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308" r:id="rId2"/>
    <p:sldId id="281" r:id="rId3"/>
    <p:sldId id="296" r:id="rId4"/>
    <p:sldId id="256" r:id="rId5"/>
    <p:sldId id="279" r:id="rId6"/>
    <p:sldId id="280" r:id="rId7"/>
    <p:sldId id="278" r:id="rId8"/>
    <p:sldId id="277" r:id="rId9"/>
    <p:sldId id="276" r:id="rId10"/>
    <p:sldId id="304" r:id="rId11"/>
    <p:sldId id="259" r:id="rId12"/>
    <p:sldId id="261" r:id="rId13"/>
    <p:sldId id="286" r:id="rId14"/>
    <p:sldId id="285" r:id="rId15"/>
    <p:sldId id="260" r:id="rId16"/>
    <p:sldId id="306" r:id="rId17"/>
    <p:sldId id="307" r:id="rId18"/>
    <p:sldId id="271" r:id="rId19"/>
    <p:sldId id="272" r:id="rId20"/>
    <p:sldId id="283" r:id="rId21"/>
    <p:sldId id="282" r:id="rId22"/>
    <p:sldId id="258" r:id="rId23"/>
    <p:sldId id="287" r:id="rId24"/>
    <p:sldId id="257" r:id="rId25"/>
    <p:sldId id="268" r:id="rId26"/>
    <p:sldId id="265" r:id="rId27"/>
    <p:sldId id="266" r:id="rId28"/>
    <p:sldId id="269" r:id="rId29"/>
    <p:sldId id="288" r:id="rId30"/>
    <p:sldId id="289" r:id="rId31"/>
    <p:sldId id="294" r:id="rId32"/>
    <p:sldId id="291" r:id="rId33"/>
    <p:sldId id="290" r:id="rId34"/>
    <p:sldId id="293" r:id="rId35"/>
    <p:sldId id="292" r:id="rId36"/>
    <p:sldId id="303" r:id="rId37"/>
    <p:sldId id="297" r:id="rId38"/>
    <p:sldId id="298" r:id="rId39"/>
    <p:sldId id="270" r:id="rId40"/>
    <p:sldId id="299" r:id="rId41"/>
    <p:sldId id="305" r:id="rId42"/>
    <p:sldId id="301" r:id="rId43"/>
    <p:sldId id="302" r:id="rId44"/>
    <p:sldId id="273" r:id="rId45"/>
    <p:sldId id="284" r:id="rId4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0000"/>
    <a:srgbClr val="FF9900"/>
    <a:srgbClr val="993300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460369-7B78-46B9-9B73-D47048C71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5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FEEEB4-7F65-4843-96A4-3BD4B1CE8A2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924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E2F9C-EAC5-41C6-B3E7-0E1EB5B50E8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6104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AC9BB2-679E-4535-B79A-4281EA0FC28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3105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3A6653-1045-4C68-8ACF-5F7C4ACCCF4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501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CE1366-6A01-4F5E-87BB-8430FEEC111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8021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DE8AC7-24CD-4C98-AABF-42C494DF87D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5014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8A009A-E223-4BDD-B6B0-2AA9D47D5D2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0819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42E2AB-9DC2-4544-AC49-441DDFDFA21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4794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10FEF2-F75A-4ADE-92BD-CA51AD305BB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0097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826E0F-0787-40BC-9C4F-F6133D370C6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6827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EA85EE-DCBF-4215-8BF0-796F497BC99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589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4A8D05-820A-4503-93BC-9969D7F1F80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8254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E7008A-C6AA-4347-8FD0-DCB6DAB7686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2629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E678D8-9A14-4349-925E-B056651F393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6617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302F94-BD73-4EDF-87E8-93D5F4D12BF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3552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698FFD-3A42-45FF-9821-0E90470D417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9955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286282-616A-481B-B4AA-59755AFE727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2133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295755-57F9-4660-BDDE-EE577C848FE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5626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D41E80-59B9-47B1-A787-7CCE47883BF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8268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FA10FE-8D81-4EC6-8982-6B763D80F85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8362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E7C32B-4B67-4043-AAD1-40B7C2869B8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1403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EE469F-6837-41C5-B5AD-507C8F3938F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115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F6277C-3693-4415-B1AB-D35FD1035EF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1816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1009DC-60E1-4282-90FF-6606163ACE6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5558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9685F2-470F-49F7-914D-88E310A763F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0002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925C88-EF34-45E4-9ABA-572F42AC2C6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4676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24351F-64F1-4F16-BBC0-4C665B0678F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812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AF16C1-0355-46E6-BFAC-EA672125937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421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84B7B1-F822-4427-A24C-FCAB823020B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65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B8ADB3-FB9E-4E46-B586-328897D5FA8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988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F52216-CAED-4AC2-B01B-D2BF2B12A22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870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7E64B9-E0AF-444F-A43F-C9E004EFEFC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6664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C6F800-A38F-43CF-B8B3-96D5057DC52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560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C8DC-7E08-4238-AF1E-6D3349DA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14031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AB-E31E-4B5D-82C8-6F47A6DF1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95237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0E86-C75B-4CAF-BB57-A5FB4799F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512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6E62-8B9B-4E6A-8280-2E68AAAEA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1410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7954D-73BE-4D4D-BDB9-85491877D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14563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DC45-1792-4ED2-AC3F-6A1079EDE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57851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0781A-5931-493F-82E2-4D7A505D7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66868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143E-AE87-4430-A46B-E1268387A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8269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31FE1-26FA-4DF7-9683-6F0989217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5725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3E03D-94DC-468B-A242-E8AC0AFA9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17728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8D6F5-560C-4173-A0BB-E583EBC4D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6407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09DE15A-5676-41D5-A7BD-FD0D5325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626" y="1905000"/>
            <a:ext cx="70166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  <a:t>A Word, or Two,</a:t>
            </a:r>
          </a:p>
          <a:p>
            <a:r>
              <a:rPr lang="en-US" sz="6000" b="1" smtClean="0">
                <a:solidFill>
                  <a:srgbClr val="FFCC66"/>
                </a:solidFill>
                <a:latin typeface="Comic Sans MS" pitchFamily="66" charset="0"/>
              </a:rPr>
              <a:t>About </a:t>
            </a:r>
            <a: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  <a:t>Sand Dunes</a:t>
            </a:r>
            <a:endParaRPr lang="en-US" sz="6000" b="1" dirty="0">
              <a:solidFill>
                <a:srgbClr val="FFCC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970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454" y="704671"/>
            <a:ext cx="7885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Comic Sans MS" pitchFamily="66" charset="0"/>
              </a:rPr>
              <a:t>The Gap Produced by People in Line </a:t>
            </a:r>
          </a:p>
          <a:p>
            <a:r>
              <a:rPr lang="en-US" sz="3600" dirty="0" smtClean="0">
                <a:solidFill>
                  <a:srgbClr val="FFC000"/>
                </a:solidFill>
                <a:latin typeface="Comic Sans MS" pitchFamily="66" charset="0"/>
              </a:rPr>
              <a:t>Moving Forward is a </a:t>
            </a:r>
            <a:r>
              <a:rPr lang="en-US" sz="3600" dirty="0" err="1" smtClean="0">
                <a:solidFill>
                  <a:srgbClr val="FFC000"/>
                </a:solidFill>
                <a:latin typeface="Comic Sans MS" pitchFamily="66" charset="0"/>
              </a:rPr>
              <a:t>Soliton</a:t>
            </a:r>
            <a:endParaRPr lang="en-US" sz="36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55673" y="2667000"/>
            <a:ext cx="438150" cy="2428875"/>
            <a:chOff x="1638300" y="2667000"/>
            <a:chExt cx="438150" cy="2428875"/>
          </a:xfrm>
          <a:solidFill>
            <a:srgbClr val="FF9900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38300" y="3124200"/>
              <a:ext cx="419100" cy="1295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Snip Same Side Corner Rectangle 16"/>
            <p:cNvSpPr/>
            <p:nvPr/>
          </p:nvSpPr>
          <p:spPr bwMode="auto">
            <a:xfrm>
              <a:off x="1638300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752600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638300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752600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67650" y="2676525"/>
            <a:ext cx="438150" cy="2428875"/>
            <a:chOff x="1638300" y="2667000"/>
            <a:chExt cx="438150" cy="2428875"/>
          </a:xfrm>
          <a:solidFill>
            <a:srgbClr val="FF9900"/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1752600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638300" y="3124200"/>
              <a:ext cx="419100" cy="1295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Snip Same Side Corner Rectangle 34"/>
            <p:cNvSpPr/>
            <p:nvPr/>
          </p:nvSpPr>
          <p:spPr bwMode="auto">
            <a:xfrm>
              <a:off x="1638300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752600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638300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752600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90800" y="2676525"/>
            <a:ext cx="438150" cy="2428875"/>
            <a:chOff x="1638300" y="2667000"/>
            <a:chExt cx="438150" cy="2428875"/>
          </a:xfrm>
          <a:solidFill>
            <a:srgbClr val="FF9900"/>
          </a:solidFill>
        </p:grpSpPr>
        <p:sp>
          <p:nvSpPr>
            <p:cNvPr id="40" name="Rectangle 39"/>
            <p:cNvSpPr/>
            <p:nvPr/>
          </p:nvSpPr>
          <p:spPr bwMode="auto">
            <a:xfrm>
              <a:off x="1752600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638300" y="3124200"/>
              <a:ext cx="419100" cy="1295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Snip Same Side Corner Rectangle 41"/>
            <p:cNvSpPr/>
            <p:nvPr/>
          </p:nvSpPr>
          <p:spPr bwMode="auto">
            <a:xfrm>
              <a:off x="1638300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752600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638300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752600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200400" y="2667000"/>
            <a:ext cx="438150" cy="2428875"/>
            <a:chOff x="1638300" y="2667000"/>
            <a:chExt cx="438150" cy="2428875"/>
          </a:xfrm>
          <a:solidFill>
            <a:srgbClr val="FF9900"/>
          </a:solidFill>
        </p:grpSpPr>
        <p:sp>
          <p:nvSpPr>
            <p:cNvPr id="47" name="Rectangle 46"/>
            <p:cNvSpPr/>
            <p:nvPr/>
          </p:nvSpPr>
          <p:spPr bwMode="auto">
            <a:xfrm>
              <a:off x="1752600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638300" y="3124200"/>
              <a:ext cx="419100" cy="1295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Snip Same Side Corner Rectangle 48"/>
            <p:cNvSpPr/>
            <p:nvPr/>
          </p:nvSpPr>
          <p:spPr bwMode="auto">
            <a:xfrm>
              <a:off x="1638300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752600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1638300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1752600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76850" y="2676525"/>
            <a:ext cx="438150" cy="2428875"/>
            <a:chOff x="1638300" y="2667000"/>
            <a:chExt cx="438150" cy="2428875"/>
          </a:xfrm>
          <a:solidFill>
            <a:srgbClr val="FF9900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638300" y="3124200"/>
              <a:ext cx="419100" cy="1295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Snip Same Side Corner Rectangle 55"/>
            <p:cNvSpPr/>
            <p:nvPr/>
          </p:nvSpPr>
          <p:spPr bwMode="auto">
            <a:xfrm>
              <a:off x="1638300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752600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638300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752600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496050" y="2676525"/>
            <a:ext cx="438150" cy="2428875"/>
            <a:chOff x="1638300" y="2667000"/>
            <a:chExt cx="438150" cy="2428875"/>
          </a:xfrm>
          <a:solidFill>
            <a:srgbClr val="FF9900"/>
          </a:solidFill>
        </p:grpSpPr>
        <p:sp>
          <p:nvSpPr>
            <p:cNvPr id="61" name="Rectangle 60"/>
            <p:cNvSpPr/>
            <p:nvPr/>
          </p:nvSpPr>
          <p:spPr bwMode="auto">
            <a:xfrm>
              <a:off x="1752600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638300" y="3124200"/>
              <a:ext cx="419100" cy="1295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Snip Same Side Corner Rectangle 62"/>
            <p:cNvSpPr/>
            <p:nvPr/>
          </p:nvSpPr>
          <p:spPr bwMode="auto">
            <a:xfrm>
              <a:off x="1638300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752600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1638300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1752600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477250" y="2676525"/>
            <a:ext cx="438150" cy="2428875"/>
            <a:chOff x="1638300" y="2667000"/>
            <a:chExt cx="438150" cy="2428875"/>
          </a:xfrm>
          <a:solidFill>
            <a:srgbClr val="FF9900"/>
          </a:solidFill>
        </p:grpSpPr>
        <p:sp>
          <p:nvSpPr>
            <p:cNvPr id="68" name="Rectangle 67"/>
            <p:cNvSpPr/>
            <p:nvPr/>
          </p:nvSpPr>
          <p:spPr bwMode="auto">
            <a:xfrm>
              <a:off x="1752600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638300" y="3124200"/>
              <a:ext cx="419100" cy="1295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Snip Same Side Corner Rectangle 69"/>
            <p:cNvSpPr/>
            <p:nvPr/>
          </p:nvSpPr>
          <p:spPr bwMode="auto">
            <a:xfrm>
              <a:off x="1638300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752600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1638300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1752600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441698" y="2676525"/>
            <a:ext cx="739902" cy="2428875"/>
            <a:chOff x="1828800" y="2667000"/>
            <a:chExt cx="739902" cy="2428875"/>
          </a:xfrm>
          <a:solidFill>
            <a:srgbClr val="FF9900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2073402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Snip Same Side Corner Rectangle 80"/>
            <p:cNvSpPr/>
            <p:nvPr/>
          </p:nvSpPr>
          <p:spPr bwMode="auto">
            <a:xfrm>
              <a:off x="1959102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Isosceles Triangle 81"/>
            <p:cNvSpPr/>
            <p:nvPr/>
          </p:nvSpPr>
          <p:spPr bwMode="auto">
            <a:xfrm>
              <a:off x="1828800" y="3505200"/>
              <a:ext cx="739902" cy="914400"/>
            </a:xfrm>
            <a:prstGeom prst="triangl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959102" y="3124200"/>
              <a:ext cx="419100" cy="8382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1959102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2073402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073402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Snip Diagonal Corner Rectangle 86"/>
            <p:cNvSpPr/>
            <p:nvPr/>
          </p:nvSpPr>
          <p:spPr bwMode="auto">
            <a:xfrm>
              <a:off x="2082927" y="2667000"/>
              <a:ext cx="314325" cy="457200"/>
            </a:xfrm>
            <a:prstGeom prst="snip2DiagRect">
              <a:avLst>
                <a:gd name="adj1" fmla="val 0"/>
                <a:gd name="adj2" fmla="val 42709"/>
              </a:avLst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657600" y="2667000"/>
            <a:ext cx="739902" cy="2428875"/>
            <a:chOff x="1828800" y="2667000"/>
            <a:chExt cx="739902" cy="2428875"/>
          </a:xfrm>
          <a:solidFill>
            <a:srgbClr val="FF9900"/>
          </a:solidFill>
        </p:grpSpPr>
        <p:sp>
          <p:nvSpPr>
            <p:cNvPr id="89" name="Rectangle 88"/>
            <p:cNvSpPr/>
            <p:nvPr/>
          </p:nvSpPr>
          <p:spPr bwMode="auto">
            <a:xfrm>
              <a:off x="2073402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Snip Same Side Corner Rectangle 89"/>
            <p:cNvSpPr/>
            <p:nvPr/>
          </p:nvSpPr>
          <p:spPr bwMode="auto">
            <a:xfrm>
              <a:off x="1959102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Isosceles Triangle 90"/>
            <p:cNvSpPr/>
            <p:nvPr/>
          </p:nvSpPr>
          <p:spPr bwMode="auto">
            <a:xfrm>
              <a:off x="1828800" y="3505200"/>
              <a:ext cx="739902" cy="914400"/>
            </a:xfrm>
            <a:prstGeom prst="triangl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959102" y="3124200"/>
              <a:ext cx="419100" cy="8382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1959102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2073402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073402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Snip Diagonal Corner Rectangle 95"/>
            <p:cNvSpPr/>
            <p:nvPr/>
          </p:nvSpPr>
          <p:spPr bwMode="auto">
            <a:xfrm>
              <a:off x="2082927" y="2667000"/>
              <a:ext cx="314325" cy="457200"/>
            </a:xfrm>
            <a:prstGeom prst="snip2DiagRect">
              <a:avLst>
                <a:gd name="adj1" fmla="val 0"/>
                <a:gd name="adj2" fmla="val 42709"/>
              </a:avLst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737098" y="2676525"/>
            <a:ext cx="739902" cy="2428875"/>
            <a:chOff x="1828800" y="2667000"/>
            <a:chExt cx="739902" cy="2428875"/>
          </a:xfrm>
          <a:solidFill>
            <a:srgbClr val="FF9900"/>
          </a:solidFill>
        </p:grpSpPr>
        <p:sp>
          <p:nvSpPr>
            <p:cNvPr id="98" name="Rectangle 97"/>
            <p:cNvSpPr/>
            <p:nvPr/>
          </p:nvSpPr>
          <p:spPr bwMode="auto">
            <a:xfrm>
              <a:off x="2073402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Snip Same Side Corner Rectangle 98"/>
            <p:cNvSpPr/>
            <p:nvPr/>
          </p:nvSpPr>
          <p:spPr bwMode="auto">
            <a:xfrm>
              <a:off x="1959102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Isosceles Triangle 99"/>
            <p:cNvSpPr/>
            <p:nvPr/>
          </p:nvSpPr>
          <p:spPr bwMode="auto">
            <a:xfrm>
              <a:off x="1828800" y="3505200"/>
              <a:ext cx="739902" cy="914400"/>
            </a:xfrm>
            <a:prstGeom prst="triangl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959102" y="3124200"/>
              <a:ext cx="419100" cy="8382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1959102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2073402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073402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Snip Diagonal Corner Rectangle 104"/>
            <p:cNvSpPr/>
            <p:nvPr/>
          </p:nvSpPr>
          <p:spPr bwMode="auto">
            <a:xfrm>
              <a:off x="2082927" y="2667000"/>
              <a:ext cx="314325" cy="457200"/>
            </a:xfrm>
            <a:prstGeom prst="snip2DiagRect">
              <a:avLst>
                <a:gd name="adj1" fmla="val 0"/>
                <a:gd name="adj2" fmla="val 42709"/>
              </a:avLst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57200" y="2676525"/>
            <a:ext cx="739902" cy="2428875"/>
            <a:chOff x="1828800" y="2667000"/>
            <a:chExt cx="739902" cy="2428875"/>
          </a:xfrm>
          <a:solidFill>
            <a:srgbClr val="FF9900"/>
          </a:solidFill>
        </p:grpSpPr>
        <p:sp>
          <p:nvSpPr>
            <p:cNvPr id="107" name="Rectangle 106"/>
            <p:cNvSpPr/>
            <p:nvPr/>
          </p:nvSpPr>
          <p:spPr bwMode="auto">
            <a:xfrm>
              <a:off x="2073402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Snip Same Side Corner Rectangle 107"/>
            <p:cNvSpPr/>
            <p:nvPr/>
          </p:nvSpPr>
          <p:spPr bwMode="auto">
            <a:xfrm>
              <a:off x="1959102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Isosceles Triangle 108"/>
            <p:cNvSpPr/>
            <p:nvPr/>
          </p:nvSpPr>
          <p:spPr bwMode="auto">
            <a:xfrm>
              <a:off x="1828800" y="3505200"/>
              <a:ext cx="739902" cy="914400"/>
            </a:xfrm>
            <a:prstGeom prst="triangl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1959102" y="3124200"/>
              <a:ext cx="419100" cy="8382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959102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2073402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073402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Snip Diagonal Corner Rectangle 113"/>
            <p:cNvSpPr/>
            <p:nvPr/>
          </p:nvSpPr>
          <p:spPr bwMode="auto">
            <a:xfrm>
              <a:off x="2082927" y="2667000"/>
              <a:ext cx="314325" cy="457200"/>
            </a:xfrm>
            <a:prstGeom prst="snip2DiagRect">
              <a:avLst>
                <a:gd name="adj1" fmla="val 0"/>
                <a:gd name="adj2" fmla="val 42709"/>
              </a:avLst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65098" y="2676525"/>
            <a:ext cx="739902" cy="2428875"/>
            <a:chOff x="1828800" y="2667000"/>
            <a:chExt cx="739902" cy="2428875"/>
          </a:xfrm>
          <a:solidFill>
            <a:srgbClr val="FF9900"/>
          </a:solidFill>
        </p:grpSpPr>
        <p:sp>
          <p:nvSpPr>
            <p:cNvPr id="116" name="Rectangle 115"/>
            <p:cNvSpPr/>
            <p:nvPr/>
          </p:nvSpPr>
          <p:spPr bwMode="auto">
            <a:xfrm>
              <a:off x="2073402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Snip Same Side Corner Rectangle 116"/>
            <p:cNvSpPr/>
            <p:nvPr/>
          </p:nvSpPr>
          <p:spPr bwMode="auto">
            <a:xfrm>
              <a:off x="1959102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Isosceles Triangle 117"/>
            <p:cNvSpPr/>
            <p:nvPr/>
          </p:nvSpPr>
          <p:spPr bwMode="auto">
            <a:xfrm>
              <a:off x="1828800" y="3505200"/>
              <a:ext cx="739902" cy="914400"/>
            </a:xfrm>
            <a:prstGeom prst="triangl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1959102" y="3124200"/>
              <a:ext cx="419100" cy="8382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1959102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2073402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2073402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Snip Diagonal Corner Rectangle 122"/>
            <p:cNvSpPr/>
            <p:nvPr/>
          </p:nvSpPr>
          <p:spPr bwMode="auto">
            <a:xfrm>
              <a:off x="2082927" y="2667000"/>
              <a:ext cx="314325" cy="457200"/>
            </a:xfrm>
            <a:prstGeom prst="snip2DiagRect">
              <a:avLst>
                <a:gd name="adj1" fmla="val 0"/>
                <a:gd name="adj2" fmla="val 42709"/>
              </a:avLst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7010400" y="2676525"/>
            <a:ext cx="739902" cy="2428875"/>
            <a:chOff x="1828800" y="2667000"/>
            <a:chExt cx="739902" cy="2428875"/>
          </a:xfrm>
          <a:solidFill>
            <a:srgbClr val="FF9900"/>
          </a:solidFill>
        </p:grpSpPr>
        <p:sp>
          <p:nvSpPr>
            <p:cNvPr id="134" name="Rectangle 133"/>
            <p:cNvSpPr/>
            <p:nvPr/>
          </p:nvSpPr>
          <p:spPr bwMode="auto">
            <a:xfrm>
              <a:off x="2073402" y="4181475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Snip Same Side Corner Rectangle 134"/>
            <p:cNvSpPr/>
            <p:nvPr/>
          </p:nvSpPr>
          <p:spPr bwMode="auto">
            <a:xfrm>
              <a:off x="1959102" y="4876800"/>
              <a:ext cx="381000" cy="219075"/>
            </a:xfrm>
            <a:prstGeom prst="snip2Same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Isosceles Triangle 135"/>
            <p:cNvSpPr/>
            <p:nvPr/>
          </p:nvSpPr>
          <p:spPr bwMode="auto">
            <a:xfrm>
              <a:off x="1828800" y="3505200"/>
              <a:ext cx="739902" cy="914400"/>
            </a:xfrm>
            <a:prstGeom prst="triangl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959102" y="3124200"/>
              <a:ext cx="419100" cy="8382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959102" y="2667000"/>
              <a:ext cx="438150" cy="4572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2073402" y="40386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2073402" y="3124200"/>
              <a:ext cx="228600" cy="914400"/>
            </a:xfrm>
            <a:prstGeom prst="rect">
              <a:avLst/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Snip Diagonal Corner Rectangle 140"/>
            <p:cNvSpPr/>
            <p:nvPr/>
          </p:nvSpPr>
          <p:spPr bwMode="auto">
            <a:xfrm>
              <a:off x="2082927" y="2667000"/>
              <a:ext cx="314325" cy="457200"/>
            </a:xfrm>
            <a:prstGeom prst="snip2DiagRect">
              <a:avLst>
                <a:gd name="adj1" fmla="val 0"/>
                <a:gd name="adj2" fmla="val 42709"/>
              </a:avLst>
            </a:prstGeom>
            <a:grpFill/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208 L -0.03576 0.00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7 L -0.03299 -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3785 0.000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4063 0.000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4063 0.00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3.33333E-6 L -0.03577 0.0027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7 L -0.02621 -1.11111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4063 0.000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7 L -0.03455 -1.11111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4063 0.000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07 L -0.03924 -1.11111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4063 0.000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4063 0.000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s1603_p3_psdunes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6825"/>
            <a:ext cx="7848600" cy="5133975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524000" y="485775"/>
            <a:ext cx="64892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Dunes in the Sahara Desert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arc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6000"/>
            <a:ext cx="8305800" cy="5537200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57200" y="257175"/>
            <a:ext cx="8602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dirty="0" err="1">
                <a:solidFill>
                  <a:srgbClr val="FFCC66"/>
                </a:solidFill>
                <a:latin typeface="Comic Sans MS" pitchFamily="66" charset="0"/>
              </a:rPr>
              <a:t>Barchan</a:t>
            </a:r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 Dunes in the Arabian Desert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545686" y="350838"/>
            <a:ext cx="82173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dirty="0" err="1">
                <a:solidFill>
                  <a:srgbClr val="FFCC66"/>
                </a:solidFill>
                <a:latin typeface="Comic Sans MS" pitchFamily="66" charset="0"/>
              </a:rPr>
              <a:t>Barchan</a:t>
            </a:r>
            <a:r>
              <a:rPr lang="en-US" sz="2800" b="1" dirty="0">
                <a:solidFill>
                  <a:srgbClr val="FFCC66"/>
                </a:solidFill>
                <a:latin typeface="Comic Sans MS" pitchFamily="66" charset="0"/>
              </a:rPr>
              <a:t> Dunes in the La Pampa Desert, Peru </a:t>
            </a:r>
          </a:p>
        </p:txBody>
      </p:sp>
      <p:pic>
        <p:nvPicPr>
          <p:cNvPr id="14339" name="Picture 4" descr="dunes in pe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800975" cy="5307013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SS005-E-163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58000" cy="5143500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752766" y="28575"/>
            <a:ext cx="56781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3600" b="1" dirty="0" err="1">
                <a:solidFill>
                  <a:srgbClr val="FFCC66"/>
                </a:solidFill>
                <a:latin typeface="Comic Sans MS" pitchFamily="66" charset="0"/>
                <a:ea typeface="SimSun" pitchFamily="2" charset="-122"/>
              </a:rPr>
              <a:t>Badain</a:t>
            </a:r>
            <a:r>
              <a:rPr lang="en-US" altLang="zh-CN" sz="3600" b="1" dirty="0">
                <a:solidFill>
                  <a:srgbClr val="FFCC66"/>
                </a:solidFill>
                <a:latin typeface="Comic Sans MS" pitchFamily="66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CC66"/>
                </a:solidFill>
                <a:latin typeface="Comic Sans MS" pitchFamily="66" charset="0"/>
                <a:ea typeface="SimSun" pitchFamily="2" charset="-122"/>
              </a:rPr>
              <a:t>Jaran</a:t>
            </a:r>
            <a:r>
              <a:rPr lang="en-US" altLang="zh-CN" sz="3600" b="1" dirty="0">
                <a:solidFill>
                  <a:srgbClr val="FFCC66"/>
                </a:solidFill>
                <a:latin typeface="Comic Sans MS" pitchFamily="66" charset="0"/>
                <a:ea typeface="SimSun" pitchFamily="2" charset="-122"/>
              </a:rPr>
              <a:t> Desert in </a:t>
            </a:r>
          </a:p>
          <a:p>
            <a:r>
              <a:rPr lang="en-US" altLang="zh-CN" sz="3600" b="1" dirty="0">
                <a:solidFill>
                  <a:srgbClr val="FFCC66"/>
                </a:solidFill>
                <a:latin typeface="Comic Sans MS" pitchFamily="66" charset="0"/>
                <a:ea typeface="SimSun" pitchFamily="2" charset="-122"/>
              </a:rPr>
              <a:t>Western Inner Mongolia</a:t>
            </a:r>
            <a:r>
              <a:rPr lang="en-US" altLang="zh-CN" sz="2400" b="1" dirty="0">
                <a:ea typeface="SimSun" pitchFamily="2" charset="-122"/>
              </a:rPr>
              <a:t> </a:t>
            </a:r>
            <a:endParaRPr lang="en-US" sz="24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archan dunes on m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6" b="9366"/>
          <a:stretch>
            <a:fillRect/>
          </a:stretch>
        </p:blipFill>
        <p:spPr bwMode="auto">
          <a:xfrm>
            <a:off x="533400" y="152400"/>
            <a:ext cx="3810000" cy="6419850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931198" y="2695575"/>
            <a:ext cx="36551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 err="1">
                <a:solidFill>
                  <a:srgbClr val="FFCC66"/>
                </a:solidFill>
                <a:latin typeface="Comic Sans MS" pitchFamily="66" charset="0"/>
              </a:rPr>
              <a:t>Barchan</a:t>
            </a:r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 Dunes </a:t>
            </a:r>
          </a:p>
          <a:p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on Mars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  <a:ln w="76200">
            <a:solidFill>
              <a:srgbClr val="FFCC6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91329" y="210234"/>
            <a:ext cx="7316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C66"/>
                </a:solidFill>
                <a:latin typeface="Comic Sans MS" pitchFamily="66" charset="0"/>
              </a:rPr>
              <a:t>The </a:t>
            </a:r>
            <a:r>
              <a:rPr lang="en-US" sz="2400" b="1" dirty="0" err="1">
                <a:solidFill>
                  <a:srgbClr val="FFCC66"/>
                </a:solidFill>
                <a:latin typeface="Comic Sans MS" pitchFamily="66" charset="0"/>
              </a:rPr>
              <a:t>Aorounga</a:t>
            </a:r>
            <a:r>
              <a:rPr lang="en-US" sz="2400" b="1" dirty="0">
                <a:solidFill>
                  <a:srgbClr val="FFCC66"/>
                </a:solidFill>
                <a:latin typeface="Comic Sans MS" pitchFamily="66" charset="0"/>
              </a:rPr>
              <a:t> impact structure </a:t>
            </a:r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in </a:t>
            </a:r>
            <a:r>
              <a:rPr lang="en-US" sz="2400" b="1" dirty="0">
                <a:solidFill>
                  <a:srgbClr val="FFCC66"/>
                </a:solidFill>
                <a:latin typeface="Comic Sans MS" pitchFamily="66" charset="0"/>
              </a:rPr>
              <a:t>northern </a:t>
            </a:r>
            <a:endParaRPr lang="en-US" sz="2400" b="1" dirty="0" smtClean="0">
              <a:solidFill>
                <a:srgbClr val="FFCC66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Chad </a:t>
            </a:r>
            <a:r>
              <a:rPr lang="en-US" sz="2400" b="1" dirty="0">
                <a:solidFill>
                  <a:srgbClr val="FFCC66"/>
                </a:solidFill>
                <a:latin typeface="Comic Sans MS" pitchFamily="66" charset="0"/>
              </a:rPr>
              <a:t>is 12.6 kilometers (7.8 miles) in diameter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1408" y="5257800"/>
            <a:ext cx="1853392" cy="369332"/>
          </a:xfrm>
          <a:prstGeom prst="rect">
            <a:avLst/>
          </a:prstGeom>
          <a:solidFill>
            <a:srgbClr val="990000"/>
          </a:solidFill>
          <a:ln w="38100">
            <a:solidFill>
              <a:srgbClr val="FFCC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  <a:latin typeface="Comic Sans MS" pitchFamily="66" charset="0"/>
              </a:rPr>
              <a:t>6 January 2013</a:t>
            </a:r>
            <a:endParaRPr lang="en-US" dirty="0">
              <a:solidFill>
                <a:srgbClr val="FFCC66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352800" y="4667250"/>
            <a:ext cx="1600200" cy="668893"/>
          </a:xfrm>
          <a:prstGeom prst="rect">
            <a:avLst/>
          </a:prstGeom>
          <a:noFill/>
          <a:ln w="571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64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"/>
            <a:ext cx="5724525" cy="5088467"/>
          </a:xfrm>
          <a:prstGeom prst="rect">
            <a:avLst/>
          </a:prstGeom>
          <a:ln w="76200">
            <a:solidFill>
              <a:srgbClr val="FFCC6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9739" y="533400"/>
            <a:ext cx="258596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Movement of </a:t>
            </a:r>
          </a:p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The Dunes in</a:t>
            </a:r>
          </a:p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9 Years</a:t>
            </a:r>
          </a:p>
          <a:p>
            <a:pPr algn="l"/>
            <a:endParaRPr lang="en-US" sz="2400" b="1" dirty="0">
              <a:solidFill>
                <a:srgbClr val="FFCC66"/>
              </a:solidFill>
              <a:latin typeface="Comic Sans MS" pitchFamily="66" charset="0"/>
            </a:endParaRPr>
          </a:p>
          <a:p>
            <a:pPr algn="l"/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Dune 1---316m</a:t>
            </a:r>
          </a:p>
          <a:p>
            <a:pPr algn="l"/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Dune 2---275m</a:t>
            </a:r>
          </a:p>
          <a:p>
            <a:pPr algn="l"/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Dune 3---405m</a:t>
            </a:r>
          </a:p>
          <a:p>
            <a:pPr algn="l"/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Dune 4---318m</a:t>
            </a:r>
          </a:p>
          <a:p>
            <a:pPr algn="l"/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Dune 5---381m</a:t>
            </a:r>
          </a:p>
          <a:p>
            <a:pPr algn="l"/>
            <a:endParaRPr lang="en-US" sz="2400" b="1" dirty="0">
              <a:solidFill>
                <a:srgbClr val="FFCC66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Smaller Dunes</a:t>
            </a:r>
          </a:p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Move Faster</a:t>
            </a:r>
          </a:p>
          <a:p>
            <a:endParaRPr lang="en-US" b="1" dirty="0">
              <a:solidFill>
                <a:srgbClr val="FFCC66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7019" y="501134"/>
            <a:ext cx="2348721" cy="369332"/>
          </a:xfrm>
          <a:prstGeom prst="rect">
            <a:avLst/>
          </a:prstGeom>
          <a:solidFill>
            <a:srgbClr val="993300"/>
          </a:solidFill>
          <a:ln w="38100">
            <a:solidFill>
              <a:srgbClr val="FFCC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  <a:latin typeface="Comic Sans MS" pitchFamily="66" charset="0"/>
              </a:rPr>
              <a:t>2003—Google Earth</a:t>
            </a:r>
            <a:endParaRPr lang="en-US" dirty="0">
              <a:solidFill>
                <a:srgbClr val="FFCC66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124200"/>
            <a:ext cx="1351652" cy="369332"/>
          </a:xfrm>
          <a:prstGeom prst="rect">
            <a:avLst/>
          </a:prstGeom>
          <a:solidFill>
            <a:srgbClr val="993300"/>
          </a:solidFill>
          <a:ln w="38100">
            <a:solidFill>
              <a:srgbClr val="FFCC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  <a:latin typeface="Comic Sans MS" pitchFamily="66" charset="0"/>
              </a:rPr>
              <a:t>2013--ISS</a:t>
            </a:r>
            <a:endParaRPr lang="en-US" dirty="0">
              <a:solidFill>
                <a:srgbClr val="FFCC66"/>
              </a:solidFill>
              <a:latin typeface="Comic Sans MS" pitchFamily="66" charset="0"/>
            </a:endParaRPr>
          </a:p>
        </p:txBody>
      </p:sp>
      <p:cxnSp>
        <p:nvCxnSpPr>
          <p:cNvPr id="7" name="Straight Connector 6"/>
          <p:cNvCxnSpPr>
            <a:stCxn id="2" idx="1"/>
            <a:endCxn id="2" idx="3"/>
          </p:cNvCxnSpPr>
          <p:nvPr/>
        </p:nvCxnSpPr>
        <p:spPr bwMode="auto">
          <a:xfrm>
            <a:off x="2819400" y="3001434"/>
            <a:ext cx="5724525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39902" y="6038165"/>
            <a:ext cx="1619354" cy="646331"/>
          </a:xfrm>
          <a:prstGeom prst="rect">
            <a:avLst/>
          </a:prstGeom>
          <a:solidFill>
            <a:srgbClr val="993300"/>
          </a:solidFill>
          <a:ln w="38100">
            <a:solidFill>
              <a:srgbClr val="FFCC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  <a:latin typeface="Comic Sans MS" pitchFamily="66" charset="0"/>
              </a:rPr>
              <a:t>NASA Earth </a:t>
            </a:r>
          </a:p>
          <a:p>
            <a:r>
              <a:rPr lang="en-US" dirty="0" smtClean="0">
                <a:solidFill>
                  <a:srgbClr val="FFCC66"/>
                </a:solidFill>
                <a:latin typeface="Comic Sans MS" pitchFamily="66" charset="0"/>
              </a:rPr>
              <a:t>Observatory</a:t>
            </a:r>
            <a:endParaRPr lang="en-US" dirty="0">
              <a:solidFill>
                <a:srgbClr val="FFCC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1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une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01000" cy="5419725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06552" y="212472"/>
            <a:ext cx="8132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Large Transverse Dune, Isla Magdalena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une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0438"/>
            <a:ext cx="8305800" cy="5516562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066800" y="228600"/>
            <a:ext cx="7268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FFCC66"/>
                </a:solidFill>
                <a:latin typeface="Comic Sans MS" pitchFamily="66" charset="0"/>
              </a:rPr>
              <a:t>Small Transverse Dunes, Isla Magdalena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ikon2004-02-01 1720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77200" cy="5376863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423599" y="242952"/>
            <a:ext cx="6449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err="1">
                <a:solidFill>
                  <a:srgbClr val="FFCC66"/>
                </a:solidFill>
                <a:latin typeface="Comic Sans MS" pitchFamily="66" charset="0"/>
              </a:rPr>
              <a:t>Barchan</a:t>
            </a:r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 Dunes, Isla Magdalena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nikon2004-02-01 171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1538"/>
            <a:ext cx="8305800" cy="5529262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168525" y="252413"/>
            <a:ext cx="5658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 err="1">
                <a:solidFill>
                  <a:srgbClr val="FFCC66"/>
                </a:solidFill>
                <a:latin typeface="Comic Sans MS" pitchFamily="66" charset="0"/>
              </a:rPr>
              <a:t>Barchan</a:t>
            </a:r>
            <a:r>
              <a:rPr lang="en-US" sz="2800" b="1" dirty="0">
                <a:solidFill>
                  <a:srgbClr val="FFCC66"/>
                </a:solidFill>
                <a:latin typeface="Comic Sans MS" pitchFamily="66" charset="0"/>
              </a:rPr>
              <a:t> Dunes, Isla Magdalena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nikon2004-02-01 172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3938"/>
            <a:ext cx="8305800" cy="5529262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780639" y="252413"/>
            <a:ext cx="5658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 err="1">
                <a:solidFill>
                  <a:srgbClr val="FFCC66"/>
                </a:solidFill>
                <a:latin typeface="Comic Sans MS" pitchFamily="66" charset="0"/>
              </a:rPr>
              <a:t>Barchan</a:t>
            </a:r>
            <a:r>
              <a:rPr lang="en-US" sz="2800" b="1" dirty="0">
                <a:solidFill>
                  <a:srgbClr val="FFCC66"/>
                </a:solidFill>
                <a:latin typeface="Comic Sans MS" pitchFamily="66" charset="0"/>
              </a:rPr>
              <a:t> Dunes, Isla Magdalena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381000" y="381000"/>
            <a:ext cx="8305800" cy="5867400"/>
          </a:xfrm>
          <a:prstGeom prst="rect">
            <a:avLst/>
          </a:prstGeom>
          <a:solidFill>
            <a:srgbClr val="FFCC66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381000" y="2438400"/>
            <a:ext cx="8305800" cy="3810000"/>
          </a:xfrm>
          <a:prstGeom prst="rect">
            <a:avLst/>
          </a:prstGeom>
          <a:solidFill>
            <a:srgbClr val="CC3300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8" name="Group 13"/>
          <p:cNvGrpSpPr>
            <a:grpSpLocks/>
          </p:cNvGrpSpPr>
          <p:nvPr/>
        </p:nvGrpSpPr>
        <p:grpSpPr bwMode="auto">
          <a:xfrm>
            <a:off x="457200" y="2679700"/>
            <a:ext cx="8194675" cy="2133600"/>
            <a:chOff x="288" y="1688"/>
            <a:chExt cx="5162" cy="1344"/>
          </a:xfrm>
        </p:grpSpPr>
        <p:sp>
          <p:nvSpPr>
            <p:cNvPr id="21512" name="Freeform 6"/>
            <p:cNvSpPr>
              <a:spLocks/>
            </p:cNvSpPr>
            <p:nvPr/>
          </p:nvSpPr>
          <p:spPr bwMode="auto">
            <a:xfrm>
              <a:off x="2006" y="1704"/>
              <a:ext cx="1701" cy="699"/>
            </a:xfrm>
            <a:custGeom>
              <a:avLst/>
              <a:gdLst>
                <a:gd name="T0" fmla="*/ 1248 w 1701"/>
                <a:gd name="T1" fmla="*/ 667 h 699"/>
                <a:gd name="T2" fmla="*/ 1152 w 1701"/>
                <a:gd name="T3" fmla="*/ 658 h 699"/>
                <a:gd name="T4" fmla="*/ 1248 w 1701"/>
                <a:gd name="T5" fmla="*/ 456 h 699"/>
                <a:gd name="T6" fmla="*/ 1124 w 1701"/>
                <a:gd name="T7" fmla="*/ 370 h 699"/>
                <a:gd name="T8" fmla="*/ 586 w 1701"/>
                <a:gd name="T9" fmla="*/ 360 h 699"/>
                <a:gd name="T10" fmla="*/ 10 w 1701"/>
                <a:gd name="T11" fmla="*/ 360 h 699"/>
                <a:gd name="T12" fmla="*/ 528 w 1701"/>
                <a:gd name="T13" fmla="*/ 206 h 699"/>
                <a:gd name="T14" fmla="*/ 1124 w 1701"/>
                <a:gd name="T15" fmla="*/ 24 h 699"/>
                <a:gd name="T16" fmla="*/ 1623 w 1701"/>
                <a:gd name="T17" fmla="*/ 62 h 699"/>
                <a:gd name="T18" fmla="*/ 1594 w 1701"/>
                <a:gd name="T19" fmla="*/ 264 h 699"/>
                <a:gd name="T20" fmla="*/ 1613 w 1701"/>
                <a:gd name="T21" fmla="*/ 466 h 699"/>
                <a:gd name="T22" fmla="*/ 1248 w 1701"/>
                <a:gd name="T23" fmla="*/ 667 h 6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1"/>
                <a:gd name="T37" fmla="*/ 0 h 699"/>
                <a:gd name="T38" fmla="*/ 1701 w 1701"/>
                <a:gd name="T39" fmla="*/ 699 h 6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1" h="699">
                  <a:moveTo>
                    <a:pt x="1248" y="667"/>
                  </a:moveTo>
                  <a:cubicBezTo>
                    <a:pt x="1171" y="699"/>
                    <a:pt x="1152" y="693"/>
                    <a:pt x="1152" y="658"/>
                  </a:cubicBezTo>
                  <a:cubicBezTo>
                    <a:pt x="1152" y="623"/>
                    <a:pt x="1253" y="504"/>
                    <a:pt x="1248" y="456"/>
                  </a:cubicBezTo>
                  <a:cubicBezTo>
                    <a:pt x="1243" y="408"/>
                    <a:pt x="1234" y="386"/>
                    <a:pt x="1124" y="370"/>
                  </a:cubicBezTo>
                  <a:cubicBezTo>
                    <a:pt x="1014" y="354"/>
                    <a:pt x="772" y="362"/>
                    <a:pt x="586" y="360"/>
                  </a:cubicBezTo>
                  <a:cubicBezTo>
                    <a:pt x="400" y="358"/>
                    <a:pt x="20" y="386"/>
                    <a:pt x="10" y="360"/>
                  </a:cubicBezTo>
                  <a:cubicBezTo>
                    <a:pt x="0" y="334"/>
                    <a:pt x="342" y="262"/>
                    <a:pt x="528" y="206"/>
                  </a:cubicBezTo>
                  <a:cubicBezTo>
                    <a:pt x="714" y="150"/>
                    <a:pt x="942" y="48"/>
                    <a:pt x="1124" y="24"/>
                  </a:cubicBezTo>
                  <a:cubicBezTo>
                    <a:pt x="1306" y="0"/>
                    <a:pt x="1545" y="22"/>
                    <a:pt x="1623" y="62"/>
                  </a:cubicBezTo>
                  <a:cubicBezTo>
                    <a:pt x="1701" y="102"/>
                    <a:pt x="1596" y="197"/>
                    <a:pt x="1594" y="264"/>
                  </a:cubicBezTo>
                  <a:cubicBezTo>
                    <a:pt x="1592" y="331"/>
                    <a:pt x="1671" y="399"/>
                    <a:pt x="1613" y="466"/>
                  </a:cubicBezTo>
                  <a:cubicBezTo>
                    <a:pt x="1555" y="533"/>
                    <a:pt x="1324" y="625"/>
                    <a:pt x="1248" y="667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5"/>
            <p:cNvSpPr>
              <a:spLocks/>
            </p:cNvSpPr>
            <p:nvPr/>
          </p:nvSpPr>
          <p:spPr bwMode="auto">
            <a:xfrm>
              <a:off x="288" y="1688"/>
              <a:ext cx="5162" cy="1344"/>
            </a:xfrm>
            <a:custGeom>
              <a:avLst/>
              <a:gdLst>
                <a:gd name="T0" fmla="*/ 144 w 5162"/>
                <a:gd name="T1" fmla="*/ 376 h 1344"/>
                <a:gd name="T2" fmla="*/ 1411 w 5162"/>
                <a:gd name="T3" fmla="*/ 270 h 1344"/>
                <a:gd name="T4" fmla="*/ 2592 w 5162"/>
                <a:gd name="T5" fmla="*/ 40 h 1344"/>
                <a:gd name="T6" fmla="*/ 3312 w 5162"/>
                <a:gd name="T7" fmla="*/ 40 h 1344"/>
                <a:gd name="T8" fmla="*/ 4080 w 5162"/>
                <a:gd name="T9" fmla="*/ 280 h 1344"/>
                <a:gd name="T10" fmla="*/ 4800 w 5162"/>
                <a:gd name="T11" fmla="*/ 568 h 1344"/>
                <a:gd name="T12" fmla="*/ 5098 w 5162"/>
                <a:gd name="T13" fmla="*/ 789 h 1344"/>
                <a:gd name="T14" fmla="*/ 4416 w 5162"/>
                <a:gd name="T15" fmla="*/ 1096 h 1344"/>
                <a:gd name="T16" fmla="*/ 3360 w 5162"/>
                <a:gd name="T17" fmla="*/ 1240 h 1344"/>
                <a:gd name="T18" fmla="*/ 1584 w 5162"/>
                <a:gd name="T19" fmla="*/ 1336 h 1344"/>
                <a:gd name="T20" fmla="*/ 576 w 5162"/>
                <a:gd name="T21" fmla="*/ 1288 h 1344"/>
                <a:gd name="T22" fmla="*/ 432 w 5162"/>
                <a:gd name="T23" fmla="*/ 1192 h 1344"/>
                <a:gd name="T24" fmla="*/ 2198 w 5162"/>
                <a:gd name="T25" fmla="*/ 885 h 1344"/>
                <a:gd name="T26" fmla="*/ 3168 w 5162"/>
                <a:gd name="T27" fmla="*/ 472 h 1344"/>
                <a:gd name="T28" fmla="*/ 3322 w 5162"/>
                <a:gd name="T29" fmla="*/ 165 h 1344"/>
                <a:gd name="T30" fmla="*/ 3043 w 5162"/>
                <a:gd name="T31" fmla="*/ 50 h 1344"/>
                <a:gd name="T32" fmla="*/ 2448 w 5162"/>
                <a:gd name="T33" fmla="*/ 194 h 1344"/>
                <a:gd name="T34" fmla="*/ 1882 w 5162"/>
                <a:gd name="T35" fmla="*/ 376 h 1344"/>
                <a:gd name="T36" fmla="*/ 864 w 5162"/>
                <a:gd name="T37" fmla="*/ 424 h 1344"/>
                <a:gd name="T38" fmla="*/ 144 w 5162"/>
                <a:gd name="T39" fmla="*/ 376 h 13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62"/>
                <a:gd name="T61" fmla="*/ 0 h 1344"/>
                <a:gd name="T62" fmla="*/ 5162 w 5162"/>
                <a:gd name="T63" fmla="*/ 1344 h 13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62" h="1344">
                  <a:moveTo>
                    <a:pt x="144" y="376"/>
                  </a:moveTo>
                  <a:cubicBezTo>
                    <a:pt x="235" y="350"/>
                    <a:pt x="1003" y="326"/>
                    <a:pt x="1411" y="270"/>
                  </a:cubicBezTo>
                  <a:cubicBezTo>
                    <a:pt x="1819" y="214"/>
                    <a:pt x="2275" y="78"/>
                    <a:pt x="2592" y="40"/>
                  </a:cubicBezTo>
                  <a:cubicBezTo>
                    <a:pt x="2909" y="2"/>
                    <a:pt x="3064" y="0"/>
                    <a:pt x="3312" y="40"/>
                  </a:cubicBezTo>
                  <a:cubicBezTo>
                    <a:pt x="3560" y="80"/>
                    <a:pt x="3832" y="192"/>
                    <a:pt x="4080" y="280"/>
                  </a:cubicBezTo>
                  <a:cubicBezTo>
                    <a:pt x="4328" y="368"/>
                    <a:pt x="4630" y="483"/>
                    <a:pt x="4800" y="568"/>
                  </a:cubicBezTo>
                  <a:cubicBezTo>
                    <a:pt x="4970" y="653"/>
                    <a:pt x="5162" y="701"/>
                    <a:pt x="5098" y="789"/>
                  </a:cubicBezTo>
                  <a:cubicBezTo>
                    <a:pt x="5034" y="877"/>
                    <a:pt x="4706" y="1021"/>
                    <a:pt x="4416" y="1096"/>
                  </a:cubicBezTo>
                  <a:cubicBezTo>
                    <a:pt x="4126" y="1171"/>
                    <a:pt x="3832" y="1200"/>
                    <a:pt x="3360" y="1240"/>
                  </a:cubicBezTo>
                  <a:cubicBezTo>
                    <a:pt x="2888" y="1280"/>
                    <a:pt x="2048" y="1328"/>
                    <a:pt x="1584" y="1336"/>
                  </a:cubicBezTo>
                  <a:cubicBezTo>
                    <a:pt x="1120" y="1344"/>
                    <a:pt x="768" y="1312"/>
                    <a:pt x="576" y="1288"/>
                  </a:cubicBezTo>
                  <a:cubicBezTo>
                    <a:pt x="384" y="1264"/>
                    <a:pt x="162" y="1259"/>
                    <a:pt x="432" y="1192"/>
                  </a:cubicBezTo>
                  <a:cubicBezTo>
                    <a:pt x="702" y="1125"/>
                    <a:pt x="1742" y="1005"/>
                    <a:pt x="2198" y="885"/>
                  </a:cubicBezTo>
                  <a:cubicBezTo>
                    <a:pt x="2654" y="765"/>
                    <a:pt x="2981" y="592"/>
                    <a:pt x="3168" y="472"/>
                  </a:cubicBezTo>
                  <a:cubicBezTo>
                    <a:pt x="3355" y="352"/>
                    <a:pt x="3343" y="235"/>
                    <a:pt x="3322" y="165"/>
                  </a:cubicBezTo>
                  <a:cubicBezTo>
                    <a:pt x="3301" y="95"/>
                    <a:pt x="3189" y="45"/>
                    <a:pt x="3043" y="50"/>
                  </a:cubicBezTo>
                  <a:cubicBezTo>
                    <a:pt x="2897" y="55"/>
                    <a:pt x="2642" y="140"/>
                    <a:pt x="2448" y="194"/>
                  </a:cubicBezTo>
                  <a:cubicBezTo>
                    <a:pt x="2254" y="248"/>
                    <a:pt x="2146" y="338"/>
                    <a:pt x="1882" y="376"/>
                  </a:cubicBezTo>
                  <a:cubicBezTo>
                    <a:pt x="1618" y="414"/>
                    <a:pt x="1154" y="424"/>
                    <a:pt x="864" y="424"/>
                  </a:cubicBezTo>
                  <a:cubicBezTo>
                    <a:pt x="574" y="424"/>
                    <a:pt x="0" y="416"/>
                    <a:pt x="144" y="376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797173" y="560388"/>
            <a:ext cx="30348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dirty="0" err="1">
                <a:solidFill>
                  <a:srgbClr val="990000"/>
                </a:solidFill>
                <a:latin typeface="Comic Sans MS" pitchFamily="66" charset="0"/>
              </a:rPr>
              <a:t>Barchan</a:t>
            </a:r>
            <a:r>
              <a:rPr lang="en-US" sz="4000" b="1" dirty="0">
                <a:solidFill>
                  <a:srgbClr val="990000"/>
                </a:solidFill>
                <a:latin typeface="Comic Sans MS" pitchFamily="66" charset="0"/>
              </a:rPr>
              <a:t> </a:t>
            </a:r>
          </a:p>
          <a:p>
            <a:r>
              <a:rPr lang="en-US" sz="4000" b="1" dirty="0">
                <a:solidFill>
                  <a:srgbClr val="990000"/>
                </a:solidFill>
                <a:latin typeface="Comic Sans MS" pitchFamily="66" charset="0"/>
              </a:rPr>
              <a:t>Sand Dune </a:t>
            </a: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5029200" y="990600"/>
            <a:ext cx="3048000" cy="485775"/>
          </a:xfrm>
          <a:prstGeom prst="leftArrow">
            <a:avLst>
              <a:gd name="adj1" fmla="val 55556"/>
              <a:gd name="adj2" fmla="val 12549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5638800" y="1390650"/>
            <a:ext cx="240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dirty="0">
                <a:solidFill>
                  <a:srgbClr val="990000"/>
                </a:solidFill>
                <a:latin typeface="Comic Sans MS" pitchFamily="66" charset="0"/>
              </a:rPr>
              <a:t>Wind Direction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CC66"/>
                </a:solidFill>
                <a:latin typeface="Comic Sans MS" pitchFamily="66" charset="0"/>
              </a:rPr>
              <a:t>Barchan</a:t>
            </a:r>
            <a:r>
              <a:rPr lang="en-US" b="1" dirty="0" smtClean="0">
                <a:solidFill>
                  <a:srgbClr val="FFCC66"/>
                </a:solidFill>
                <a:latin typeface="Comic Sans MS" pitchFamily="66" charset="0"/>
              </a:rPr>
              <a:t> Dunes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eaLnBrk="1" hangingPunct="1">
              <a:buClr>
                <a:srgbClr val="FFCC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C66"/>
                </a:solidFill>
                <a:latin typeface="Comic Sans MS" pitchFamily="66" charset="0"/>
              </a:rPr>
              <a:t>Move Slowly, Tens of Meters per Year</a:t>
            </a:r>
          </a:p>
          <a:p>
            <a:pPr eaLnBrk="1" hangingPunct="1">
              <a:buClr>
                <a:srgbClr val="FFCC66"/>
              </a:buClr>
              <a:buFont typeface="Wingdings" pitchFamily="2" charset="2"/>
              <a:buChar char="§"/>
            </a:pPr>
            <a:endParaRPr lang="en-US" b="1" dirty="0" smtClean="0">
              <a:solidFill>
                <a:srgbClr val="FFCC66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CC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C66"/>
                </a:solidFill>
                <a:latin typeface="Comic Sans MS" pitchFamily="66" charset="0"/>
              </a:rPr>
              <a:t>They Disrupt Roads, Pipelines, etc.</a:t>
            </a:r>
          </a:p>
          <a:p>
            <a:pPr eaLnBrk="1" hangingPunct="1">
              <a:buClr>
                <a:srgbClr val="FFCC66"/>
              </a:buClr>
              <a:buFont typeface="Wingdings" pitchFamily="2" charset="2"/>
              <a:buChar char="§"/>
            </a:pPr>
            <a:endParaRPr lang="en-US" b="1" dirty="0" smtClean="0">
              <a:solidFill>
                <a:srgbClr val="FFCC66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CC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C66"/>
                </a:solidFill>
                <a:latin typeface="Comic Sans MS" pitchFamily="66" charset="0"/>
              </a:rPr>
              <a:t>Their Slow Movement Makes Predicting Their Behavior Difficult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barchan du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77200" cy="6154738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04800" y="6491288"/>
            <a:ext cx="838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 dirty="0" err="1">
                <a:solidFill>
                  <a:srgbClr val="FFCC66"/>
                </a:solidFill>
                <a:latin typeface="Comic Sans MS" pitchFamily="66" charset="0"/>
              </a:rPr>
              <a:t>Schwammle</a:t>
            </a:r>
            <a:r>
              <a:rPr lang="en-US" b="1" dirty="0">
                <a:solidFill>
                  <a:srgbClr val="FFCC66"/>
                </a:solidFill>
                <a:latin typeface="Comic Sans MS" pitchFamily="66" charset="0"/>
              </a:rPr>
              <a:t> &amp; Herrmann (Stuttgart), </a:t>
            </a:r>
            <a:r>
              <a:rPr lang="en-US" b="1" u="sng" dirty="0">
                <a:solidFill>
                  <a:srgbClr val="FFCC66"/>
                </a:solidFill>
                <a:latin typeface="Comic Sans MS" pitchFamily="66" charset="0"/>
              </a:rPr>
              <a:t>Nature,</a:t>
            </a:r>
            <a:r>
              <a:rPr lang="en-US" b="1" dirty="0">
                <a:solidFill>
                  <a:srgbClr val="FFCC66"/>
                </a:solidFill>
                <a:latin typeface="Comic Sans MS" pitchFamily="66" charset="0"/>
              </a:rPr>
              <a:t> 11 December 2003, p.619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62000" y="2667000"/>
            <a:ext cx="105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/>
              <a:t>t = 0 yrs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5257800" y="26670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/>
              <a:t>t = 0.48 yrs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822325" y="5599113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/>
              <a:t>t = 0.63 yrs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4876800" y="5562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/>
              <a:t>t = 1.48 yrs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05600" y="2971800"/>
            <a:ext cx="1981200" cy="1219200"/>
            <a:chOff x="864" y="1632"/>
            <a:chExt cx="3024" cy="1240"/>
          </a:xfrm>
        </p:grpSpPr>
        <p:sp>
          <p:nvSpPr>
            <p:cNvPr id="24582" name="Freeform 6"/>
            <p:cNvSpPr>
              <a:spLocks/>
            </p:cNvSpPr>
            <p:nvPr/>
          </p:nvSpPr>
          <p:spPr bwMode="auto">
            <a:xfrm>
              <a:off x="1881" y="1661"/>
              <a:ext cx="942" cy="704"/>
            </a:xfrm>
            <a:custGeom>
              <a:avLst/>
              <a:gdLst>
                <a:gd name="T0" fmla="*/ 27 w 942"/>
                <a:gd name="T1" fmla="*/ 335 h 704"/>
                <a:gd name="T2" fmla="*/ 327 w 942"/>
                <a:gd name="T3" fmla="*/ 355 h 704"/>
                <a:gd name="T4" fmla="*/ 451 w 942"/>
                <a:gd name="T5" fmla="*/ 371 h 704"/>
                <a:gd name="T6" fmla="*/ 607 w 942"/>
                <a:gd name="T7" fmla="*/ 419 h 704"/>
                <a:gd name="T8" fmla="*/ 551 w 942"/>
                <a:gd name="T9" fmla="*/ 599 h 704"/>
                <a:gd name="T10" fmla="*/ 443 w 942"/>
                <a:gd name="T11" fmla="*/ 703 h 704"/>
                <a:gd name="T12" fmla="*/ 615 w 942"/>
                <a:gd name="T13" fmla="*/ 595 h 704"/>
                <a:gd name="T14" fmla="*/ 743 w 942"/>
                <a:gd name="T15" fmla="*/ 503 h 704"/>
                <a:gd name="T16" fmla="*/ 859 w 942"/>
                <a:gd name="T17" fmla="*/ 391 h 704"/>
                <a:gd name="T18" fmla="*/ 919 w 942"/>
                <a:gd name="T19" fmla="*/ 291 h 704"/>
                <a:gd name="T20" fmla="*/ 935 w 942"/>
                <a:gd name="T21" fmla="*/ 147 h 704"/>
                <a:gd name="T22" fmla="*/ 879 w 942"/>
                <a:gd name="T23" fmla="*/ 39 h 704"/>
                <a:gd name="T24" fmla="*/ 711 w 942"/>
                <a:gd name="T25" fmla="*/ 19 h 704"/>
                <a:gd name="T26" fmla="*/ 411 w 942"/>
                <a:gd name="T27" fmla="*/ 155 h 704"/>
                <a:gd name="T28" fmla="*/ 167 w 942"/>
                <a:gd name="T29" fmla="*/ 295 h 704"/>
                <a:gd name="T30" fmla="*/ 27 w 942"/>
                <a:gd name="T31" fmla="*/ 335 h 7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2"/>
                <a:gd name="T49" fmla="*/ 0 h 704"/>
                <a:gd name="T50" fmla="*/ 942 w 942"/>
                <a:gd name="T51" fmla="*/ 704 h 7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2" h="704">
                  <a:moveTo>
                    <a:pt x="27" y="335"/>
                  </a:moveTo>
                  <a:cubicBezTo>
                    <a:pt x="54" y="345"/>
                    <a:pt x="256" y="349"/>
                    <a:pt x="327" y="355"/>
                  </a:cubicBezTo>
                  <a:cubicBezTo>
                    <a:pt x="398" y="361"/>
                    <a:pt x="404" y="360"/>
                    <a:pt x="451" y="371"/>
                  </a:cubicBezTo>
                  <a:cubicBezTo>
                    <a:pt x="498" y="382"/>
                    <a:pt x="590" y="381"/>
                    <a:pt x="607" y="419"/>
                  </a:cubicBezTo>
                  <a:cubicBezTo>
                    <a:pt x="624" y="457"/>
                    <a:pt x="578" y="552"/>
                    <a:pt x="551" y="599"/>
                  </a:cubicBezTo>
                  <a:cubicBezTo>
                    <a:pt x="524" y="646"/>
                    <a:pt x="432" y="704"/>
                    <a:pt x="443" y="703"/>
                  </a:cubicBezTo>
                  <a:cubicBezTo>
                    <a:pt x="454" y="702"/>
                    <a:pt x="565" y="628"/>
                    <a:pt x="615" y="595"/>
                  </a:cubicBezTo>
                  <a:cubicBezTo>
                    <a:pt x="665" y="562"/>
                    <a:pt x="702" y="537"/>
                    <a:pt x="743" y="503"/>
                  </a:cubicBezTo>
                  <a:cubicBezTo>
                    <a:pt x="784" y="469"/>
                    <a:pt x="830" y="426"/>
                    <a:pt x="859" y="391"/>
                  </a:cubicBezTo>
                  <a:cubicBezTo>
                    <a:pt x="888" y="356"/>
                    <a:pt x="906" y="332"/>
                    <a:pt x="919" y="291"/>
                  </a:cubicBezTo>
                  <a:cubicBezTo>
                    <a:pt x="932" y="250"/>
                    <a:pt x="942" y="189"/>
                    <a:pt x="935" y="147"/>
                  </a:cubicBezTo>
                  <a:cubicBezTo>
                    <a:pt x="928" y="105"/>
                    <a:pt x="916" y="60"/>
                    <a:pt x="879" y="39"/>
                  </a:cubicBezTo>
                  <a:cubicBezTo>
                    <a:pt x="842" y="18"/>
                    <a:pt x="789" y="0"/>
                    <a:pt x="711" y="19"/>
                  </a:cubicBezTo>
                  <a:cubicBezTo>
                    <a:pt x="633" y="38"/>
                    <a:pt x="502" y="109"/>
                    <a:pt x="411" y="155"/>
                  </a:cubicBezTo>
                  <a:cubicBezTo>
                    <a:pt x="320" y="201"/>
                    <a:pt x="231" y="265"/>
                    <a:pt x="167" y="295"/>
                  </a:cubicBezTo>
                  <a:cubicBezTo>
                    <a:pt x="103" y="325"/>
                    <a:pt x="0" y="325"/>
                    <a:pt x="27" y="335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864" y="1632"/>
              <a:ext cx="3024" cy="1240"/>
            </a:xfrm>
            <a:custGeom>
              <a:avLst/>
              <a:gdLst>
                <a:gd name="T0" fmla="*/ 84 w 3024"/>
                <a:gd name="T1" fmla="*/ 347 h 1240"/>
                <a:gd name="T2" fmla="*/ 827 w 3024"/>
                <a:gd name="T3" fmla="*/ 249 h 1240"/>
                <a:gd name="T4" fmla="*/ 1518 w 3024"/>
                <a:gd name="T5" fmla="*/ 37 h 1240"/>
                <a:gd name="T6" fmla="*/ 1940 w 3024"/>
                <a:gd name="T7" fmla="*/ 37 h 1240"/>
                <a:gd name="T8" fmla="*/ 2390 w 3024"/>
                <a:gd name="T9" fmla="*/ 258 h 1240"/>
                <a:gd name="T10" fmla="*/ 2812 w 3024"/>
                <a:gd name="T11" fmla="*/ 524 h 1240"/>
                <a:gd name="T12" fmla="*/ 2987 w 3024"/>
                <a:gd name="T13" fmla="*/ 728 h 1240"/>
                <a:gd name="T14" fmla="*/ 2587 w 3024"/>
                <a:gd name="T15" fmla="*/ 1011 h 1240"/>
                <a:gd name="T16" fmla="*/ 1968 w 3024"/>
                <a:gd name="T17" fmla="*/ 1144 h 1240"/>
                <a:gd name="T18" fmla="*/ 928 w 3024"/>
                <a:gd name="T19" fmla="*/ 1233 h 1240"/>
                <a:gd name="T20" fmla="*/ 337 w 3024"/>
                <a:gd name="T21" fmla="*/ 1188 h 1240"/>
                <a:gd name="T22" fmla="*/ 253 w 3024"/>
                <a:gd name="T23" fmla="*/ 1100 h 1240"/>
                <a:gd name="T24" fmla="*/ 1288 w 3024"/>
                <a:gd name="T25" fmla="*/ 817 h 1240"/>
                <a:gd name="T26" fmla="*/ 1856 w 3024"/>
                <a:gd name="T27" fmla="*/ 435 h 1240"/>
                <a:gd name="T28" fmla="*/ 1940 w 3024"/>
                <a:gd name="T29" fmla="*/ 136 h 1240"/>
                <a:gd name="T30" fmla="*/ 1783 w 3024"/>
                <a:gd name="T31" fmla="*/ 46 h 1240"/>
                <a:gd name="T32" fmla="*/ 1440 w 3024"/>
                <a:gd name="T33" fmla="*/ 184 h 1240"/>
                <a:gd name="T34" fmla="*/ 1103 w 3024"/>
                <a:gd name="T35" fmla="*/ 347 h 1240"/>
                <a:gd name="T36" fmla="*/ 506 w 3024"/>
                <a:gd name="T37" fmla="*/ 391 h 1240"/>
                <a:gd name="T38" fmla="*/ 84 w 3024"/>
                <a:gd name="T39" fmla="*/ 347 h 1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24"/>
                <a:gd name="T61" fmla="*/ 0 h 1240"/>
                <a:gd name="T62" fmla="*/ 3024 w 3024"/>
                <a:gd name="T63" fmla="*/ 1240 h 1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24" h="1240">
                  <a:moveTo>
                    <a:pt x="84" y="347"/>
                  </a:moveTo>
                  <a:cubicBezTo>
                    <a:pt x="138" y="323"/>
                    <a:pt x="588" y="301"/>
                    <a:pt x="827" y="249"/>
                  </a:cubicBezTo>
                  <a:cubicBezTo>
                    <a:pt x="1066" y="197"/>
                    <a:pt x="1333" y="72"/>
                    <a:pt x="1518" y="37"/>
                  </a:cubicBezTo>
                  <a:cubicBezTo>
                    <a:pt x="1704" y="2"/>
                    <a:pt x="1795" y="0"/>
                    <a:pt x="1940" y="37"/>
                  </a:cubicBezTo>
                  <a:cubicBezTo>
                    <a:pt x="2086" y="74"/>
                    <a:pt x="2245" y="177"/>
                    <a:pt x="2390" y="258"/>
                  </a:cubicBezTo>
                  <a:cubicBezTo>
                    <a:pt x="2535" y="340"/>
                    <a:pt x="2712" y="446"/>
                    <a:pt x="2812" y="524"/>
                  </a:cubicBezTo>
                  <a:cubicBezTo>
                    <a:pt x="2912" y="602"/>
                    <a:pt x="3024" y="647"/>
                    <a:pt x="2987" y="728"/>
                  </a:cubicBezTo>
                  <a:cubicBezTo>
                    <a:pt x="2949" y="809"/>
                    <a:pt x="2757" y="942"/>
                    <a:pt x="2587" y="1011"/>
                  </a:cubicBezTo>
                  <a:cubicBezTo>
                    <a:pt x="2417" y="1080"/>
                    <a:pt x="2245" y="1107"/>
                    <a:pt x="1968" y="1144"/>
                  </a:cubicBezTo>
                  <a:cubicBezTo>
                    <a:pt x="1692" y="1181"/>
                    <a:pt x="1200" y="1225"/>
                    <a:pt x="928" y="1233"/>
                  </a:cubicBezTo>
                  <a:cubicBezTo>
                    <a:pt x="656" y="1240"/>
                    <a:pt x="450" y="1210"/>
                    <a:pt x="337" y="1188"/>
                  </a:cubicBezTo>
                  <a:cubicBezTo>
                    <a:pt x="225" y="1166"/>
                    <a:pt x="95" y="1162"/>
                    <a:pt x="253" y="1100"/>
                  </a:cubicBezTo>
                  <a:cubicBezTo>
                    <a:pt x="411" y="1038"/>
                    <a:pt x="1020" y="927"/>
                    <a:pt x="1288" y="817"/>
                  </a:cubicBezTo>
                  <a:cubicBezTo>
                    <a:pt x="1555" y="706"/>
                    <a:pt x="1747" y="548"/>
                    <a:pt x="1856" y="435"/>
                  </a:cubicBezTo>
                  <a:cubicBezTo>
                    <a:pt x="1965" y="322"/>
                    <a:pt x="1952" y="201"/>
                    <a:pt x="1940" y="136"/>
                  </a:cubicBezTo>
                  <a:cubicBezTo>
                    <a:pt x="1928" y="71"/>
                    <a:pt x="1866" y="38"/>
                    <a:pt x="1783" y="46"/>
                  </a:cubicBezTo>
                  <a:cubicBezTo>
                    <a:pt x="1700" y="54"/>
                    <a:pt x="1553" y="134"/>
                    <a:pt x="1440" y="184"/>
                  </a:cubicBezTo>
                  <a:cubicBezTo>
                    <a:pt x="1327" y="234"/>
                    <a:pt x="1259" y="313"/>
                    <a:pt x="1103" y="347"/>
                  </a:cubicBezTo>
                  <a:cubicBezTo>
                    <a:pt x="947" y="381"/>
                    <a:pt x="676" y="391"/>
                    <a:pt x="506" y="391"/>
                  </a:cubicBezTo>
                  <a:cubicBezTo>
                    <a:pt x="336" y="391"/>
                    <a:pt x="0" y="384"/>
                    <a:pt x="84" y="347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1981200" y="2590800"/>
            <a:ext cx="4800600" cy="1968500"/>
            <a:chOff x="864" y="1632"/>
            <a:chExt cx="3024" cy="1240"/>
          </a:xfrm>
        </p:grpSpPr>
        <p:sp>
          <p:nvSpPr>
            <p:cNvPr id="24580" name="Freeform 3"/>
            <p:cNvSpPr>
              <a:spLocks/>
            </p:cNvSpPr>
            <p:nvPr/>
          </p:nvSpPr>
          <p:spPr bwMode="auto">
            <a:xfrm>
              <a:off x="1881" y="1661"/>
              <a:ext cx="942" cy="704"/>
            </a:xfrm>
            <a:custGeom>
              <a:avLst/>
              <a:gdLst>
                <a:gd name="T0" fmla="*/ 27 w 942"/>
                <a:gd name="T1" fmla="*/ 335 h 704"/>
                <a:gd name="T2" fmla="*/ 327 w 942"/>
                <a:gd name="T3" fmla="*/ 355 h 704"/>
                <a:gd name="T4" fmla="*/ 451 w 942"/>
                <a:gd name="T5" fmla="*/ 371 h 704"/>
                <a:gd name="T6" fmla="*/ 607 w 942"/>
                <a:gd name="T7" fmla="*/ 419 h 704"/>
                <a:gd name="T8" fmla="*/ 551 w 942"/>
                <a:gd name="T9" fmla="*/ 599 h 704"/>
                <a:gd name="T10" fmla="*/ 443 w 942"/>
                <a:gd name="T11" fmla="*/ 703 h 704"/>
                <a:gd name="T12" fmla="*/ 615 w 942"/>
                <a:gd name="T13" fmla="*/ 595 h 704"/>
                <a:gd name="T14" fmla="*/ 743 w 942"/>
                <a:gd name="T15" fmla="*/ 503 h 704"/>
                <a:gd name="T16" fmla="*/ 859 w 942"/>
                <a:gd name="T17" fmla="*/ 391 h 704"/>
                <a:gd name="T18" fmla="*/ 919 w 942"/>
                <a:gd name="T19" fmla="*/ 291 h 704"/>
                <a:gd name="T20" fmla="*/ 935 w 942"/>
                <a:gd name="T21" fmla="*/ 147 h 704"/>
                <a:gd name="T22" fmla="*/ 879 w 942"/>
                <a:gd name="T23" fmla="*/ 39 h 704"/>
                <a:gd name="T24" fmla="*/ 711 w 942"/>
                <a:gd name="T25" fmla="*/ 19 h 704"/>
                <a:gd name="T26" fmla="*/ 411 w 942"/>
                <a:gd name="T27" fmla="*/ 155 h 704"/>
                <a:gd name="T28" fmla="*/ 167 w 942"/>
                <a:gd name="T29" fmla="*/ 295 h 704"/>
                <a:gd name="T30" fmla="*/ 27 w 942"/>
                <a:gd name="T31" fmla="*/ 335 h 7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2"/>
                <a:gd name="T49" fmla="*/ 0 h 704"/>
                <a:gd name="T50" fmla="*/ 942 w 942"/>
                <a:gd name="T51" fmla="*/ 704 h 7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2" h="704">
                  <a:moveTo>
                    <a:pt x="27" y="335"/>
                  </a:moveTo>
                  <a:cubicBezTo>
                    <a:pt x="54" y="345"/>
                    <a:pt x="256" y="349"/>
                    <a:pt x="327" y="355"/>
                  </a:cubicBezTo>
                  <a:cubicBezTo>
                    <a:pt x="398" y="361"/>
                    <a:pt x="404" y="360"/>
                    <a:pt x="451" y="371"/>
                  </a:cubicBezTo>
                  <a:cubicBezTo>
                    <a:pt x="498" y="382"/>
                    <a:pt x="590" y="381"/>
                    <a:pt x="607" y="419"/>
                  </a:cubicBezTo>
                  <a:cubicBezTo>
                    <a:pt x="624" y="457"/>
                    <a:pt x="578" y="552"/>
                    <a:pt x="551" y="599"/>
                  </a:cubicBezTo>
                  <a:cubicBezTo>
                    <a:pt x="524" y="646"/>
                    <a:pt x="432" y="704"/>
                    <a:pt x="443" y="703"/>
                  </a:cubicBezTo>
                  <a:cubicBezTo>
                    <a:pt x="454" y="702"/>
                    <a:pt x="565" y="628"/>
                    <a:pt x="615" y="595"/>
                  </a:cubicBezTo>
                  <a:cubicBezTo>
                    <a:pt x="665" y="562"/>
                    <a:pt x="702" y="537"/>
                    <a:pt x="743" y="503"/>
                  </a:cubicBezTo>
                  <a:cubicBezTo>
                    <a:pt x="784" y="469"/>
                    <a:pt x="830" y="426"/>
                    <a:pt x="859" y="391"/>
                  </a:cubicBezTo>
                  <a:cubicBezTo>
                    <a:pt x="888" y="356"/>
                    <a:pt x="906" y="332"/>
                    <a:pt x="919" y="291"/>
                  </a:cubicBezTo>
                  <a:cubicBezTo>
                    <a:pt x="932" y="250"/>
                    <a:pt x="942" y="189"/>
                    <a:pt x="935" y="147"/>
                  </a:cubicBezTo>
                  <a:cubicBezTo>
                    <a:pt x="928" y="105"/>
                    <a:pt x="916" y="60"/>
                    <a:pt x="879" y="39"/>
                  </a:cubicBezTo>
                  <a:cubicBezTo>
                    <a:pt x="842" y="18"/>
                    <a:pt x="789" y="0"/>
                    <a:pt x="711" y="19"/>
                  </a:cubicBezTo>
                  <a:cubicBezTo>
                    <a:pt x="633" y="38"/>
                    <a:pt x="502" y="109"/>
                    <a:pt x="411" y="155"/>
                  </a:cubicBezTo>
                  <a:cubicBezTo>
                    <a:pt x="320" y="201"/>
                    <a:pt x="231" y="265"/>
                    <a:pt x="167" y="295"/>
                  </a:cubicBezTo>
                  <a:cubicBezTo>
                    <a:pt x="103" y="325"/>
                    <a:pt x="0" y="325"/>
                    <a:pt x="27" y="335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Freeform 4"/>
            <p:cNvSpPr>
              <a:spLocks/>
            </p:cNvSpPr>
            <p:nvPr/>
          </p:nvSpPr>
          <p:spPr bwMode="auto">
            <a:xfrm>
              <a:off x="864" y="1632"/>
              <a:ext cx="3024" cy="1240"/>
            </a:xfrm>
            <a:custGeom>
              <a:avLst/>
              <a:gdLst>
                <a:gd name="T0" fmla="*/ 84 w 3024"/>
                <a:gd name="T1" fmla="*/ 347 h 1240"/>
                <a:gd name="T2" fmla="*/ 827 w 3024"/>
                <a:gd name="T3" fmla="*/ 249 h 1240"/>
                <a:gd name="T4" fmla="*/ 1518 w 3024"/>
                <a:gd name="T5" fmla="*/ 37 h 1240"/>
                <a:gd name="T6" fmla="*/ 1940 w 3024"/>
                <a:gd name="T7" fmla="*/ 37 h 1240"/>
                <a:gd name="T8" fmla="*/ 2390 w 3024"/>
                <a:gd name="T9" fmla="*/ 258 h 1240"/>
                <a:gd name="T10" fmla="*/ 2812 w 3024"/>
                <a:gd name="T11" fmla="*/ 524 h 1240"/>
                <a:gd name="T12" fmla="*/ 2987 w 3024"/>
                <a:gd name="T13" fmla="*/ 728 h 1240"/>
                <a:gd name="T14" fmla="*/ 2587 w 3024"/>
                <a:gd name="T15" fmla="*/ 1011 h 1240"/>
                <a:gd name="T16" fmla="*/ 1968 w 3024"/>
                <a:gd name="T17" fmla="*/ 1144 h 1240"/>
                <a:gd name="T18" fmla="*/ 928 w 3024"/>
                <a:gd name="T19" fmla="*/ 1233 h 1240"/>
                <a:gd name="T20" fmla="*/ 337 w 3024"/>
                <a:gd name="T21" fmla="*/ 1188 h 1240"/>
                <a:gd name="T22" fmla="*/ 253 w 3024"/>
                <a:gd name="T23" fmla="*/ 1100 h 1240"/>
                <a:gd name="T24" fmla="*/ 1288 w 3024"/>
                <a:gd name="T25" fmla="*/ 817 h 1240"/>
                <a:gd name="T26" fmla="*/ 1856 w 3024"/>
                <a:gd name="T27" fmla="*/ 435 h 1240"/>
                <a:gd name="T28" fmla="*/ 1940 w 3024"/>
                <a:gd name="T29" fmla="*/ 136 h 1240"/>
                <a:gd name="T30" fmla="*/ 1783 w 3024"/>
                <a:gd name="T31" fmla="*/ 46 h 1240"/>
                <a:gd name="T32" fmla="*/ 1440 w 3024"/>
                <a:gd name="T33" fmla="*/ 184 h 1240"/>
                <a:gd name="T34" fmla="*/ 1103 w 3024"/>
                <a:gd name="T35" fmla="*/ 347 h 1240"/>
                <a:gd name="T36" fmla="*/ 506 w 3024"/>
                <a:gd name="T37" fmla="*/ 391 h 1240"/>
                <a:gd name="T38" fmla="*/ 84 w 3024"/>
                <a:gd name="T39" fmla="*/ 347 h 1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24"/>
                <a:gd name="T61" fmla="*/ 0 h 1240"/>
                <a:gd name="T62" fmla="*/ 3024 w 3024"/>
                <a:gd name="T63" fmla="*/ 1240 h 1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24" h="1240">
                  <a:moveTo>
                    <a:pt x="84" y="347"/>
                  </a:moveTo>
                  <a:cubicBezTo>
                    <a:pt x="138" y="323"/>
                    <a:pt x="588" y="301"/>
                    <a:pt x="827" y="249"/>
                  </a:cubicBezTo>
                  <a:cubicBezTo>
                    <a:pt x="1066" y="197"/>
                    <a:pt x="1333" y="72"/>
                    <a:pt x="1518" y="37"/>
                  </a:cubicBezTo>
                  <a:cubicBezTo>
                    <a:pt x="1704" y="2"/>
                    <a:pt x="1795" y="0"/>
                    <a:pt x="1940" y="37"/>
                  </a:cubicBezTo>
                  <a:cubicBezTo>
                    <a:pt x="2086" y="74"/>
                    <a:pt x="2245" y="177"/>
                    <a:pt x="2390" y="258"/>
                  </a:cubicBezTo>
                  <a:cubicBezTo>
                    <a:pt x="2535" y="340"/>
                    <a:pt x="2712" y="446"/>
                    <a:pt x="2812" y="524"/>
                  </a:cubicBezTo>
                  <a:cubicBezTo>
                    <a:pt x="2912" y="602"/>
                    <a:pt x="3024" y="647"/>
                    <a:pt x="2987" y="728"/>
                  </a:cubicBezTo>
                  <a:cubicBezTo>
                    <a:pt x="2949" y="809"/>
                    <a:pt x="2757" y="942"/>
                    <a:pt x="2587" y="1011"/>
                  </a:cubicBezTo>
                  <a:cubicBezTo>
                    <a:pt x="2417" y="1080"/>
                    <a:pt x="2245" y="1107"/>
                    <a:pt x="1968" y="1144"/>
                  </a:cubicBezTo>
                  <a:cubicBezTo>
                    <a:pt x="1692" y="1181"/>
                    <a:pt x="1200" y="1225"/>
                    <a:pt x="928" y="1233"/>
                  </a:cubicBezTo>
                  <a:cubicBezTo>
                    <a:pt x="656" y="1240"/>
                    <a:pt x="450" y="1210"/>
                    <a:pt x="337" y="1188"/>
                  </a:cubicBezTo>
                  <a:cubicBezTo>
                    <a:pt x="225" y="1166"/>
                    <a:pt x="95" y="1162"/>
                    <a:pt x="253" y="1100"/>
                  </a:cubicBezTo>
                  <a:cubicBezTo>
                    <a:pt x="411" y="1038"/>
                    <a:pt x="1020" y="927"/>
                    <a:pt x="1288" y="817"/>
                  </a:cubicBezTo>
                  <a:cubicBezTo>
                    <a:pt x="1555" y="706"/>
                    <a:pt x="1747" y="548"/>
                    <a:pt x="1856" y="435"/>
                  </a:cubicBezTo>
                  <a:cubicBezTo>
                    <a:pt x="1965" y="322"/>
                    <a:pt x="1952" y="201"/>
                    <a:pt x="1940" y="136"/>
                  </a:cubicBezTo>
                  <a:cubicBezTo>
                    <a:pt x="1928" y="71"/>
                    <a:pt x="1866" y="38"/>
                    <a:pt x="1783" y="46"/>
                  </a:cubicBezTo>
                  <a:cubicBezTo>
                    <a:pt x="1700" y="54"/>
                    <a:pt x="1553" y="134"/>
                    <a:pt x="1440" y="184"/>
                  </a:cubicBezTo>
                  <a:cubicBezTo>
                    <a:pt x="1327" y="234"/>
                    <a:pt x="1259" y="313"/>
                    <a:pt x="1103" y="347"/>
                  </a:cubicBezTo>
                  <a:cubicBezTo>
                    <a:pt x="947" y="381"/>
                    <a:pt x="676" y="391"/>
                    <a:pt x="506" y="391"/>
                  </a:cubicBezTo>
                  <a:cubicBezTo>
                    <a:pt x="336" y="391"/>
                    <a:pt x="0" y="384"/>
                    <a:pt x="84" y="347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981200" y="2590800"/>
            <a:ext cx="4800600" cy="1968500"/>
            <a:chOff x="864" y="1632"/>
            <a:chExt cx="3024" cy="1240"/>
          </a:xfrm>
        </p:grpSpPr>
        <p:sp>
          <p:nvSpPr>
            <p:cNvPr id="25606" name="Freeform 3"/>
            <p:cNvSpPr>
              <a:spLocks/>
            </p:cNvSpPr>
            <p:nvPr/>
          </p:nvSpPr>
          <p:spPr bwMode="auto">
            <a:xfrm>
              <a:off x="1881" y="1661"/>
              <a:ext cx="942" cy="704"/>
            </a:xfrm>
            <a:custGeom>
              <a:avLst/>
              <a:gdLst>
                <a:gd name="T0" fmla="*/ 27 w 942"/>
                <a:gd name="T1" fmla="*/ 335 h 704"/>
                <a:gd name="T2" fmla="*/ 327 w 942"/>
                <a:gd name="T3" fmla="*/ 355 h 704"/>
                <a:gd name="T4" fmla="*/ 451 w 942"/>
                <a:gd name="T5" fmla="*/ 371 h 704"/>
                <a:gd name="T6" fmla="*/ 607 w 942"/>
                <a:gd name="T7" fmla="*/ 419 h 704"/>
                <a:gd name="T8" fmla="*/ 551 w 942"/>
                <a:gd name="T9" fmla="*/ 599 h 704"/>
                <a:gd name="T10" fmla="*/ 443 w 942"/>
                <a:gd name="T11" fmla="*/ 703 h 704"/>
                <a:gd name="T12" fmla="*/ 615 w 942"/>
                <a:gd name="T13" fmla="*/ 595 h 704"/>
                <a:gd name="T14" fmla="*/ 743 w 942"/>
                <a:gd name="T15" fmla="*/ 503 h 704"/>
                <a:gd name="T16" fmla="*/ 859 w 942"/>
                <a:gd name="T17" fmla="*/ 391 h 704"/>
                <a:gd name="T18" fmla="*/ 919 w 942"/>
                <a:gd name="T19" fmla="*/ 291 h 704"/>
                <a:gd name="T20" fmla="*/ 935 w 942"/>
                <a:gd name="T21" fmla="*/ 147 h 704"/>
                <a:gd name="T22" fmla="*/ 879 w 942"/>
                <a:gd name="T23" fmla="*/ 39 h 704"/>
                <a:gd name="T24" fmla="*/ 711 w 942"/>
                <a:gd name="T25" fmla="*/ 19 h 704"/>
                <a:gd name="T26" fmla="*/ 411 w 942"/>
                <a:gd name="T27" fmla="*/ 155 h 704"/>
                <a:gd name="T28" fmla="*/ 167 w 942"/>
                <a:gd name="T29" fmla="*/ 295 h 704"/>
                <a:gd name="T30" fmla="*/ 27 w 942"/>
                <a:gd name="T31" fmla="*/ 335 h 7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2"/>
                <a:gd name="T49" fmla="*/ 0 h 704"/>
                <a:gd name="T50" fmla="*/ 942 w 942"/>
                <a:gd name="T51" fmla="*/ 704 h 7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2" h="704">
                  <a:moveTo>
                    <a:pt x="27" y="335"/>
                  </a:moveTo>
                  <a:cubicBezTo>
                    <a:pt x="54" y="345"/>
                    <a:pt x="256" y="349"/>
                    <a:pt x="327" y="355"/>
                  </a:cubicBezTo>
                  <a:cubicBezTo>
                    <a:pt x="398" y="361"/>
                    <a:pt x="404" y="360"/>
                    <a:pt x="451" y="371"/>
                  </a:cubicBezTo>
                  <a:cubicBezTo>
                    <a:pt x="498" y="382"/>
                    <a:pt x="590" y="381"/>
                    <a:pt x="607" y="419"/>
                  </a:cubicBezTo>
                  <a:cubicBezTo>
                    <a:pt x="624" y="457"/>
                    <a:pt x="578" y="552"/>
                    <a:pt x="551" y="599"/>
                  </a:cubicBezTo>
                  <a:cubicBezTo>
                    <a:pt x="524" y="646"/>
                    <a:pt x="432" y="704"/>
                    <a:pt x="443" y="703"/>
                  </a:cubicBezTo>
                  <a:cubicBezTo>
                    <a:pt x="454" y="702"/>
                    <a:pt x="565" y="628"/>
                    <a:pt x="615" y="595"/>
                  </a:cubicBezTo>
                  <a:cubicBezTo>
                    <a:pt x="665" y="562"/>
                    <a:pt x="702" y="537"/>
                    <a:pt x="743" y="503"/>
                  </a:cubicBezTo>
                  <a:cubicBezTo>
                    <a:pt x="784" y="469"/>
                    <a:pt x="830" y="426"/>
                    <a:pt x="859" y="391"/>
                  </a:cubicBezTo>
                  <a:cubicBezTo>
                    <a:pt x="888" y="356"/>
                    <a:pt x="906" y="332"/>
                    <a:pt x="919" y="291"/>
                  </a:cubicBezTo>
                  <a:cubicBezTo>
                    <a:pt x="932" y="250"/>
                    <a:pt x="942" y="189"/>
                    <a:pt x="935" y="147"/>
                  </a:cubicBezTo>
                  <a:cubicBezTo>
                    <a:pt x="928" y="105"/>
                    <a:pt x="916" y="60"/>
                    <a:pt x="879" y="39"/>
                  </a:cubicBezTo>
                  <a:cubicBezTo>
                    <a:pt x="842" y="18"/>
                    <a:pt x="789" y="0"/>
                    <a:pt x="711" y="19"/>
                  </a:cubicBezTo>
                  <a:cubicBezTo>
                    <a:pt x="633" y="38"/>
                    <a:pt x="502" y="109"/>
                    <a:pt x="411" y="155"/>
                  </a:cubicBezTo>
                  <a:cubicBezTo>
                    <a:pt x="320" y="201"/>
                    <a:pt x="231" y="265"/>
                    <a:pt x="167" y="295"/>
                  </a:cubicBezTo>
                  <a:cubicBezTo>
                    <a:pt x="103" y="325"/>
                    <a:pt x="0" y="325"/>
                    <a:pt x="27" y="335"/>
                  </a:cubicBezTo>
                  <a:close/>
                </a:path>
              </a:pathLst>
            </a:custGeom>
            <a:gradFill rotWithShape="1">
              <a:gsLst>
                <a:gs pos="0">
                  <a:srgbClr val="990000">
                    <a:alpha val="24001"/>
                  </a:srgbClr>
                </a:gs>
                <a:gs pos="100000">
                  <a:schemeClr val="bg1">
                    <a:alpha val="21999"/>
                  </a:schemeClr>
                </a:gs>
              </a:gsLst>
              <a:lin ang="5400000" scaled="1"/>
            </a:gra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4"/>
            <p:cNvSpPr>
              <a:spLocks/>
            </p:cNvSpPr>
            <p:nvPr/>
          </p:nvSpPr>
          <p:spPr bwMode="auto">
            <a:xfrm>
              <a:off x="864" y="1632"/>
              <a:ext cx="3024" cy="1240"/>
            </a:xfrm>
            <a:custGeom>
              <a:avLst/>
              <a:gdLst>
                <a:gd name="T0" fmla="*/ 84 w 3024"/>
                <a:gd name="T1" fmla="*/ 347 h 1240"/>
                <a:gd name="T2" fmla="*/ 827 w 3024"/>
                <a:gd name="T3" fmla="*/ 249 h 1240"/>
                <a:gd name="T4" fmla="*/ 1518 w 3024"/>
                <a:gd name="T5" fmla="*/ 37 h 1240"/>
                <a:gd name="T6" fmla="*/ 1940 w 3024"/>
                <a:gd name="T7" fmla="*/ 37 h 1240"/>
                <a:gd name="T8" fmla="*/ 2390 w 3024"/>
                <a:gd name="T9" fmla="*/ 258 h 1240"/>
                <a:gd name="T10" fmla="*/ 2812 w 3024"/>
                <a:gd name="T11" fmla="*/ 524 h 1240"/>
                <a:gd name="T12" fmla="*/ 2987 w 3024"/>
                <a:gd name="T13" fmla="*/ 728 h 1240"/>
                <a:gd name="T14" fmla="*/ 2587 w 3024"/>
                <a:gd name="T15" fmla="*/ 1011 h 1240"/>
                <a:gd name="T16" fmla="*/ 1968 w 3024"/>
                <a:gd name="T17" fmla="*/ 1144 h 1240"/>
                <a:gd name="T18" fmla="*/ 928 w 3024"/>
                <a:gd name="T19" fmla="*/ 1233 h 1240"/>
                <a:gd name="T20" fmla="*/ 337 w 3024"/>
                <a:gd name="T21" fmla="*/ 1188 h 1240"/>
                <a:gd name="T22" fmla="*/ 253 w 3024"/>
                <a:gd name="T23" fmla="*/ 1100 h 1240"/>
                <a:gd name="T24" fmla="*/ 1288 w 3024"/>
                <a:gd name="T25" fmla="*/ 817 h 1240"/>
                <a:gd name="T26" fmla="*/ 1856 w 3024"/>
                <a:gd name="T27" fmla="*/ 435 h 1240"/>
                <a:gd name="T28" fmla="*/ 1940 w 3024"/>
                <a:gd name="T29" fmla="*/ 136 h 1240"/>
                <a:gd name="T30" fmla="*/ 1783 w 3024"/>
                <a:gd name="T31" fmla="*/ 46 h 1240"/>
                <a:gd name="T32" fmla="*/ 1440 w 3024"/>
                <a:gd name="T33" fmla="*/ 184 h 1240"/>
                <a:gd name="T34" fmla="*/ 1103 w 3024"/>
                <a:gd name="T35" fmla="*/ 347 h 1240"/>
                <a:gd name="T36" fmla="*/ 506 w 3024"/>
                <a:gd name="T37" fmla="*/ 391 h 1240"/>
                <a:gd name="T38" fmla="*/ 84 w 3024"/>
                <a:gd name="T39" fmla="*/ 347 h 1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24"/>
                <a:gd name="T61" fmla="*/ 0 h 1240"/>
                <a:gd name="T62" fmla="*/ 3024 w 3024"/>
                <a:gd name="T63" fmla="*/ 1240 h 1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24" h="1240">
                  <a:moveTo>
                    <a:pt x="84" y="347"/>
                  </a:moveTo>
                  <a:cubicBezTo>
                    <a:pt x="138" y="323"/>
                    <a:pt x="588" y="301"/>
                    <a:pt x="827" y="249"/>
                  </a:cubicBezTo>
                  <a:cubicBezTo>
                    <a:pt x="1066" y="197"/>
                    <a:pt x="1333" y="72"/>
                    <a:pt x="1518" y="37"/>
                  </a:cubicBezTo>
                  <a:cubicBezTo>
                    <a:pt x="1704" y="2"/>
                    <a:pt x="1795" y="0"/>
                    <a:pt x="1940" y="37"/>
                  </a:cubicBezTo>
                  <a:cubicBezTo>
                    <a:pt x="2086" y="74"/>
                    <a:pt x="2245" y="177"/>
                    <a:pt x="2390" y="258"/>
                  </a:cubicBezTo>
                  <a:cubicBezTo>
                    <a:pt x="2535" y="340"/>
                    <a:pt x="2712" y="446"/>
                    <a:pt x="2812" y="524"/>
                  </a:cubicBezTo>
                  <a:cubicBezTo>
                    <a:pt x="2912" y="602"/>
                    <a:pt x="3024" y="647"/>
                    <a:pt x="2987" y="728"/>
                  </a:cubicBezTo>
                  <a:cubicBezTo>
                    <a:pt x="2949" y="809"/>
                    <a:pt x="2757" y="942"/>
                    <a:pt x="2587" y="1011"/>
                  </a:cubicBezTo>
                  <a:cubicBezTo>
                    <a:pt x="2417" y="1080"/>
                    <a:pt x="2245" y="1107"/>
                    <a:pt x="1968" y="1144"/>
                  </a:cubicBezTo>
                  <a:cubicBezTo>
                    <a:pt x="1692" y="1181"/>
                    <a:pt x="1200" y="1225"/>
                    <a:pt x="928" y="1233"/>
                  </a:cubicBezTo>
                  <a:cubicBezTo>
                    <a:pt x="656" y="1240"/>
                    <a:pt x="450" y="1210"/>
                    <a:pt x="337" y="1188"/>
                  </a:cubicBezTo>
                  <a:cubicBezTo>
                    <a:pt x="225" y="1166"/>
                    <a:pt x="95" y="1162"/>
                    <a:pt x="253" y="1100"/>
                  </a:cubicBezTo>
                  <a:cubicBezTo>
                    <a:pt x="411" y="1038"/>
                    <a:pt x="1020" y="927"/>
                    <a:pt x="1288" y="817"/>
                  </a:cubicBezTo>
                  <a:cubicBezTo>
                    <a:pt x="1555" y="706"/>
                    <a:pt x="1747" y="548"/>
                    <a:pt x="1856" y="435"/>
                  </a:cubicBezTo>
                  <a:cubicBezTo>
                    <a:pt x="1965" y="322"/>
                    <a:pt x="1952" y="201"/>
                    <a:pt x="1940" y="136"/>
                  </a:cubicBezTo>
                  <a:cubicBezTo>
                    <a:pt x="1928" y="71"/>
                    <a:pt x="1866" y="38"/>
                    <a:pt x="1783" y="46"/>
                  </a:cubicBezTo>
                  <a:cubicBezTo>
                    <a:pt x="1700" y="54"/>
                    <a:pt x="1553" y="134"/>
                    <a:pt x="1440" y="184"/>
                  </a:cubicBezTo>
                  <a:cubicBezTo>
                    <a:pt x="1327" y="234"/>
                    <a:pt x="1259" y="313"/>
                    <a:pt x="1103" y="347"/>
                  </a:cubicBezTo>
                  <a:cubicBezTo>
                    <a:pt x="947" y="381"/>
                    <a:pt x="676" y="391"/>
                    <a:pt x="506" y="391"/>
                  </a:cubicBezTo>
                  <a:cubicBezTo>
                    <a:pt x="336" y="391"/>
                    <a:pt x="0" y="384"/>
                    <a:pt x="84" y="34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66">
                    <a:alpha val="24001"/>
                  </a:srgbClr>
                </a:gs>
                <a:gs pos="100000">
                  <a:srgbClr val="765E2F">
                    <a:alpha val="21999"/>
                  </a:srgbClr>
                </a:gs>
              </a:gsLst>
              <a:lin ang="5400000" scaled="1"/>
            </a:gra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419600" y="2971800"/>
            <a:ext cx="1981200" cy="1219200"/>
            <a:chOff x="864" y="1632"/>
            <a:chExt cx="3024" cy="1240"/>
          </a:xfrm>
        </p:grpSpPr>
        <p:sp>
          <p:nvSpPr>
            <p:cNvPr id="25604" name="Freeform 6"/>
            <p:cNvSpPr>
              <a:spLocks/>
            </p:cNvSpPr>
            <p:nvPr/>
          </p:nvSpPr>
          <p:spPr bwMode="auto">
            <a:xfrm>
              <a:off x="1881" y="1661"/>
              <a:ext cx="942" cy="704"/>
            </a:xfrm>
            <a:custGeom>
              <a:avLst/>
              <a:gdLst>
                <a:gd name="T0" fmla="*/ 27 w 942"/>
                <a:gd name="T1" fmla="*/ 335 h 704"/>
                <a:gd name="T2" fmla="*/ 327 w 942"/>
                <a:gd name="T3" fmla="*/ 355 h 704"/>
                <a:gd name="T4" fmla="*/ 451 w 942"/>
                <a:gd name="T5" fmla="*/ 371 h 704"/>
                <a:gd name="T6" fmla="*/ 607 w 942"/>
                <a:gd name="T7" fmla="*/ 419 h 704"/>
                <a:gd name="T8" fmla="*/ 551 w 942"/>
                <a:gd name="T9" fmla="*/ 599 h 704"/>
                <a:gd name="T10" fmla="*/ 443 w 942"/>
                <a:gd name="T11" fmla="*/ 703 h 704"/>
                <a:gd name="T12" fmla="*/ 615 w 942"/>
                <a:gd name="T13" fmla="*/ 595 h 704"/>
                <a:gd name="T14" fmla="*/ 743 w 942"/>
                <a:gd name="T15" fmla="*/ 503 h 704"/>
                <a:gd name="T16" fmla="*/ 859 w 942"/>
                <a:gd name="T17" fmla="*/ 391 h 704"/>
                <a:gd name="T18" fmla="*/ 919 w 942"/>
                <a:gd name="T19" fmla="*/ 291 h 704"/>
                <a:gd name="T20" fmla="*/ 935 w 942"/>
                <a:gd name="T21" fmla="*/ 147 h 704"/>
                <a:gd name="T22" fmla="*/ 879 w 942"/>
                <a:gd name="T23" fmla="*/ 39 h 704"/>
                <a:gd name="T24" fmla="*/ 711 w 942"/>
                <a:gd name="T25" fmla="*/ 19 h 704"/>
                <a:gd name="T26" fmla="*/ 411 w 942"/>
                <a:gd name="T27" fmla="*/ 155 h 704"/>
                <a:gd name="T28" fmla="*/ 167 w 942"/>
                <a:gd name="T29" fmla="*/ 295 h 704"/>
                <a:gd name="T30" fmla="*/ 27 w 942"/>
                <a:gd name="T31" fmla="*/ 335 h 7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2"/>
                <a:gd name="T49" fmla="*/ 0 h 704"/>
                <a:gd name="T50" fmla="*/ 942 w 942"/>
                <a:gd name="T51" fmla="*/ 704 h 7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2" h="704">
                  <a:moveTo>
                    <a:pt x="27" y="335"/>
                  </a:moveTo>
                  <a:cubicBezTo>
                    <a:pt x="54" y="345"/>
                    <a:pt x="256" y="349"/>
                    <a:pt x="327" y="355"/>
                  </a:cubicBezTo>
                  <a:cubicBezTo>
                    <a:pt x="398" y="361"/>
                    <a:pt x="404" y="360"/>
                    <a:pt x="451" y="371"/>
                  </a:cubicBezTo>
                  <a:cubicBezTo>
                    <a:pt x="498" y="382"/>
                    <a:pt x="590" y="381"/>
                    <a:pt x="607" y="419"/>
                  </a:cubicBezTo>
                  <a:cubicBezTo>
                    <a:pt x="624" y="457"/>
                    <a:pt x="578" y="552"/>
                    <a:pt x="551" y="599"/>
                  </a:cubicBezTo>
                  <a:cubicBezTo>
                    <a:pt x="524" y="646"/>
                    <a:pt x="432" y="704"/>
                    <a:pt x="443" y="703"/>
                  </a:cubicBezTo>
                  <a:cubicBezTo>
                    <a:pt x="454" y="702"/>
                    <a:pt x="565" y="628"/>
                    <a:pt x="615" y="595"/>
                  </a:cubicBezTo>
                  <a:cubicBezTo>
                    <a:pt x="665" y="562"/>
                    <a:pt x="702" y="537"/>
                    <a:pt x="743" y="503"/>
                  </a:cubicBezTo>
                  <a:cubicBezTo>
                    <a:pt x="784" y="469"/>
                    <a:pt x="830" y="426"/>
                    <a:pt x="859" y="391"/>
                  </a:cubicBezTo>
                  <a:cubicBezTo>
                    <a:pt x="888" y="356"/>
                    <a:pt x="906" y="332"/>
                    <a:pt x="919" y="291"/>
                  </a:cubicBezTo>
                  <a:cubicBezTo>
                    <a:pt x="932" y="250"/>
                    <a:pt x="942" y="189"/>
                    <a:pt x="935" y="147"/>
                  </a:cubicBezTo>
                  <a:cubicBezTo>
                    <a:pt x="928" y="105"/>
                    <a:pt x="916" y="60"/>
                    <a:pt x="879" y="39"/>
                  </a:cubicBezTo>
                  <a:cubicBezTo>
                    <a:pt x="842" y="18"/>
                    <a:pt x="789" y="0"/>
                    <a:pt x="711" y="19"/>
                  </a:cubicBezTo>
                  <a:cubicBezTo>
                    <a:pt x="633" y="38"/>
                    <a:pt x="502" y="109"/>
                    <a:pt x="411" y="155"/>
                  </a:cubicBezTo>
                  <a:cubicBezTo>
                    <a:pt x="320" y="201"/>
                    <a:pt x="231" y="265"/>
                    <a:pt x="167" y="295"/>
                  </a:cubicBezTo>
                  <a:cubicBezTo>
                    <a:pt x="103" y="325"/>
                    <a:pt x="0" y="325"/>
                    <a:pt x="27" y="335"/>
                  </a:cubicBezTo>
                  <a:close/>
                </a:path>
              </a:pathLst>
            </a:custGeom>
            <a:gradFill rotWithShape="1">
              <a:gsLst>
                <a:gs pos="0">
                  <a:srgbClr val="990000">
                    <a:alpha val="24001"/>
                  </a:srgbClr>
                </a:gs>
                <a:gs pos="100000">
                  <a:schemeClr val="bg1">
                    <a:alpha val="21999"/>
                  </a:schemeClr>
                </a:gs>
              </a:gsLst>
              <a:lin ang="5400000" scaled="1"/>
            </a:gra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Freeform 7"/>
            <p:cNvSpPr>
              <a:spLocks/>
            </p:cNvSpPr>
            <p:nvPr/>
          </p:nvSpPr>
          <p:spPr bwMode="auto">
            <a:xfrm>
              <a:off x="864" y="1632"/>
              <a:ext cx="3024" cy="1240"/>
            </a:xfrm>
            <a:custGeom>
              <a:avLst/>
              <a:gdLst>
                <a:gd name="T0" fmla="*/ 84 w 3024"/>
                <a:gd name="T1" fmla="*/ 347 h 1240"/>
                <a:gd name="T2" fmla="*/ 827 w 3024"/>
                <a:gd name="T3" fmla="*/ 249 h 1240"/>
                <a:gd name="T4" fmla="*/ 1518 w 3024"/>
                <a:gd name="T5" fmla="*/ 37 h 1240"/>
                <a:gd name="T6" fmla="*/ 1940 w 3024"/>
                <a:gd name="T7" fmla="*/ 37 h 1240"/>
                <a:gd name="T8" fmla="*/ 2390 w 3024"/>
                <a:gd name="T9" fmla="*/ 258 h 1240"/>
                <a:gd name="T10" fmla="*/ 2812 w 3024"/>
                <a:gd name="T11" fmla="*/ 524 h 1240"/>
                <a:gd name="T12" fmla="*/ 2987 w 3024"/>
                <a:gd name="T13" fmla="*/ 728 h 1240"/>
                <a:gd name="T14" fmla="*/ 2587 w 3024"/>
                <a:gd name="T15" fmla="*/ 1011 h 1240"/>
                <a:gd name="T16" fmla="*/ 1968 w 3024"/>
                <a:gd name="T17" fmla="*/ 1144 h 1240"/>
                <a:gd name="T18" fmla="*/ 928 w 3024"/>
                <a:gd name="T19" fmla="*/ 1233 h 1240"/>
                <a:gd name="T20" fmla="*/ 337 w 3024"/>
                <a:gd name="T21" fmla="*/ 1188 h 1240"/>
                <a:gd name="T22" fmla="*/ 253 w 3024"/>
                <a:gd name="T23" fmla="*/ 1100 h 1240"/>
                <a:gd name="T24" fmla="*/ 1288 w 3024"/>
                <a:gd name="T25" fmla="*/ 817 h 1240"/>
                <a:gd name="T26" fmla="*/ 1856 w 3024"/>
                <a:gd name="T27" fmla="*/ 435 h 1240"/>
                <a:gd name="T28" fmla="*/ 1940 w 3024"/>
                <a:gd name="T29" fmla="*/ 136 h 1240"/>
                <a:gd name="T30" fmla="*/ 1783 w 3024"/>
                <a:gd name="T31" fmla="*/ 46 h 1240"/>
                <a:gd name="T32" fmla="*/ 1440 w 3024"/>
                <a:gd name="T33" fmla="*/ 184 h 1240"/>
                <a:gd name="T34" fmla="*/ 1103 w 3024"/>
                <a:gd name="T35" fmla="*/ 347 h 1240"/>
                <a:gd name="T36" fmla="*/ 506 w 3024"/>
                <a:gd name="T37" fmla="*/ 391 h 1240"/>
                <a:gd name="T38" fmla="*/ 84 w 3024"/>
                <a:gd name="T39" fmla="*/ 347 h 1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24"/>
                <a:gd name="T61" fmla="*/ 0 h 1240"/>
                <a:gd name="T62" fmla="*/ 3024 w 3024"/>
                <a:gd name="T63" fmla="*/ 1240 h 1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24" h="1240">
                  <a:moveTo>
                    <a:pt x="84" y="347"/>
                  </a:moveTo>
                  <a:cubicBezTo>
                    <a:pt x="138" y="323"/>
                    <a:pt x="588" y="301"/>
                    <a:pt x="827" y="249"/>
                  </a:cubicBezTo>
                  <a:cubicBezTo>
                    <a:pt x="1066" y="197"/>
                    <a:pt x="1333" y="72"/>
                    <a:pt x="1518" y="37"/>
                  </a:cubicBezTo>
                  <a:cubicBezTo>
                    <a:pt x="1704" y="2"/>
                    <a:pt x="1795" y="0"/>
                    <a:pt x="1940" y="37"/>
                  </a:cubicBezTo>
                  <a:cubicBezTo>
                    <a:pt x="2086" y="74"/>
                    <a:pt x="2245" y="177"/>
                    <a:pt x="2390" y="258"/>
                  </a:cubicBezTo>
                  <a:cubicBezTo>
                    <a:pt x="2535" y="340"/>
                    <a:pt x="2712" y="446"/>
                    <a:pt x="2812" y="524"/>
                  </a:cubicBezTo>
                  <a:cubicBezTo>
                    <a:pt x="2912" y="602"/>
                    <a:pt x="3024" y="647"/>
                    <a:pt x="2987" y="728"/>
                  </a:cubicBezTo>
                  <a:cubicBezTo>
                    <a:pt x="2949" y="809"/>
                    <a:pt x="2757" y="942"/>
                    <a:pt x="2587" y="1011"/>
                  </a:cubicBezTo>
                  <a:cubicBezTo>
                    <a:pt x="2417" y="1080"/>
                    <a:pt x="2245" y="1107"/>
                    <a:pt x="1968" y="1144"/>
                  </a:cubicBezTo>
                  <a:cubicBezTo>
                    <a:pt x="1692" y="1181"/>
                    <a:pt x="1200" y="1225"/>
                    <a:pt x="928" y="1233"/>
                  </a:cubicBezTo>
                  <a:cubicBezTo>
                    <a:pt x="656" y="1240"/>
                    <a:pt x="450" y="1210"/>
                    <a:pt x="337" y="1188"/>
                  </a:cubicBezTo>
                  <a:cubicBezTo>
                    <a:pt x="225" y="1166"/>
                    <a:pt x="95" y="1162"/>
                    <a:pt x="253" y="1100"/>
                  </a:cubicBezTo>
                  <a:cubicBezTo>
                    <a:pt x="411" y="1038"/>
                    <a:pt x="1020" y="927"/>
                    <a:pt x="1288" y="817"/>
                  </a:cubicBezTo>
                  <a:cubicBezTo>
                    <a:pt x="1555" y="706"/>
                    <a:pt x="1747" y="548"/>
                    <a:pt x="1856" y="435"/>
                  </a:cubicBezTo>
                  <a:cubicBezTo>
                    <a:pt x="1965" y="322"/>
                    <a:pt x="1952" y="201"/>
                    <a:pt x="1940" y="136"/>
                  </a:cubicBezTo>
                  <a:cubicBezTo>
                    <a:pt x="1928" y="71"/>
                    <a:pt x="1866" y="38"/>
                    <a:pt x="1783" y="46"/>
                  </a:cubicBezTo>
                  <a:cubicBezTo>
                    <a:pt x="1700" y="54"/>
                    <a:pt x="1553" y="134"/>
                    <a:pt x="1440" y="184"/>
                  </a:cubicBezTo>
                  <a:cubicBezTo>
                    <a:pt x="1327" y="234"/>
                    <a:pt x="1259" y="313"/>
                    <a:pt x="1103" y="347"/>
                  </a:cubicBezTo>
                  <a:cubicBezTo>
                    <a:pt x="947" y="381"/>
                    <a:pt x="676" y="391"/>
                    <a:pt x="506" y="391"/>
                  </a:cubicBezTo>
                  <a:cubicBezTo>
                    <a:pt x="336" y="391"/>
                    <a:pt x="0" y="384"/>
                    <a:pt x="84" y="34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66">
                    <a:alpha val="24001"/>
                  </a:srgbClr>
                </a:gs>
                <a:gs pos="100000">
                  <a:srgbClr val="765E2F">
                    <a:alpha val="21999"/>
                  </a:srgbClr>
                </a:gs>
              </a:gsLst>
              <a:lin ang="5400000" scaled="1"/>
            </a:gra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0289E-6 L -0.24167 1.50289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981200" y="2590800"/>
            <a:ext cx="4800600" cy="1968500"/>
            <a:chOff x="864" y="1632"/>
            <a:chExt cx="3024" cy="1240"/>
          </a:xfrm>
        </p:grpSpPr>
        <p:sp>
          <p:nvSpPr>
            <p:cNvPr id="26630" name="Freeform 3"/>
            <p:cNvSpPr>
              <a:spLocks/>
            </p:cNvSpPr>
            <p:nvPr/>
          </p:nvSpPr>
          <p:spPr bwMode="auto">
            <a:xfrm>
              <a:off x="1881" y="1661"/>
              <a:ext cx="942" cy="704"/>
            </a:xfrm>
            <a:custGeom>
              <a:avLst/>
              <a:gdLst>
                <a:gd name="T0" fmla="*/ 27 w 942"/>
                <a:gd name="T1" fmla="*/ 335 h 704"/>
                <a:gd name="T2" fmla="*/ 327 w 942"/>
                <a:gd name="T3" fmla="*/ 355 h 704"/>
                <a:gd name="T4" fmla="*/ 451 w 942"/>
                <a:gd name="T5" fmla="*/ 371 h 704"/>
                <a:gd name="T6" fmla="*/ 607 w 942"/>
                <a:gd name="T7" fmla="*/ 419 h 704"/>
                <a:gd name="T8" fmla="*/ 551 w 942"/>
                <a:gd name="T9" fmla="*/ 599 h 704"/>
                <a:gd name="T10" fmla="*/ 443 w 942"/>
                <a:gd name="T11" fmla="*/ 703 h 704"/>
                <a:gd name="T12" fmla="*/ 615 w 942"/>
                <a:gd name="T13" fmla="*/ 595 h 704"/>
                <a:gd name="T14" fmla="*/ 743 w 942"/>
                <a:gd name="T15" fmla="*/ 503 h 704"/>
                <a:gd name="T16" fmla="*/ 859 w 942"/>
                <a:gd name="T17" fmla="*/ 391 h 704"/>
                <a:gd name="T18" fmla="*/ 919 w 942"/>
                <a:gd name="T19" fmla="*/ 291 h 704"/>
                <a:gd name="T20" fmla="*/ 935 w 942"/>
                <a:gd name="T21" fmla="*/ 147 h 704"/>
                <a:gd name="T22" fmla="*/ 879 w 942"/>
                <a:gd name="T23" fmla="*/ 39 h 704"/>
                <a:gd name="T24" fmla="*/ 711 w 942"/>
                <a:gd name="T25" fmla="*/ 19 h 704"/>
                <a:gd name="T26" fmla="*/ 411 w 942"/>
                <a:gd name="T27" fmla="*/ 155 h 704"/>
                <a:gd name="T28" fmla="*/ 167 w 942"/>
                <a:gd name="T29" fmla="*/ 295 h 704"/>
                <a:gd name="T30" fmla="*/ 27 w 942"/>
                <a:gd name="T31" fmla="*/ 335 h 7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2"/>
                <a:gd name="T49" fmla="*/ 0 h 704"/>
                <a:gd name="T50" fmla="*/ 942 w 942"/>
                <a:gd name="T51" fmla="*/ 704 h 7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2" h="704">
                  <a:moveTo>
                    <a:pt x="27" y="335"/>
                  </a:moveTo>
                  <a:cubicBezTo>
                    <a:pt x="54" y="345"/>
                    <a:pt x="256" y="349"/>
                    <a:pt x="327" y="355"/>
                  </a:cubicBezTo>
                  <a:cubicBezTo>
                    <a:pt x="398" y="361"/>
                    <a:pt x="404" y="360"/>
                    <a:pt x="451" y="371"/>
                  </a:cubicBezTo>
                  <a:cubicBezTo>
                    <a:pt x="498" y="382"/>
                    <a:pt x="590" y="381"/>
                    <a:pt x="607" y="419"/>
                  </a:cubicBezTo>
                  <a:cubicBezTo>
                    <a:pt x="624" y="457"/>
                    <a:pt x="578" y="552"/>
                    <a:pt x="551" y="599"/>
                  </a:cubicBezTo>
                  <a:cubicBezTo>
                    <a:pt x="524" y="646"/>
                    <a:pt x="432" y="704"/>
                    <a:pt x="443" y="703"/>
                  </a:cubicBezTo>
                  <a:cubicBezTo>
                    <a:pt x="454" y="702"/>
                    <a:pt x="565" y="628"/>
                    <a:pt x="615" y="595"/>
                  </a:cubicBezTo>
                  <a:cubicBezTo>
                    <a:pt x="665" y="562"/>
                    <a:pt x="702" y="537"/>
                    <a:pt x="743" y="503"/>
                  </a:cubicBezTo>
                  <a:cubicBezTo>
                    <a:pt x="784" y="469"/>
                    <a:pt x="830" y="426"/>
                    <a:pt x="859" y="391"/>
                  </a:cubicBezTo>
                  <a:cubicBezTo>
                    <a:pt x="888" y="356"/>
                    <a:pt x="906" y="332"/>
                    <a:pt x="919" y="291"/>
                  </a:cubicBezTo>
                  <a:cubicBezTo>
                    <a:pt x="932" y="250"/>
                    <a:pt x="942" y="189"/>
                    <a:pt x="935" y="147"/>
                  </a:cubicBezTo>
                  <a:cubicBezTo>
                    <a:pt x="928" y="105"/>
                    <a:pt x="916" y="60"/>
                    <a:pt x="879" y="39"/>
                  </a:cubicBezTo>
                  <a:cubicBezTo>
                    <a:pt x="842" y="18"/>
                    <a:pt x="789" y="0"/>
                    <a:pt x="711" y="19"/>
                  </a:cubicBezTo>
                  <a:cubicBezTo>
                    <a:pt x="633" y="38"/>
                    <a:pt x="502" y="109"/>
                    <a:pt x="411" y="155"/>
                  </a:cubicBezTo>
                  <a:cubicBezTo>
                    <a:pt x="320" y="201"/>
                    <a:pt x="231" y="265"/>
                    <a:pt x="167" y="295"/>
                  </a:cubicBezTo>
                  <a:cubicBezTo>
                    <a:pt x="103" y="325"/>
                    <a:pt x="0" y="325"/>
                    <a:pt x="27" y="335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4"/>
            <p:cNvSpPr>
              <a:spLocks/>
            </p:cNvSpPr>
            <p:nvPr/>
          </p:nvSpPr>
          <p:spPr bwMode="auto">
            <a:xfrm>
              <a:off x="864" y="1632"/>
              <a:ext cx="3024" cy="1240"/>
            </a:xfrm>
            <a:custGeom>
              <a:avLst/>
              <a:gdLst>
                <a:gd name="T0" fmla="*/ 84 w 3024"/>
                <a:gd name="T1" fmla="*/ 347 h 1240"/>
                <a:gd name="T2" fmla="*/ 827 w 3024"/>
                <a:gd name="T3" fmla="*/ 249 h 1240"/>
                <a:gd name="T4" fmla="*/ 1518 w 3024"/>
                <a:gd name="T5" fmla="*/ 37 h 1240"/>
                <a:gd name="T6" fmla="*/ 1940 w 3024"/>
                <a:gd name="T7" fmla="*/ 37 h 1240"/>
                <a:gd name="T8" fmla="*/ 2390 w 3024"/>
                <a:gd name="T9" fmla="*/ 258 h 1240"/>
                <a:gd name="T10" fmla="*/ 2812 w 3024"/>
                <a:gd name="T11" fmla="*/ 524 h 1240"/>
                <a:gd name="T12" fmla="*/ 2987 w 3024"/>
                <a:gd name="T13" fmla="*/ 728 h 1240"/>
                <a:gd name="T14" fmla="*/ 2587 w 3024"/>
                <a:gd name="T15" fmla="*/ 1011 h 1240"/>
                <a:gd name="T16" fmla="*/ 1968 w 3024"/>
                <a:gd name="T17" fmla="*/ 1144 h 1240"/>
                <a:gd name="T18" fmla="*/ 928 w 3024"/>
                <a:gd name="T19" fmla="*/ 1233 h 1240"/>
                <a:gd name="T20" fmla="*/ 337 w 3024"/>
                <a:gd name="T21" fmla="*/ 1188 h 1240"/>
                <a:gd name="T22" fmla="*/ 253 w 3024"/>
                <a:gd name="T23" fmla="*/ 1100 h 1240"/>
                <a:gd name="T24" fmla="*/ 1288 w 3024"/>
                <a:gd name="T25" fmla="*/ 817 h 1240"/>
                <a:gd name="T26" fmla="*/ 1856 w 3024"/>
                <a:gd name="T27" fmla="*/ 435 h 1240"/>
                <a:gd name="T28" fmla="*/ 1940 w 3024"/>
                <a:gd name="T29" fmla="*/ 136 h 1240"/>
                <a:gd name="T30" fmla="*/ 1783 w 3024"/>
                <a:gd name="T31" fmla="*/ 46 h 1240"/>
                <a:gd name="T32" fmla="*/ 1440 w 3024"/>
                <a:gd name="T33" fmla="*/ 184 h 1240"/>
                <a:gd name="T34" fmla="*/ 1103 w 3024"/>
                <a:gd name="T35" fmla="*/ 347 h 1240"/>
                <a:gd name="T36" fmla="*/ 506 w 3024"/>
                <a:gd name="T37" fmla="*/ 391 h 1240"/>
                <a:gd name="T38" fmla="*/ 84 w 3024"/>
                <a:gd name="T39" fmla="*/ 347 h 1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24"/>
                <a:gd name="T61" fmla="*/ 0 h 1240"/>
                <a:gd name="T62" fmla="*/ 3024 w 3024"/>
                <a:gd name="T63" fmla="*/ 1240 h 1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24" h="1240">
                  <a:moveTo>
                    <a:pt x="84" y="347"/>
                  </a:moveTo>
                  <a:cubicBezTo>
                    <a:pt x="138" y="323"/>
                    <a:pt x="588" y="301"/>
                    <a:pt x="827" y="249"/>
                  </a:cubicBezTo>
                  <a:cubicBezTo>
                    <a:pt x="1066" y="197"/>
                    <a:pt x="1333" y="72"/>
                    <a:pt x="1518" y="37"/>
                  </a:cubicBezTo>
                  <a:cubicBezTo>
                    <a:pt x="1704" y="2"/>
                    <a:pt x="1795" y="0"/>
                    <a:pt x="1940" y="37"/>
                  </a:cubicBezTo>
                  <a:cubicBezTo>
                    <a:pt x="2086" y="74"/>
                    <a:pt x="2245" y="177"/>
                    <a:pt x="2390" y="258"/>
                  </a:cubicBezTo>
                  <a:cubicBezTo>
                    <a:pt x="2535" y="340"/>
                    <a:pt x="2712" y="446"/>
                    <a:pt x="2812" y="524"/>
                  </a:cubicBezTo>
                  <a:cubicBezTo>
                    <a:pt x="2912" y="602"/>
                    <a:pt x="3024" y="647"/>
                    <a:pt x="2987" y="728"/>
                  </a:cubicBezTo>
                  <a:cubicBezTo>
                    <a:pt x="2949" y="809"/>
                    <a:pt x="2757" y="942"/>
                    <a:pt x="2587" y="1011"/>
                  </a:cubicBezTo>
                  <a:cubicBezTo>
                    <a:pt x="2417" y="1080"/>
                    <a:pt x="2245" y="1107"/>
                    <a:pt x="1968" y="1144"/>
                  </a:cubicBezTo>
                  <a:cubicBezTo>
                    <a:pt x="1692" y="1181"/>
                    <a:pt x="1200" y="1225"/>
                    <a:pt x="928" y="1233"/>
                  </a:cubicBezTo>
                  <a:cubicBezTo>
                    <a:pt x="656" y="1240"/>
                    <a:pt x="450" y="1210"/>
                    <a:pt x="337" y="1188"/>
                  </a:cubicBezTo>
                  <a:cubicBezTo>
                    <a:pt x="225" y="1166"/>
                    <a:pt x="95" y="1162"/>
                    <a:pt x="253" y="1100"/>
                  </a:cubicBezTo>
                  <a:cubicBezTo>
                    <a:pt x="411" y="1038"/>
                    <a:pt x="1020" y="927"/>
                    <a:pt x="1288" y="817"/>
                  </a:cubicBezTo>
                  <a:cubicBezTo>
                    <a:pt x="1555" y="706"/>
                    <a:pt x="1747" y="548"/>
                    <a:pt x="1856" y="435"/>
                  </a:cubicBezTo>
                  <a:cubicBezTo>
                    <a:pt x="1965" y="322"/>
                    <a:pt x="1952" y="201"/>
                    <a:pt x="1940" y="136"/>
                  </a:cubicBezTo>
                  <a:cubicBezTo>
                    <a:pt x="1928" y="71"/>
                    <a:pt x="1866" y="38"/>
                    <a:pt x="1783" y="46"/>
                  </a:cubicBezTo>
                  <a:cubicBezTo>
                    <a:pt x="1700" y="54"/>
                    <a:pt x="1553" y="134"/>
                    <a:pt x="1440" y="184"/>
                  </a:cubicBezTo>
                  <a:cubicBezTo>
                    <a:pt x="1327" y="234"/>
                    <a:pt x="1259" y="313"/>
                    <a:pt x="1103" y="347"/>
                  </a:cubicBezTo>
                  <a:cubicBezTo>
                    <a:pt x="947" y="381"/>
                    <a:pt x="676" y="391"/>
                    <a:pt x="506" y="391"/>
                  </a:cubicBezTo>
                  <a:cubicBezTo>
                    <a:pt x="336" y="391"/>
                    <a:pt x="0" y="384"/>
                    <a:pt x="84" y="347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981200" y="2971800"/>
            <a:ext cx="1981200" cy="1219200"/>
            <a:chOff x="864" y="1632"/>
            <a:chExt cx="3024" cy="1240"/>
          </a:xfrm>
        </p:grpSpPr>
        <p:sp>
          <p:nvSpPr>
            <p:cNvPr id="26628" name="Freeform 6"/>
            <p:cNvSpPr>
              <a:spLocks/>
            </p:cNvSpPr>
            <p:nvPr/>
          </p:nvSpPr>
          <p:spPr bwMode="auto">
            <a:xfrm>
              <a:off x="1881" y="1661"/>
              <a:ext cx="942" cy="704"/>
            </a:xfrm>
            <a:custGeom>
              <a:avLst/>
              <a:gdLst>
                <a:gd name="T0" fmla="*/ 27 w 942"/>
                <a:gd name="T1" fmla="*/ 335 h 704"/>
                <a:gd name="T2" fmla="*/ 327 w 942"/>
                <a:gd name="T3" fmla="*/ 355 h 704"/>
                <a:gd name="T4" fmla="*/ 451 w 942"/>
                <a:gd name="T5" fmla="*/ 371 h 704"/>
                <a:gd name="T6" fmla="*/ 607 w 942"/>
                <a:gd name="T7" fmla="*/ 419 h 704"/>
                <a:gd name="T8" fmla="*/ 551 w 942"/>
                <a:gd name="T9" fmla="*/ 599 h 704"/>
                <a:gd name="T10" fmla="*/ 443 w 942"/>
                <a:gd name="T11" fmla="*/ 703 h 704"/>
                <a:gd name="T12" fmla="*/ 615 w 942"/>
                <a:gd name="T13" fmla="*/ 595 h 704"/>
                <a:gd name="T14" fmla="*/ 743 w 942"/>
                <a:gd name="T15" fmla="*/ 503 h 704"/>
                <a:gd name="T16" fmla="*/ 859 w 942"/>
                <a:gd name="T17" fmla="*/ 391 h 704"/>
                <a:gd name="T18" fmla="*/ 919 w 942"/>
                <a:gd name="T19" fmla="*/ 291 h 704"/>
                <a:gd name="T20" fmla="*/ 935 w 942"/>
                <a:gd name="T21" fmla="*/ 147 h 704"/>
                <a:gd name="T22" fmla="*/ 879 w 942"/>
                <a:gd name="T23" fmla="*/ 39 h 704"/>
                <a:gd name="T24" fmla="*/ 711 w 942"/>
                <a:gd name="T25" fmla="*/ 19 h 704"/>
                <a:gd name="T26" fmla="*/ 411 w 942"/>
                <a:gd name="T27" fmla="*/ 155 h 704"/>
                <a:gd name="T28" fmla="*/ 167 w 942"/>
                <a:gd name="T29" fmla="*/ 295 h 704"/>
                <a:gd name="T30" fmla="*/ 27 w 942"/>
                <a:gd name="T31" fmla="*/ 335 h 7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2"/>
                <a:gd name="T49" fmla="*/ 0 h 704"/>
                <a:gd name="T50" fmla="*/ 942 w 942"/>
                <a:gd name="T51" fmla="*/ 704 h 7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2" h="704">
                  <a:moveTo>
                    <a:pt x="27" y="335"/>
                  </a:moveTo>
                  <a:cubicBezTo>
                    <a:pt x="54" y="345"/>
                    <a:pt x="256" y="349"/>
                    <a:pt x="327" y="355"/>
                  </a:cubicBezTo>
                  <a:cubicBezTo>
                    <a:pt x="398" y="361"/>
                    <a:pt x="404" y="360"/>
                    <a:pt x="451" y="371"/>
                  </a:cubicBezTo>
                  <a:cubicBezTo>
                    <a:pt x="498" y="382"/>
                    <a:pt x="590" y="381"/>
                    <a:pt x="607" y="419"/>
                  </a:cubicBezTo>
                  <a:cubicBezTo>
                    <a:pt x="624" y="457"/>
                    <a:pt x="578" y="552"/>
                    <a:pt x="551" y="599"/>
                  </a:cubicBezTo>
                  <a:cubicBezTo>
                    <a:pt x="524" y="646"/>
                    <a:pt x="432" y="704"/>
                    <a:pt x="443" y="703"/>
                  </a:cubicBezTo>
                  <a:cubicBezTo>
                    <a:pt x="454" y="702"/>
                    <a:pt x="565" y="628"/>
                    <a:pt x="615" y="595"/>
                  </a:cubicBezTo>
                  <a:cubicBezTo>
                    <a:pt x="665" y="562"/>
                    <a:pt x="702" y="537"/>
                    <a:pt x="743" y="503"/>
                  </a:cubicBezTo>
                  <a:cubicBezTo>
                    <a:pt x="784" y="469"/>
                    <a:pt x="830" y="426"/>
                    <a:pt x="859" y="391"/>
                  </a:cubicBezTo>
                  <a:cubicBezTo>
                    <a:pt x="888" y="356"/>
                    <a:pt x="906" y="332"/>
                    <a:pt x="919" y="291"/>
                  </a:cubicBezTo>
                  <a:cubicBezTo>
                    <a:pt x="932" y="250"/>
                    <a:pt x="942" y="189"/>
                    <a:pt x="935" y="147"/>
                  </a:cubicBezTo>
                  <a:cubicBezTo>
                    <a:pt x="928" y="105"/>
                    <a:pt x="916" y="60"/>
                    <a:pt x="879" y="39"/>
                  </a:cubicBezTo>
                  <a:cubicBezTo>
                    <a:pt x="842" y="18"/>
                    <a:pt x="789" y="0"/>
                    <a:pt x="711" y="19"/>
                  </a:cubicBezTo>
                  <a:cubicBezTo>
                    <a:pt x="633" y="38"/>
                    <a:pt x="502" y="109"/>
                    <a:pt x="411" y="155"/>
                  </a:cubicBezTo>
                  <a:cubicBezTo>
                    <a:pt x="320" y="201"/>
                    <a:pt x="231" y="265"/>
                    <a:pt x="167" y="295"/>
                  </a:cubicBezTo>
                  <a:cubicBezTo>
                    <a:pt x="103" y="325"/>
                    <a:pt x="0" y="325"/>
                    <a:pt x="27" y="335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Freeform 7"/>
            <p:cNvSpPr>
              <a:spLocks/>
            </p:cNvSpPr>
            <p:nvPr/>
          </p:nvSpPr>
          <p:spPr bwMode="auto">
            <a:xfrm>
              <a:off x="864" y="1632"/>
              <a:ext cx="3024" cy="1240"/>
            </a:xfrm>
            <a:custGeom>
              <a:avLst/>
              <a:gdLst>
                <a:gd name="T0" fmla="*/ 84 w 3024"/>
                <a:gd name="T1" fmla="*/ 347 h 1240"/>
                <a:gd name="T2" fmla="*/ 827 w 3024"/>
                <a:gd name="T3" fmla="*/ 249 h 1240"/>
                <a:gd name="T4" fmla="*/ 1518 w 3024"/>
                <a:gd name="T5" fmla="*/ 37 h 1240"/>
                <a:gd name="T6" fmla="*/ 1940 w 3024"/>
                <a:gd name="T7" fmla="*/ 37 h 1240"/>
                <a:gd name="T8" fmla="*/ 2390 w 3024"/>
                <a:gd name="T9" fmla="*/ 258 h 1240"/>
                <a:gd name="T10" fmla="*/ 2812 w 3024"/>
                <a:gd name="T11" fmla="*/ 524 h 1240"/>
                <a:gd name="T12" fmla="*/ 2987 w 3024"/>
                <a:gd name="T13" fmla="*/ 728 h 1240"/>
                <a:gd name="T14" fmla="*/ 2587 w 3024"/>
                <a:gd name="T15" fmla="*/ 1011 h 1240"/>
                <a:gd name="T16" fmla="*/ 1968 w 3024"/>
                <a:gd name="T17" fmla="*/ 1144 h 1240"/>
                <a:gd name="T18" fmla="*/ 928 w 3024"/>
                <a:gd name="T19" fmla="*/ 1233 h 1240"/>
                <a:gd name="T20" fmla="*/ 337 w 3024"/>
                <a:gd name="T21" fmla="*/ 1188 h 1240"/>
                <a:gd name="T22" fmla="*/ 253 w 3024"/>
                <a:gd name="T23" fmla="*/ 1100 h 1240"/>
                <a:gd name="T24" fmla="*/ 1288 w 3024"/>
                <a:gd name="T25" fmla="*/ 817 h 1240"/>
                <a:gd name="T26" fmla="*/ 1856 w 3024"/>
                <a:gd name="T27" fmla="*/ 435 h 1240"/>
                <a:gd name="T28" fmla="*/ 1940 w 3024"/>
                <a:gd name="T29" fmla="*/ 136 h 1240"/>
                <a:gd name="T30" fmla="*/ 1783 w 3024"/>
                <a:gd name="T31" fmla="*/ 46 h 1240"/>
                <a:gd name="T32" fmla="*/ 1440 w 3024"/>
                <a:gd name="T33" fmla="*/ 184 h 1240"/>
                <a:gd name="T34" fmla="*/ 1103 w 3024"/>
                <a:gd name="T35" fmla="*/ 347 h 1240"/>
                <a:gd name="T36" fmla="*/ 506 w 3024"/>
                <a:gd name="T37" fmla="*/ 391 h 1240"/>
                <a:gd name="T38" fmla="*/ 84 w 3024"/>
                <a:gd name="T39" fmla="*/ 347 h 1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24"/>
                <a:gd name="T61" fmla="*/ 0 h 1240"/>
                <a:gd name="T62" fmla="*/ 3024 w 3024"/>
                <a:gd name="T63" fmla="*/ 1240 h 1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24" h="1240">
                  <a:moveTo>
                    <a:pt x="84" y="347"/>
                  </a:moveTo>
                  <a:cubicBezTo>
                    <a:pt x="138" y="323"/>
                    <a:pt x="588" y="301"/>
                    <a:pt x="827" y="249"/>
                  </a:cubicBezTo>
                  <a:cubicBezTo>
                    <a:pt x="1066" y="197"/>
                    <a:pt x="1333" y="72"/>
                    <a:pt x="1518" y="37"/>
                  </a:cubicBezTo>
                  <a:cubicBezTo>
                    <a:pt x="1704" y="2"/>
                    <a:pt x="1795" y="0"/>
                    <a:pt x="1940" y="37"/>
                  </a:cubicBezTo>
                  <a:cubicBezTo>
                    <a:pt x="2086" y="74"/>
                    <a:pt x="2245" y="177"/>
                    <a:pt x="2390" y="258"/>
                  </a:cubicBezTo>
                  <a:cubicBezTo>
                    <a:pt x="2535" y="340"/>
                    <a:pt x="2712" y="446"/>
                    <a:pt x="2812" y="524"/>
                  </a:cubicBezTo>
                  <a:cubicBezTo>
                    <a:pt x="2912" y="602"/>
                    <a:pt x="3024" y="647"/>
                    <a:pt x="2987" y="728"/>
                  </a:cubicBezTo>
                  <a:cubicBezTo>
                    <a:pt x="2949" y="809"/>
                    <a:pt x="2757" y="942"/>
                    <a:pt x="2587" y="1011"/>
                  </a:cubicBezTo>
                  <a:cubicBezTo>
                    <a:pt x="2417" y="1080"/>
                    <a:pt x="2245" y="1107"/>
                    <a:pt x="1968" y="1144"/>
                  </a:cubicBezTo>
                  <a:cubicBezTo>
                    <a:pt x="1692" y="1181"/>
                    <a:pt x="1200" y="1225"/>
                    <a:pt x="928" y="1233"/>
                  </a:cubicBezTo>
                  <a:cubicBezTo>
                    <a:pt x="656" y="1240"/>
                    <a:pt x="450" y="1210"/>
                    <a:pt x="337" y="1188"/>
                  </a:cubicBezTo>
                  <a:cubicBezTo>
                    <a:pt x="225" y="1166"/>
                    <a:pt x="95" y="1162"/>
                    <a:pt x="253" y="1100"/>
                  </a:cubicBezTo>
                  <a:cubicBezTo>
                    <a:pt x="411" y="1038"/>
                    <a:pt x="1020" y="927"/>
                    <a:pt x="1288" y="817"/>
                  </a:cubicBezTo>
                  <a:cubicBezTo>
                    <a:pt x="1555" y="706"/>
                    <a:pt x="1747" y="548"/>
                    <a:pt x="1856" y="435"/>
                  </a:cubicBezTo>
                  <a:cubicBezTo>
                    <a:pt x="1965" y="322"/>
                    <a:pt x="1952" y="201"/>
                    <a:pt x="1940" y="136"/>
                  </a:cubicBezTo>
                  <a:cubicBezTo>
                    <a:pt x="1928" y="71"/>
                    <a:pt x="1866" y="38"/>
                    <a:pt x="1783" y="46"/>
                  </a:cubicBezTo>
                  <a:cubicBezTo>
                    <a:pt x="1700" y="54"/>
                    <a:pt x="1553" y="134"/>
                    <a:pt x="1440" y="184"/>
                  </a:cubicBezTo>
                  <a:cubicBezTo>
                    <a:pt x="1327" y="234"/>
                    <a:pt x="1259" y="313"/>
                    <a:pt x="1103" y="347"/>
                  </a:cubicBezTo>
                  <a:cubicBezTo>
                    <a:pt x="947" y="381"/>
                    <a:pt x="676" y="391"/>
                    <a:pt x="506" y="391"/>
                  </a:cubicBezTo>
                  <a:cubicBezTo>
                    <a:pt x="336" y="391"/>
                    <a:pt x="0" y="384"/>
                    <a:pt x="84" y="347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31214E-7 L -0.18333 -2.31214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"/>
          <p:cNvSpPr>
            <a:spLocks noChangeShapeType="1"/>
          </p:cNvSpPr>
          <p:nvPr/>
        </p:nvSpPr>
        <p:spPr bwMode="auto">
          <a:xfrm flipH="1">
            <a:off x="457200" y="4219575"/>
            <a:ext cx="85344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2203450" y="2819400"/>
            <a:ext cx="4121150" cy="1371600"/>
          </a:xfrm>
          <a:custGeom>
            <a:avLst/>
            <a:gdLst>
              <a:gd name="T0" fmla="*/ 4121150 w 2596"/>
              <a:gd name="T1" fmla="*/ 1362075 h 864"/>
              <a:gd name="T2" fmla="*/ 3740150 w 2596"/>
              <a:gd name="T3" fmla="*/ 1165225 h 864"/>
              <a:gd name="T4" fmla="*/ 1838325 w 2596"/>
              <a:gd name="T5" fmla="*/ 184150 h 864"/>
              <a:gd name="T6" fmla="*/ 1600200 w 2596"/>
              <a:gd name="T7" fmla="*/ 60325 h 864"/>
              <a:gd name="T8" fmla="*/ 1568450 w 2596"/>
              <a:gd name="T9" fmla="*/ 66675 h 864"/>
              <a:gd name="T10" fmla="*/ 1549400 w 2596"/>
              <a:gd name="T11" fmla="*/ 136525 h 864"/>
              <a:gd name="T12" fmla="*/ 1498600 w 2596"/>
              <a:gd name="T13" fmla="*/ 285750 h 864"/>
              <a:gd name="T14" fmla="*/ 1416050 w 2596"/>
              <a:gd name="T15" fmla="*/ 482600 h 864"/>
              <a:gd name="T16" fmla="*/ 1241425 w 2596"/>
              <a:gd name="T17" fmla="*/ 777875 h 864"/>
              <a:gd name="T18" fmla="*/ 933450 w 2596"/>
              <a:gd name="T19" fmla="*/ 1038225 h 864"/>
              <a:gd name="T20" fmla="*/ 555625 w 2596"/>
              <a:gd name="T21" fmla="*/ 1241425 h 864"/>
              <a:gd name="T22" fmla="*/ 279400 w 2596"/>
              <a:gd name="T23" fmla="*/ 1336675 h 864"/>
              <a:gd name="T24" fmla="*/ 187325 w 2596"/>
              <a:gd name="T25" fmla="*/ 1355725 h 864"/>
              <a:gd name="T26" fmla="*/ 654050 w 2596"/>
              <a:gd name="T27" fmla="*/ 1368425 h 864"/>
              <a:gd name="T28" fmla="*/ 4111625 w 2596"/>
              <a:gd name="T29" fmla="*/ 1371600 h 8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96"/>
              <a:gd name="T46" fmla="*/ 0 h 864"/>
              <a:gd name="T47" fmla="*/ 2596 w 2596"/>
              <a:gd name="T48" fmla="*/ 864 h 8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96" h="864">
                <a:moveTo>
                  <a:pt x="2596" y="858"/>
                </a:moveTo>
                <a:cubicBezTo>
                  <a:pt x="2556" y="837"/>
                  <a:pt x="2596" y="858"/>
                  <a:pt x="2356" y="734"/>
                </a:cubicBezTo>
                <a:cubicBezTo>
                  <a:pt x="2116" y="610"/>
                  <a:pt x="1383" y="232"/>
                  <a:pt x="1158" y="116"/>
                </a:cubicBezTo>
                <a:cubicBezTo>
                  <a:pt x="933" y="0"/>
                  <a:pt x="1036" y="50"/>
                  <a:pt x="1008" y="38"/>
                </a:cubicBezTo>
                <a:cubicBezTo>
                  <a:pt x="980" y="26"/>
                  <a:pt x="993" y="34"/>
                  <a:pt x="988" y="42"/>
                </a:cubicBezTo>
                <a:cubicBezTo>
                  <a:pt x="983" y="50"/>
                  <a:pt x="983" y="63"/>
                  <a:pt x="976" y="86"/>
                </a:cubicBezTo>
                <a:cubicBezTo>
                  <a:pt x="969" y="109"/>
                  <a:pt x="958" y="144"/>
                  <a:pt x="944" y="180"/>
                </a:cubicBezTo>
                <a:cubicBezTo>
                  <a:pt x="930" y="216"/>
                  <a:pt x="919" y="252"/>
                  <a:pt x="892" y="304"/>
                </a:cubicBezTo>
                <a:cubicBezTo>
                  <a:pt x="865" y="356"/>
                  <a:pt x="833" y="432"/>
                  <a:pt x="782" y="490"/>
                </a:cubicBezTo>
                <a:cubicBezTo>
                  <a:pt x="731" y="548"/>
                  <a:pt x="660" y="605"/>
                  <a:pt x="588" y="654"/>
                </a:cubicBezTo>
                <a:cubicBezTo>
                  <a:pt x="516" y="703"/>
                  <a:pt x="419" y="751"/>
                  <a:pt x="350" y="782"/>
                </a:cubicBezTo>
                <a:cubicBezTo>
                  <a:pt x="281" y="813"/>
                  <a:pt x="214" y="830"/>
                  <a:pt x="176" y="842"/>
                </a:cubicBezTo>
                <a:cubicBezTo>
                  <a:pt x="138" y="854"/>
                  <a:pt x="79" y="851"/>
                  <a:pt x="118" y="854"/>
                </a:cubicBezTo>
                <a:cubicBezTo>
                  <a:pt x="157" y="857"/>
                  <a:pt x="0" y="860"/>
                  <a:pt x="412" y="862"/>
                </a:cubicBezTo>
                <a:cubicBezTo>
                  <a:pt x="824" y="864"/>
                  <a:pt x="2136" y="864"/>
                  <a:pt x="2590" y="864"/>
                </a:cubicBezTo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FFCC66">
                  <a:alpha val="0"/>
                </a:srgbClr>
              </a:gs>
            </a:gsLst>
            <a:lin ang="5400000" scaled="1"/>
          </a:gradFill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5715000" y="3200400"/>
            <a:ext cx="3290888" cy="993775"/>
          </a:xfrm>
          <a:custGeom>
            <a:avLst/>
            <a:gdLst>
              <a:gd name="T0" fmla="*/ 3290888 w 2073"/>
              <a:gd name="T1" fmla="*/ 982663 h 626"/>
              <a:gd name="T2" fmla="*/ 2986088 w 2073"/>
              <a:gd name="T3" fmla="*/ 841375 h 626"/>
              <a:gd name="T4" fmla="*/ 1466850 w 2073"/>
              <a:gd name="T5" fmla="*/ 133350 h 626"/>
              <a:gd name="T6" fmla="*/ 1277938 w 2073"/>
              <a:gd name="T7" fmla="*/ 42863 h 626"/>
              <a:gd name="T8" fmla="*/ 1252538 w 2073"/>
              <a:gd name="T9" fmla="*/ 47625 h 626"/>
              <a:gd name="T10" fmla="*/ 1236663 w 2073"/>
              <a:gd name="T11" fmla="*/ 98425 h 626"/>
              <a:gd name="T12" fmla="*/ 1195388 w 2073"/>
              <a:gd name="T13" fmla="*/ 206375 h 626"/>
              <a:gd name="T14" fmla="*/ 1130300 w 2073"/>
              <a:gd name="T15" fmla="*/ 347663 h 626"/>
              <a:gd name="T16" fmla="*/ 990600 w 2073"/>
              <a:gd name="T17" fmla="*/ 561975 h 626"/>
              <a:gd name="T18" fmla="*/ 744538 w 2073"/>
              <a:gd name="T19" fmla="*/ 749300 h 626"/>
              <a:gd name="T20" fmla="*/ 442913 w 2073"/>
              <a:gd name="T21" fmla="*/ 896938 h 626"/>
              <a:gd name="T22" fmla="*/ 222250 w 2073"/>
              <a:gd name="T23" fmla="*/ 965200 h 626"/>
              <a:gd name="T24" fmla="*/ 149225 w 2073"/>
              <a:gd name="T25" fmla="*/ 979488 h 626"/>
              <a:gd name="T26" fmla="*/ 522288 w 2073"/>
              <a:gd name="T27" fmla="*/ 987425 h 626"/>
              <a:gd name="T28" fmla="*/ 3279775 w 2073"/>
              <a:gd name="T29" fmla="*/ 993775 h 6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73"/>
              <a:gd name="T46" fmla="*/ 0 h 626"/>
              <a:gd name="T47" fmla="*/ 2073 w 2073"/>
              <a:gd name="T48" fmla="*/ 626 h 6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73" h="626">
                <a:moveTo>
                  <a:pt x="2073" y="619"/>
                </a:moveTo>
                <a:cubicBezTo>
                  <a:pt x="2041" y="604"/>
                  <a:pt x="2073" y="619"/>
                  <a:pt x="1881" y="530"/>
                </a:cubicBezTo>
                <a:cubicBezTo>
                  <a:pt x="1690" y="440"/>
                  <a:pt x="1104" y="167"/>
                  <a:pt x="924" y="84"/>
                </a:cubicBezTo>
                <a:cubicBezTo>
                  <a:pt x="745" y="0"/>
                  <a:pt x="827" y="36"/>
                  <a:pt x="805" y="27"/>
                </a:cubicBezTo>
                <a:cubicBezTo>
                  <a:pt x="782" y="19"/>
                  <a:pt x="793" y="25"/>
                  <a:pt x="789" y="30"/>
                </a:cubicBezTo>
                <a:cubicBezTo>
                  <a:pt x="785" y="36"/>
                  <a:pt x="785" y="45"/>
                  <a:pt x="779" y="62"/>
                </a:cubicBezTo>
                <a:cubicBezTo>
                  <a:pt x="773" y="79"/>
                  <a:pt x="765" y="104"/>
                  <a:pt x="753" y="130"/>
                </a:cubicBezTo>
                <a:cubicBezTo>
                  <a:pt x="742" y="156"/>
                  <a:pt x="733" y="182"/>
                  <a:pt x="712" y="219"/>
                </a:cubicBezTo>
                <a:cubicBezTo>
                  <a:pt x="690" y="257"/>
                  <a:pt x="665" y="312"/>
                  <a:pt x="624" y="354"/>
                </a:cubicBezTo>
                <a:cubicBezTo>
                  <a:pt x="583" y="396"/>
                  <a:pt x="527" y="437"/>
                  <a:pt x="469" y="472"/>
                </a:cubicBezTo>
                <a:cubicBezTo>
                  <a:pt x="412" y="507"/>
                  <a:pt x="334" y="542"/>
                  <a:pt x="279" y="565"/>
                </a:cubicBezTo>
                <a:cubicBezTo>
                  <a:pt x="224" y="587"/>
                  <a:pt x="170" y="599"/>
                  <a:pt x="140" y="608"/>
                </a:cubicBezTo>
                <a:cubicBezTo>
                  <a:pt x="110" y="617"/>
                  <a:pt x="63" y="614"/>
                  <a:pt x="94" y="617"/>
                </a:cubicBezTo>
                <a:cubicBezTo>
                  <a:pt x="125" y="619"/>
                  <a:pt x="0" y="620"/>
                  <a:pt x="329" y="622"/>
                </a:cubicBezTo>
                <a:cubicBezTo>
                  <a:pt x="658" y="624"/>
                  <a:pt x="1704" y="625"/>
                  <a:pt x="2066" y="626"/>
                </a:cubicBezTo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FFCC66">
                  <a:alpha val="0"/>
                </a:srgbClr>
              </a:gs>
            </a:gsLst>
            <a:lin ang="5400000" scaled="1"/>
          </a:gradFill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609600"/>
            <a:ext cx="5715000" cy="5791200"/>
            <a:chOff x="672" y="144"/>
            <a:chExt cx="4128" cy="4032"/>
          </a:xfrm>
        </p:grpSpPr>
        <p:sp>
          <p:nvSpPr>
            <p:cNvPr id="27654" name="Oval 7"/>
            <p:cNvSpPr>
              <a:spLocks noChangeArrowheads="1"/>
            </p:cNvSpPr>
            <p:nvPr/>
          </p:nvSpPr>
          <p:spPr bwMode="auto">
            <a:xfrm>
              <a:off x="672" y="144"/>
              <a:ext cx="4128" cy="4032"/>
            </a:xfrm>
            <a:prstGeom prst="ellipse">
              <a:avLst/>
            </a:prstGeom>
            <a:noFill/>
            <a:ln w="190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Line 8"/>
            <p:cNvSpPr>
              <a:spLocks noChangeShapeType="1"/>
            </p:cNvSpPr>
            <p:nvPr/>
          </p:nvSpPr>
          <p:spPr bwMode="auto">
            <a:xfrm flipH="1">
              <a:off x="1824" y="480"/>
              <a:ext cx="2016" cy="3504"/>
            </a:xfrm>
            <a:prstGeom prst="line">
              <a:avLst/>
            </a:prstGeom>
            <a:noFill/>
            <a:ln w="190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532 L -0.58819 -0.000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10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1214E-7 L -0.09132 -2.31214E-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438593" y="990600"/>
            <a:ext cx="841127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But, of course, someone had to actually </a:t>
            </a: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go out in the desert </a:t>
            </a: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and measure some dunes</a:t>
            </a:r>
          </a:p>
          <a:p>
            <a:endParaRPr lang="en-US" sz="3200" b="1" dirty="0">
              <a:solidFill>
                <a:srgbClr val="FFCC66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So two French physicists sent a </a:t>
            </a: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Moroccan geologist </a:t>
            </a:r>
            <a:r>
              <a:rPr lang="en-US" sz="3200" b="1" dirty="0" smtClean="0">
                <a:solidFill>
                  <a:srgbClr val="FFCC66"/>
                </a:solidFill>
                <a:latin typeface="Comic Sans MS" pitchFamily="66" charset="0"/>
              </a:rPr>
              <a:t>graduate student</a:t>
            </a:r>
          </a:p>
          <a:p>
            <a:r>
              <a:rPr lang="en-US" sz="3200" b="1" dirty="0" smtClean="0">
                <a:solidFill>
                  <a:srgbClr val="FFCC66"/>
                </a:solidFill>
                <a:latin typeface="Comic Sans MS" pitchFamily="66" charset="0"/>
              </a:rPr>
              <a:t>to </a:t>
            </a:r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the </a:t>
            </a:r>
            <a:r>
              <a:rPr lang="en-US" sz="3200" b="1" dirty="0" smtClean="0">
                <a:solidFill>
                  <a:srgbClr val="FFCC66"/>
                </a:solidFill>
                <a:latin typeface="Comic Sans MS" pitchFamily="66" charset="0"/>
              </a:rPr>
              <a:t>Moroccan </a:t>
            </a:r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Sahara for</a:t>
            </a: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for </a:t>
            </a:r>
            <a:r>
              <a:rPr lang="en-US" sz="3200" b="1" dirty="0" smtClean="0">
                <a:solidFill>
                  <a:srgbClr val="FFCC66"/>
                </a:solidFill>
                <a:latin typeface="Comic Sans MS" pitchFamily="66" charset="0"/>
              </a:rPr>
              <a:t>three </a:t>
            </a:r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years to do this study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229600" cy="4270375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103100" y="381000"/>
            <a:ext cx="70695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dirty="0">
                <a:solidFill>
                  <a:srgbClr val="FFCC66"/>
                </a:solidFill>
                <a:latin typeface="Comic Sans MS" pitchFamily="66" charset="0"/>
              </a:rPr>
              <a:t>Isla Magdalena Dune Field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14932" y="553591"/>
            <a:ext cx="8703024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The report of the study is:</a:t>
            </a:r>
          </a:p>
          <a:p>
            <a:endParaRPr lang="en-US" sz="3200" b="1" dirty="0">
              <a:solidFill>
                <a:srgbClr val="FFCC66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“Field evidence for surface-wave-induced </a:t>
            </a: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instability of sand dunes,”</a:t>
            </a:r>
          </a:p>
          <a:p>
            <a:r>
              <a:rPr lang="en-US" sz="3200" b="1" dirty="0" err="1">
                <a:solidFill>
                  <a:srgbClr val="FFCC66"/>
                </a:solidFill>
                <a:latin typeface="Comic Sans MS" pitchFamily="66" charset="0"/>
              </a:rPr>
              <a:t>Hicham</a:t>
            </a:r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CC66"/>
                </a:solidFill>
                <a:latin typeface="Comic Sans MS" pitchFamily="66" charset="0"/>
              </a:rPr>
              <a:t>Elbelrhiti</a:t>
            </a:r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, Philippe </a:t>
            </a:r>
            <a:r>
              <a:rPr lang="en-US" sz="3200" b="1" dirty="0" err="1">
                <a:solidFill>
                  <a:srgbClr val="FFCC66"/>
                </a:solidFill>
                <a:latin typeface="Comic Sans MS" pitchFamily="66" charset="0"/>
              </a:rPr>
              <a:t>Claudin</a:t>
            </a:r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 </a:t>
            </a: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and Bruno </a:t>
            </a:r>
            <a:r>
              <a:rPr lang="en-US" sz="3200" b="1" dirty="0" err="1">
                <a:solidFill>
                  <a:srgbClr val="FFCC66"/>
                </a:solidFill>
                <a:latin typeface="Comic Sans MS" pitchFamily="66" charset="0"/>
              </a:rPr>
              <a:t>Andreotti</a:t>
            </a:r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,</a:t>
            </a:r>
          </a:p>
          <a:p>
            <a:r>
              <a:rPr lang="en-US" sz="3200" b="1" i="1" dirty="0">
                <a:solidFill>
                  <a:srgbClr val="FFCC66"/>
                </a:solidFill>
                <a:latin typeface="Comic Sans MS" pitchFamily="66" charset="0"/>
              </a:rPr>
              <a:t>Nature</a:t>
            </a:r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 437 (29 September 2005)</a:t>
            </a:r>
          </a:p>
          <a:p>
            <a:endParaRPr lang="en-US" sz="3200" b="1" dirty="0">
              <a:solidFill>
                <a:srgbClr val="FFCC66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At least they made the </a:t>
            </a: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Moroccan geologist first author!</a:t>
            </a:r>
          </a:p>
          <a:p>
            <a:endParaRPr lang="en-US" sz="3200" dirty="0">
              <a:solidFill>
                <a:srgbClr val="FFCC66"/>
              </a:solidFill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renchman on the du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>
            <a:fillRect/>
          </a:stretch>
        </p:blipFill>
        <p:spPr bwMode="auto">
          <a:xfrm>
            <a:off x="3886200" y="762000"/>
            <a:ext cx="4851400" cy="4267200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99027" y="1981200"/>
            <a:ext cx="232307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Bruno </a:t>
            </a:r>
          </a:p>
          <a:p>
            <a:pPr>
              <a:defRPr/>
            </a:pPr>
            <a:r>
              <a:rPr lang="en-US" sz="36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Andreotti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the </a:t>
            </a:r>
          </a:p>
          <a:p>
            <a:pPr>
              <a:defRPr/>
            </a:pPr>
            <a:r>
              <a:rPr 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Sahara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dune measur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3733800"/>
            <a:ext cx="8763000" cy="2430463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523687" y="792540"/>
            <a:ext cx="83776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Mr. </a:t>
            </a:r>
            <a:r>
              <a:rPr lang="en-US" sz="3200" b="1" dirty="0" err="1">
                <a:solidFill>
                  <a:srgbClr val="FFCC66"/>
                </a:solidFill>
                <a:latin typeface="Comic Sans MS" pitchFamily="66" charset="0"/>
              </a:rPr>
              <a:t>Elbelrhiti</a:t>
            </a:r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 did this by Placing Sticks </a:t>
            </a: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Along One Arm of the Dune and Mapping</a:t>
            </a: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The Changes for 35 Months!</a:t>
            </a:r>
            <a:r>
              <a:rPr lang="en-US" sz="3200" b="1" dirty="0"/>
              <a:t> </a:t>
            </a:r>
          </a:p>
        </p:txBody>
      </p:sp>
      <p:sp>
        <p:nvSpPr>
          <p:cNvPr id="32772" name="Line 7"/>
          <p:cNvSpPr>
            <a:spLocks noChangeShapeType="1"/>
          </p:cNvSpPr>
          <p:nvPr/>
        </p:nvSpPr>
        <p:spPr bwMode="auto">
          <a:xfrm>
            <a:off x="3810000" y="2438400"/>
            <a:ext cx="457200" cy="1676400"/>
          </a:xfrm>
          <a:prstGeom prst="line">
            <a:avLst/>
          </a:prstGeom>
          <a:noFill/>
          <a:ln w="57150">
            <a:solidFill>
              <a:srgbClr val="FFCC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une fie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0400"/>
            <a:ext cx="7620000" cy="4622800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-78916" y="304800"/>
            <a:ext cx="92288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FFCC66"/>
                </a:solidFill>
                <a:latin typeface="Comic Sans MS" pitchFamily="66" charset="0"/>
              </a:rPr>
              <a:t>The Photograph Were taken from Planes and Kites.</a:t>
            </a:r>
          </a:p>
          <a:p>
            <a:r>
              <a:rPr lang="en-US" sz="2800" b="1" dirty="0">
                <a:solidFill>
                  <a:srgbClr val="FFCC66"/>
                </a:solidFill>
                <a:latin typeface="Comic Sans MS" pitchFamily="66" charset="0"/>
              </a:rPr>
              <a:t>The Yellow Lines Show The Dune </a:t>
            </a:r>
          </a:p>
          <a:p>
            <a:r>
              <a:rPr lang="en-US" sz="2800" b="1" dirty="0">
                <a:solidFill>
                  <a:srgbClr val="FFCC66"/>
                </a:solidFill>
                <a:latin typeface="Comic Sans MS" pitchFamily="66" charset="0"/>
              </a:rPr>
              <a:t>at Other Times Or Conditions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62400" y="2743200"/>
            <a:ext cx="4800600" cy="1968500"/>
            <a:chOff x="864" y="1632"/>
            <a:chExt cx="3024" cy="1240"/>
          </a:xfrm>
        </p:grpSpPr>
        <p:sp>
          <p:nvSpPr>
            <p:cNvPr id="34831" name="Freeform 6"/>
            <p:cNvSpPr>
              <a:spLocks/>
            </p:cNvSpPr>
            <p:nvPr/>
          </p:nvSpPr>
          <p:spPr bwMode="auto">
            <a:xfrm>
              <a:off x="1881" y="1661"/>
              <a:ext cx="942" cy="704"/>
            </a:xfrm>
            <a:custGeom>
              <a:avLst/>
              <a:gdLst>
                <a:gd name="T0" fmla="*/ 27 w 942"/>
                <a:gd name="T1" fmla="*/ 335 h 704"/>
                <a:gd name="T2" fmla="*/ 327 w 942"/>
                <a:gd name="T3" fmla="*/ 355 h 704"/>
                <a:gd name="T4" fmla="*/ 451 w 942"/>
                <a:gd name="T5" fmla="*/ 371 h 704"/>
                <a:gd name="T6" fmla="*/ 607 w 942"/>
                <a:gd name="T7" fmla="*/ 419 h 704"/>
                <a:gd name="T8" fmla="*/ 551 w 942"/>
                <a:gd name="T9" fmla="*/ 599 h 704"/>
                <a:gd name="T10" fmla="*/ 443 w 942"/>
                <a:gd name="T11" fmla="*/ 703 h 704"/>
                <a:gd name="T12" fmla="*/ 615 w 942"/>
                <a:gd name="T13" fmla="*/ 595 h 704"/>
                <a:gd name="T14" fmla="*/ 743 w 942"/>
                <a:gd name="T15" fmla="*/ 503 h 704"/>
                <a:gd name="T16" fmla="*/ 859 w 942"/>
                <a:gd name="T17" fmla="*/ 391 h 704"/>
                <a:gd name="T18" fmla="*/ 919 w 942"/>
                <a:gd name="T19" fmla="*/ 291 h 704"/>
                <a:gd name="T20" fmla="*/ 935 w 942"/>
                <a:gd name="T21" fmla="*/ 147 h 704"/>
                <a:gd name="T22" fmla="*/ 879 w 942"/>
                <a:gd name="T23" fmla="*/ 39 h 704"/>
                <a:gd name="T24" fmla="*/ 711 w 942"/>
                <a:gd name="T25" fmla="*/ 19 h 704"/>
                <a:gd name="T26" fmla="*/ 411 w 942"/>
                <a:gd name="T27" fmla="*/ 155 h 704"/>
                <a:gd name="T28" fmla="*/ 167 w 942"/>
                <a:gd name="T29" fmla="*/ 295 h 704"/>
                <a:gd name="T30" fmla="*/ 27 w 942"/>
                <a:gd name="T31" fmla="*/ 335 h 7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2"/>
                <a:gd name="T49" fmla="*/ 0 h 704"/>
                <a:gd name="T50" fmla="*/ 942 w 942"/>
                <a:gd name="T51" fmla="*/ 704 h 7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2" h="704">
                  <a:moveTo>
                    <a:pt x="27" y="335"/>
                  </a:moveTo>
                  <a:cubicBezTo>
                    <a:pt x="54" y="345"/>
                    <a:pt x="256" y="349"/>
                    <a:pt x="327" y="355"/>
                  </a:cubicBezTo>
                  <a:cubicBezTo>
                    <a:pt x="398" y="361"/>
                    <a:pt x="404" y="360"/>
                    <a:pt x="451" y="371"/>
                  </a:cubicBezTo>
                  <a:cubicBezTo>
                    <a:pt x="498" y="382"/>
                    <a:pt x="590" y="381"/>
                    <a:pt x="607" y="419"/>
                  </a:cubicBezTo>
                  <a:cubicBezTo>
                    <a:pt x="624" y="457"/>
                    <a:pt x="578" y="552"/>
                    <a:pt x="551" y="599"/>
                  </a:cubicBezTo>
                  <a:cubicBezTo>
                    <a:pt x="524" y="646"/>
                    <a:pt x="432" y="704"/>
                    <a:pt x="443" y="703"/>
                  </a:cubicBezTo>
                  <a:cubicBezTo>
                    <a:pt x="454" y="702"/>
                    <a:pt x="565" y="628"/>
                    <a:pt x="615" y="595"/>
                  </a:cubicBezTo>
                  <a:cubicBezTo>
                    <a:pt x="665" y="562"/>
                    <a:pt x="702" y="537"/>
                    <a:pt x="743" y="503"/>
                  </a:cubicBezTo>
                  <a:cubicBezTo>
                    <a:pt x="784" y="469"/>
                    <a:pt x="830" y="426"/>
                    <a:pt x="859" y="391"/>
                  </a:cubicBezTo>
                  <a:cubicBezTo>
                    <a:pt x="888" y="356"/>
                    <a:pt x="906" y="332"/>
                    <a:pt x="919" y="291"/>
                  </a:cubicBezTo>
                  <a:cubicBezTo>
                    <a:pt x="932" y="250"/>
                    <a:pt x="942" y="189"/>
                    <a:pt x="935" y="147"/>
                  </a:cubicBezTo>
                  <a:cubicBezTo>
                    <a:pt x="928" y="105"/>
                    <a:pt x="916" y="60"/>
                    <a:pt x="879" y="39"/>
                  </a:cubicBezTo>
                  <a:cubicBezTo>
                    <a:pt x="842" y="18"/>
                    <a:pt x="789" y="0"/>
                    <a:pt x="711" y="19"/>
                  </a:cubicBezTo>
                  <a:cubicBezTo>
                    <a:pt x="633" y="38"/>
                    <a:pt x="502" y="109"/>
                    <a:pt x="411" y="155"/>
                  </a:cubicBezTo>
                  <a:cubicBezTo>
                    <a:pt x="320" y="201"/>
                    <a:pt x="231" y="265"/>
                    <a:pt x="167" y="295"/>
                  </a:cubicBezTo>
                  <a:cubicBezTo>
                    <a:pt x="103" y="325"/>
                    <a:pt x="0" y="325"/>
                    <a:pt x="27" y="335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Freeform 7"/>
            <p:cNvSpPr>
              <a:spLocks/>
            </p:cNvSpPr>
            <p:nvPr/>
          </p:nvSpPr>
          <p:spPr bwMode="auto">
            <a:xfrm>
              <a:off x="864" y="1632"/>
              <a:ext cx="3024" cy="1240"/>
            </a:xfrm>
            <a:custGeom>
              <a:avLst/>
              <a:gdLst>
                <a:gd name="T0" fmla="*/ 84 w 3024"/>
                <a:gd name="T1" fmla="*/ 347 h 1240"/>
                <a:gd name="T2" fmla="*/ 827 w 3024"/>
                <a:gd name="T3" fmla="*/ 249 h 1240"/>
                <a:gd name="T4" fmla="*/ 1518 w 3024"/>
                <a:gd name="T5" fmla="*/ 37 h 1240"/>
                <a:gd name="T6" fmla="*/ 1940 w 3024"/>
                <a:gd name="T7" fmla="*/ 37 h 1240"/>
                <a:gd name="T8" fmla="*/ 2390 w 3024"/>
                <a:gd name="T9" fmla="*/ 258 h 1240"/>
                <a:gd name="T10" fmla="*/ 2812 w 3024"/>
                <a:gd name="T11" fmla="*/ 524 h 1240"/>
                <a:gd name="T12" fmla="*/ 2987 w 3024"/>
                <a:gd name="T13" fmla="*/ 728 h 1240"/>
                <a:gd name="T14" fmla="*/ 2587 w 3024"/>
                <a:gd name="T15" fmla="*/ 1011 h 1240"/>
                <a:gd name="T16" fmla="*/ 1968 w 3024"/>
                <a:gd name="T17" fmla="*/ 1144 h 1240"/>
                <a:gd name="T18" fmla="*/ 928 w 3024"/>
                <a:gd name="T19" fmla="*/ 1233 h 1240"/>
                <a:gd name="T20" fmla="*/ 337 w 3024"/>
                <a:gd name="T21" fmla="*/ 1188 h 1240"/>
                <a:gd name="T22" fmla="*/ 253 w 3024"/>
                <a:gd name="T23" fmla="*/ 1100 h 1240"/>
                <a:gd name="T24" fmla="*/ 1288 w 3024"/>
                <a:gd name="T25" fmla="*/ 817 h 1240"/>
                <a:gd name="T26" fmla="*/ 1856 w 3024"/>
                <a:gd name="T27" fmla="*/ 435 h 1240"/>
                <a:gd name="T28" fmla="*/ 1940 w 3024"/>
                <a:gd name="T29" fmla="*/ 136 h 1240"/>
                <a:gd name="T30" fmla="*/ 1783 w 3024"/>
                <a:gd name="T31" fmla="*/ 46 h 1240"/>
                <a:gd name="T32" fmla="*/ 1440 w 3024"/>
                <a:gd name="T33" fmla="*/ 184 h 1240"/>
                <a:gd name="T34" fmla="*/ 1103 w 3024"/>
                <a:gd name="T35" fmla="*/ 347 h 1240"/>
                <a:gd name="T36" fmla="*/ 506 w 3024"/>
                <a:gd name="T37" fmla="*/ 391 h 1240"/>
                <a:gd name="T38" fmla="*/ 84 w 3024"/>
                <a:gd name="T39" fmla="*/ 347 h 1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24"/>
                <a:gd name="T61" fmla="*/ 0 h 1240"/>
                <a:gd name="T62" fmla="*/ 3024 w 3024"/>
                <a:gd name="T63" fmla="*/ 1240 h 1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24" h="1240">
                  <a:moveTo>
                    <a:pt x="84" y="347"/>
                  </a:moveTo>
                  <a:cubicBezTo>
                    <a:pt x="138" y="323"/>
                    <a:pt x="588" y="301"/>
                    <a:pt x="827" y="249"/>
                  </a:cubicBezTo>
                  <a:cubicBezTo>
                    <a:pt x="1066" y="197"/>
                    <a:pt x="1333" y="72"/>
                    <a:pt x="1518" y="37"/>
                  </a:cubicBezTo>
                  <a:cubicBezTo>
                    <a:pt x="1704" y="2"/>
                    <a:pt x="1795" y="0"/>
                    <a:pt x="1940" y="37"/>
                  </a:cubicBezTo>
                  <a:cubicBezTo>
                    <a:pt x="2086" y="74"/>
                    <a:pt x="2245" y="177"/>
                    <a:pt x="2390" y="258"/>
                  </a:cubicBezTo>
                  <a:cubicBezTo>
                    <a:pt x="2535" y="340"/>
                    <a:pt x="2712" y="446"/>
                    <a:pt x="2812" y="524"/>
                  </a:cubicBezTo>
                  <a:cubicBezTo>
                    <a:pt x="2912" y="602"/>
                    <a:pt x="3024" y="647"/>
                    <a:pt x="2987" y="728"/>
                  </a:cubicBezTo>
                  <a:cubicBezTo>
                    <a:pt x="2949" y="809"/>
                    <a:pt x="2757" y="942"/>
                    <a:pt x="2587" y="1011"/>
                  </a:cubicBezTo>
                  <a:cubicBezTo>
                    <a:pt x="2417" y="1080"/>
                    <a:pt x="2245" y="1107"/>
                    <a:pt x="1968" y="1144"/>
                  </a:cubicBezTo>
                  <a:cubicBezTo>
                    <a:pt x="1692" y="1181"/>
                    <a:pt x="1200" y="1225"/>
                    <a:pt x="928" y="1233"/>
                  </a:cubicBezTo>
                  <a:cubicBezTo>
                    <a:pt x="656" y="1240"/>
                    <a:pt x="450" y="1210"/>
                    <a:pt x="337" y="1188"/>
                  </a:cubicBezTo>
                  <a:cubicBezTo>
                    <a:pt x="225" y="1166"/>
                    <a:pt x="95" y="1162"/>
                    <a:pt x="253" y="1100"/>
                  </a:cubicBezTo>
                  <a:cubicBezTo>
                    <a:pt x="411" y="1038"/>
                    <a:pt x="1020" y="927"/>
                    <a:pt x="1288" y="817"/>
                  </a:cubicBezTo>
                  <a:cubicBezTo>
                    <a:pt x="1555" y="706"/>
                    <a:pt x="1747" y="548"/>
                    <a:pt x="1856" y="435"/>
                  </a:cubicBezTo>
                  <a:cubicBezTo>
                    <a:pt x="1965" y="322"/>
                    <a:pt x="1952" y="201"/>
                    <a:pt x="1940" y="136"/>
                  </a:cubicBezTo>
                  <a:cubicBezTo>
                    <a:pt x="1928" y="71"/>
                    <a:pt x="1866" y="38"/>
                    <a:pt x="1783" y="46"/>
                  </a:cubicBezTo>
                  <a:cubicBezTo>
                    <a:pt x="1700" y="54"/>
                    <a:pt x="1553" y="134"/>
                    <a:pt x="1440" y="184"/>
                  </a:cubicBezTo>
                  <a:cubicBezTo>
                    <a:pt x="1327" y="234"/>
                    <a:pt x="1259" y="313"/>
                    <a:pt x="1103" y="347"/>
                  </a:cubicBezTo>
                  <a:cubicBezTo>
                    <a:pt x="947" y="381"/>
                    <a:pt x="676" y="391"/>
                    <a:pt x="506" y="391"/>
                  </a:cubicBezTo>
                  <a:cubicBezTo>
                    <a:pt x="336" y="391"/>
                    <a:pt x="0" y="384"/>
                    <a:pt x="84" y="347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124200" y="4191000"/>
            <a:ext cx="1295400" cy="762000"/>
            <a:chOff x="864" y="1632"/>
            <a:chExt cx="3024" cy="1240"/>
          </a:xfrm>
        </p:grpSpPr>
        <p:sp>
          <p:nvSpPr>
            <p:cNvPr id="34829" name="Freeform 12"/>
            <p:cNvSpPr>
              <a:spLocks/>
            </p:cNvSpPr>
            <p:nvPr/>
          </p:nvSpPr>
          <p:spPr bwMode="auto">
            <a:xfrm>
              <a:off x="1881" y="1661"/>
              <a:ext cx="942" cy="704"/>
            </a:xfrm>
            <a:custGeom>
              <a:avLst/>
              <a:gdLst>
                <a:gd name="T0" fmla="*/ 27 w 942"/>
                <a:gd name="T1" fmla="*/ 335 h 704"/>
                <a:gd name="T2" fmla="*/ 327 w 942"/>
                <a:gd name="T3" fmla="*/ 355 h 704"/>
                <a:gd name="T4" fmla="*/ 451 w 942"/>
                <a:gd name="T5" fmla="*/ 371 h 704"/>
                <a:gd name="T6" fmla="*/ 607 w 942"/>
                <a:gd name="T7" fmla="*/ 419 h 704"/>
                <a:gd name="T8" fmla="*/ 551 w 942"/>
                <a:gd name="T9" fmla="*/ 599 h 704"/>
                <a:gd name="T10" fmla="*/ 443 w 942"/>
                <a:gd name="T11" fmla="*/ 703 h 704"/>
                <a:gd name="T12" fmla="*/ 615 w 942"/>
                <a:gd name="T13" fmla="*/ 595 h 704"/>
                <a:gd name="T14" fmla="*/ 743 w 942"/>
                <a:gd name="T15" fmla="*/ 503 h 704"/>
                <a:gd name="T16" fmla="*/ 859 w 942"/>
                <a:gd name="T17" fmla="*/ 391 h 704"/>
                <a:gd name="T18" fmla="*/ 919 w 942"/>
                <a:gd name="T19" fmla="*/ 291 h 704"/>
                <a:gd name="T20" fmla="*/ 935 w 942"/>
                <a:gd name="T21" fmla="*/ 147 h 704"/>
                <a:gd name="T22" fmla="*/ 879 w 942"/>
                <a:gd name="T23" fmla="*/ 39 h 704"/>
                <a:gd name="T24" fmla="*/ 711 w 942"/>
                <a:gd name="T25" fmla="*/ 19 h 704"/>
                <a:gd name="T26" fmla="*/ 411 w 942"/>
                <a:gd name="T27" fmla="*/ 155 h 704"/>
                <a:gd name="T28" fmla="*/ 167 w 942"/>
                <a:gd name="T29" fmla="*/ 295 h 704"/>
                <a:gd name="T30" fmla="*/ 27 w 942"/>
                <a:gd name="T31" fmla="*/ 335 h 7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2"/>
                <a:gd name="T49" fmla="*/ 0 h 704"/>
                <a:gd name="T50" fmla="*/ 942 w 942"/>
                <a:gd name="T51" fmla="*/ 704 h 7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2" h="704">
                  <a:moveTo>
                    <a:pt x="27" y="335"/>
                  </a:moveTo>
                  <a:cubicBezTo>
                    <a:pt x="54" y="345"/>
                    <a:pt x="256" y="349"/>
                    <a:pt x="327" y="355"/>
                  </a:cubicBezTo>
                  <a:cubicBezTo>
                    <a:pt x="398" y="361"/>
                    <a:pt x="404" y="360"/>
                    <a:pt x="451" y="371"/>
                  </a:cubicBezTo>
                  <a:cubicBezTo>
                    <a:pt x="498" y="382"/>
                    <a:pt x="590" y="381"/>
                    <a:pt x="607" y="419"/>
                  </a:cubicBezTo>
                  <a:cubicBezTo>
                    <a:pt x="624" y="457"/>
                    <a:pt x="578" y="552"/>
                    <a:pt x="551" y="599"/>
                  </a:cubicBezTo>
                  <a:cubicBezTo>
                    <a:pt x="524" y="646"/>
                    <a:pt x="432" y="704"/>
                    <a:pt x="443" y="703"/>
                  </a:cubicBezTo>
                  <a:cubicBezTo>
                    <a:pt x="454" y="702"/>
                    <a:pt x="565" y="628"/>
                    <a:pt x="615" y="595"/>
                  </a:cubicBezTo>
                  <a:cubicBezTo>
                    <a:pt x="665" y="562"/>
                    <a:pt x="702" y="537"/>
                    <a:pt x="743" y="503"/>
                  </a:cubicBezTo>
                  <a:cubicBezTo>
                    <a:pt x="784" y="469"/>
                    <a:pt x="830" y="426"/>
                    <a:pt x="859" y="391"/>
                  </a:cubicBezTo>
                  <a:cubicBezTo>
                    <a:pt x="888" y="356"/>
                    <a:pt x="906" y="332"/>
                    <a:pt x="919" y="291"/>
                  </a:cubicBezTo>
                  <a:cubicBezTo>
                    <a:pt x="932" y="250"/>
                    <a:pt x="942" y="189"/>
                    <a:pt x="935" y="147"/>
                  </a:cubicBezTo>
                  <a:cubicBezTo>
                    <a:pt x="928" y="105"/>
                    <a:pt x="916" y="60"/>
                    <a:pt x="879" y="39"/>
                  </a:cubicBezTo>
                  <a:cubicBezTo>
                    <a:pt x="842" y="18"/>
                    <a:pt x="789" y="0"/>
                    <a:pt x="711" y="19"/>
                  </a:cubicBezTo>
                  <a:cubicBezTo>
                    <a:pt x="633" y="38"/>
                    <a:pt x="502" y="109"/>
                    <a:pt x="411" y="155"/>
                  </a:cubicBezTo>
                  <a:cubicBezTo>
                    <a:pt x="320" y="201"/>
                    <a:pt x="231" y="265"/>
                    <a:pt x="167" y="295"/>
                  </a:cubicBezTo>
                  <a:cubicBezTo>
                    <a:pt x="103" y="325"/>
                    <a:pt x="0" y="325"/>
                    <a:pt x="27" y="335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Freeform 13"/>
            <p:cNvSpPr>
              <a:spLocks/>
            </p:cNvSpPr>
            <p:nvPr/>
          </p:nvSpPr>
          <p:spPr bwMode="auto">
            <a:xfrm>
              <a:off x="864" y="1632"/>
              <a:ext cx="3024" cy="1240"/>
            </a:xfrm>
            <a:custGeom>
              <a:avLst/>
              <a:gdLst>
                <a:gd name="T0" fmla="*/ 84 w 3024"/>
                <a:gd name="T1" fmla="*/ 347 h 1240"/>
                <a:gd name="T2" fmla="*/ 827 w 3024"/>
                <a:gd name="T3" fmla="*/ 249 h 1240"/>
                <a:gd name="T4" fmla="*/ 1518 w 3024"/>
                <a:gd name="T5" fmla="*/ 37 h 1240"/>
                <a:gd name="T6" fmla="*/ 1940 w 3024"/>
                <a:gd name="T7" fmla="*/ 37 h 1240"/>
                <a:gd name="T8" fmla="*/ 2390 w 3024"/>
                <a:gd name="T9" fmla="*/ 258 h 1240"/>
                <a:gd name="T10" fmla="*/ 2812 w 3024"/>
                <a:gd name="T11" fmla="*/ 524 h 1240"/>
                <a:gd name="T12" fmla="*/ 2987 w 3024"/>
                <a:gd name="T13" fmla="*/ 728 h 1240"/>
                <a:gd name="T14" fmla="*/ 2587 w 3024"/>
                <a:gd name="T15" fmla="*/ 1011 h 1240"/>
                <a:gd name="T16" fmla="*/ 1968 w 3024"/>
                <a:gd name="T17" fmla="*/ 1144 h 1240"/>
                <a:gd name="T18" fmla="*/ 928 w 3024"/>
                <a:gd name="T19" fmla="*/ 1233 h 1240"/>
                <a:gd name="T20" fmla="*/ 337 w 3024"/>
                <a:gd name="T21" fmla="*/ 1188 h 1240"/>
                <a:gd name="T22" fmla="*/ 253 w 3024"/>
                <a:gd name="T23" fmla="*/ 1100 h 1240"/>
                <a:gd name="T24" fmla="*/ 1288 w 3024"/>
                <a:gd name="T25" fmla="*/ 817 h 1240"/>
                <a:gd name="T26" fmla="*/ 1856 w 3024"/>
                <a:gd name="T27" fmla="*/ 435 h 1240"/>
                <a:gd name="T28" fmla="*/ 1940 w 3024"/>
                <a:gd name="T29" fmla="*/ 136 h 1240"/>
                <a:gd name="T30" fmla="*/ 1783 w 3024"/>
                <a:gd name="T31" fmla="*/ 46 h 1240"/>
                <a:gd name="T32" fmla="*/ 1440 w 3024"/>
                <a:gd name="T33" fmla="*/ 184 h 1240"/>
                <a:gd name="T34" fmla="*/ 1103 w 3024"/>
                <a:gd name="T35" fmla="*/ 347 h 1240"/>
                <a:gd name="T36" fmla="*/ 506 w 3024"/>
                <a:gd name="T37" fmla="*/ 391 h 1240"/>
                <a:gd name="T38" fmla="*/ 84 w 3024"/>
                <a:gd name="T39" fmla="*/ 347 h 1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24"/>
                <a:gd name="T61" fmla="*/ 0 h 1240"/>
                <a:gd name="T62" fmla="*/ 3024 w 3024"/>
                <a:gd name="T63" fmla="*/ 1240 h 1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24" h="1240">
                  <a:moveTo>
                    <a:pt x="84" y="347"/>
                  </a:moveTo>
                  <a:cubicBezTo>
                    <a:pt x="138" y="323"/>
                    <a:pt x="588" y="301"/>
                    <a:pt x="827" y="249"/>
                  </a:cubicBezTo>
                  <a:cubicBezTo>
                    <a:pt x="1066" y="197"/>
                    <a:pt x="1333" y="72"/>
                    <a:pt x="1518" y="37"/>
                  </a:cubicBezTo>
                  <a:cubicBezTo>
                    <a:pt x="1704" y="2"/>
                    <a:pt x="1795" y="0"/>
                    <a:pt x="1940" y="37"/>
                  </a:cubicBezTo>
                  <a:cubicBezTo>
                    <a:pt x="2086" y="74"/>
                    <a:pt x="2245" y="177"/>
                    <a:pt x="2390" y="258"/>
                  </a:cubicBezTo>
                  <a:cubicBezTo>
                    <a:pt x="2535" y="340"/>
                    <a:pt x="2712" y="446"/>
                    <a:pt x="2812" y="524"/>
                  </a:cubicBezTo>
                  <a:cubicBezTo>
                    <a:pt x="2912" y="602"/>
                    <a:pt x="3024" y="647"/>
                    <a:pt x="2987" y="728"/>
                  </a:cubicBezTo>
                  <a:cubicBezTo>
                    <a:pt x="2949" y="809"/>
                    <a:pt x="2757" y="942"/>
                    <a:pt x="2587" y="1011"/>
                  </a:cubicBezTo>
                  <a:cubicBezTo>
                    <a:pt x="2417" y="1080"/>
                    <a:pt x="2245" y="1107"/>
                    <a:pt x="1968" y="1144"/>
                  </a:cubicBezTo>
                  <a:cubicBezTo>
                    <a:pt x="1692" y="1181"/>
                    <a:pt x="1200" y="1225"/>
                    <a:pt x="928" y="1233"/>
                  </a:cubicBezTo>
                  <a:cubicBezTo>
                    <a:pt x="656" y="1240"/>
                    <a:pt x="450" y="1210"/>
                    <a:pt x="337" y="1188"/>
                  </a:cubicBezTo>
                  <a:cubicBezTo>
                    <a:pt x="225" y="1166"/>
                    <a:pt x="95" y="1162"/>
                    <a:pt x="253" y="1100"/>
                  </a:cubicBezTo>
                  <a:cubicBezTo>
                    <a:pt x="411" y="1038"/>
                    <a:pt x="1020" y="927"/>
                    <a:pt x="1288" y="817"/>
                  </a:cubicBezTo>
                  <a:cubicBezTo>
                    <a:pt x="1555" y="706"/>
                    <a:pt x="1747" y="548"/>
                    <a:pt x="1856" y="435"/>
                  </a:cubicBezTo>
                  <a:cubicBezTo>
                    <a:pt x="1965" y="322"/>
                    <a:pt x="1952" y="201"/>
                    <a:pt x="1940" y="136"/>
                  </a:cubicBezTo>
                  <a:cubicBezTo>
                    <a:pt x="1928" y="71"/>
                    <a:pt x="1866" y="38"/>
                    <a:pt x="1783" y="46"/>
                  </a:cubicBezTo>
                  <a:cubicBezTo>
                    <a:pt x="1700" y="54"/>
                    <a:pt x="1553" y="134"/>
                    <a:pt x="1440" y="184"/>
                  </a:cubicBezTo>
                  <a:cubicBezTo>
                    <a:pt x="1327" y="234"/>
                    <a:pt x="1259" y="313"/>
                    <a:pt x="1103" y="347"/>
                  </a:cubicBezTo>
                  <a:cubicBezTo>
                    <a:pt x="947" y="381"/>
                    <a:pt x="676" y="391"/>
                    <a:pt x="506" y="391"/>
                  </a:cubicBezTo>
                  <a:cubicBezTo>
                    <a:pt x="336" y="391"/>
                    <a:pt x="0" y="384"/>
                    <a:pt x="84" y="347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743200" y="4038600"/>
            <a:ext cx="1295400" cy="762000"/>
            <a:chOff x="864" y="1632"/>
            <a:chExt cx="3024" cy="1240"/>
          </a:xfrm>
        </p:grpSpPr>
        <p:sp>
          <p:nvSpPr>
            <p:cNvPr id="34827" name="Freeform 3"/>
            <p:cNvSpPr>
              <a:spLocks/>
            </p:cNvSpPr>
            <p:nvPr/>
          </p:nvSpPr>
          <p:spPr bwMode="auto">
            <a:xfrm>
              <a:off x="1881" y="1661"/>
              <a:ext cx="942" cy="704"/>
            </a:xfrm>
            <a:custGeom>
              <a:avLst/>
              <a:gdLst>
                <a:gd name="T0" fmla="*/ 27 w 942"/>
                <a:gd name="T1" fmla="*/ 335 h 704"/>
                <a:gd name="T2" fmla="*/ 327 w 942"/>
                <a:gd name="T3" fmla="*/ 355 h 704"/>
                <a:gd name="T4" fmla="*/ 451 w 942"/>
                <a:gd name="T5" fmla="*/ 371 h 704"/>
                <a:gd name="T6" fmla="*/ 607 w 942"/>
                <a:gd name="T7" fmla="*/ 419 h 704"/>
                <a:gd name="T8" fmla="*/ 551 w 942"/>
                <a:gd name="T9" fmla="*/ 599 h 704"/>
                <a:gd name="T10" fmla="*/ 443 w 942"/>
                <a:gd name="T11" fmla="*/ 703 h 704"/>
                <a:gd name="T12" fmla="*/ 615 w 942"/>
                <a:gd name="T13" fmla="*/ 595 h 704"/>
                <a:gd name="T14" fmla="*/ 743 w 942"/>
                <a:gd name="T15" fmla="*/ 503 h 704"/>
                <a:gd name="T16" fmla="*/ 859 w 942"/>
                <a:gd name="T17" fmla="*/ 391 h 704"/>
                <a:gd name="T18" fmla="*/ 919 w 942"/>
                <a:gd name="T19" fmla="*/ 291 h 704"/>
                <a:gd name="T20" fmla="*/ 935 w 942"/>
                <a:gd name="T21" fmla="*/ 147 h 704"/>
                <a:gd name="T22" fmla="*/ 879 w 942"/>
                <a:gd name="T23" fmla="*/ 39 h 704"/>
                <a:gd name="T24" fmla="*/ 711 w 942"/>
                <a:gd name="T25" fmla="*/ 19 h 704"/>
                <a:gd name="T26" fmla="*/ 411 w 942"/>
                <a:gd name="T27" fmla="*/ 155 h 704"/>
                <a:gd name="T28" fmla="*/ 167 w 942"/>
                <a:gd name="T29" fmla="*/ 295 h 704"/>
                <a:gd name="T30" fmla="*/ 27 w 942"/>
                <a:gd name="T31" fmla="*/ 335 h 7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2"/>
                <a:gd name="T49" fmla="*/ 0 h 704"/>
                <a:gd name="T50" fmla="*/ 942 w 942"/>
                <a:gd name="T51" fmla="*/ 704 h 7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2" h="704">
                  <a:moveTo>
                    <a:pt x="27" y="335"/>
                  </a:moveTo>
                  <a:cubicBezTo>
                    <a:pt x="54" y="345"/>
                    <a:pt x="256" y="349"/>
                    <a:pt x="327" y="355"/>
                  </a:cubicBezTo>
                  <a:cubicBezTo>
                    <a:pt x="398" y="361"/>
                    <a:pt x="404" y="360"/>
                    <a:pt x="451" y="371"/>
                  </a:cubicBezTo>
                  <a:cubicBezTo>
                    <a:pt x="498" y="382"/>
                    <a:pt x="590" y="381"/>
                    <a:pt x="607" y="419"/>
                  </a:cubicBezTo>
                  <a:cubicBezTo>
                    <a:pt x="624" y="457"/>
                    <a:pt x="578" y="552"/>
                    <a:pt x="551" y="599"/>
                  </a:cubicBezTo>
                  <a:cubicBezTo>
                    <a:pt x="524" y="646"/>
                    <a:pt x="432" y="704"/>
                    <a:pt x="443" y="703"/>
                  </a:cubicBezTo>
                  <a:cubicBezTo>
                    <a:pt x="454" y="702"/>
                    <a:pt x="565" y="628"/>
                    <a:pt x="615" y="595"/>
                  </a:cubicBezTo>
                  <a:cubicBezTo>
                    <a:pt x="665" y="562"/>
                    <a:pt x="702" y="537"/>
                    <a:pt x="743" y="503"/>
                  </a:cubicBezTo>
                  <a:cubicBezTo>
                    <a:pt x="784" y="469"/>
                    <a:pt x="830" y="426"/>
                    <a:pt x="859" y="391"/>
                  </a:cubicBezTo>
                  <a:cubicBezTo>
                    <a:pt x="888" y="356"/>
                    <a:pt x="906" y="332"/>
                    <a:pt x="919" y="291"/>
                  </a:cubicBezTo>
                  <a:cubicBezTo>
                    <a:pt x="932" y="250"/>
                    <a:pt x="942" y="189"/>
                    <a:pt x="935" y="147"/>
                  </a:cubicBezTo>
                  <a:cubicBezTo>
                    <a:pt x="928" y="105"/>
                    <a:pt x="916" y="60"/>
                    <a:pt x="879" y="39"/>
                  </a:cubicBezTo>
                  <a:cubicBezTo>
                    <a:pt x="842" y="18"/>
                    <a:pt x="789" y="0"/>
                    <a:pt x="711" y="19"/>
                  </a:cubicBezTo>
                  <a:cubicBezTo>
                    <a:pt x="633" y="38"/>
                    <a:pt x="502" y="109"/>
                    <a:pt x="411" y="155"/>
                  </a:cubicBezTo>
                  <a:cubicBezTo>
                    <a:pt x="320" y="201"/>
                    <a:pt x="231" y="265"/>
                    <a:pt x="167" y="295"/>
                  </a:cubicBezTo>
                  <a:cubicBezTo>
                    <a:pt x="103" y="325"/>
                    <a:pt x="0" y="325"/>
                    <a:pt x="27" y="335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Freeform 4"/>
            <p:cNvSpPr>
              <a:spLocks/>
            </p:cNvSpPr>
            <p:nvPr/>
          </p:nvSpPr>
          <p:spPr bwMode="auto">
            <a:xfrm>
              <a:off x="864" y="1632"/>
              <a:ext cx="3024" cy="1240"/>
            </a:xfrm>
            <a:custGeom>
              <a:avLst/>
              <a:gdLst>
                <a:gd name="T0" fmla="*/ 84 w 3024"/>
                <a:gd name="T1" fmla="*/ 347 h 1240"/>
                <a:gd name="T2" fmla="*/ 827 w 3024"/>
                <a:gd name="T3" fmla="*/ 249 h 1240"/>
                <a:gd name="T4" fmla="*/ 1518 w 3024"/>
                <a:gd name="T5" fmla="*/ 37 h 1240"/>
                <a:gd name="T6" fmla="*/ 1940 w 3024"/>
                <a:gd name="T7" fmla="*/ 37 h 1240"/>
                <a:gd name="T8" fmla="*/ 2390 w 3024"/>
                <a:gd name="T9" fmla="*/ 258 h 1240"/>
                <a:gd name="T10" fmla="*/ 2812 w 3024"/>
                <a:gd name="T11" fmla="*/ 524 h 1240"/>
                <a:gd name="T12" fmla="*/ 2987 w 3024"/>
                <a:gd name="T13" fmla="*/ 728 h 1240"/>
                <a:gd name="T14" fmla="*/ 2587 w 3024"/>
                <a:gd name="T15" fmla="*/ 1011 h 1240"/>
                <a:gd name="T16" fmla="*/ 1968 w 3024"/>
                <a:gd name="T17" fmla="*/ 1144 h 1240"/>
                <a:gd name="T18" fmla="*/ 928 w 3024"/>
                <a:gd name="T19" fmla="*/ 1233 h 1240"/>
                <a:gd name="T20" fmla="*/ 337 w 3024"/>
                <a:gd name="T21" fmla="*/ 1188 h 1240"/>
                <a:gd name="T22" fmla="*/ 253 w 3024"/>
                <a:gd name="T23" fmla="*/ 1100 h 1240"/>
                <a:gd name="T24" fmla="*/ 1288 w 3024"/>
                <a:gd name="T25" fmla="*/ 817 h 1240"/>
                <a:gd name="T26" fmla="*/ 1856 w 3024"/>
                <a:gd name="T27" fmla="*/ 435 h 1240"/>
                <a:gd name="T28" fmla="*/ 1940 w 3024"/>
                <a:gd name="T29" fmla="*/ 136 h 1240"/>
                <a:gd name="T30" fmla="*/ 1783 w 3024"/>
                <a:gd name="T31" fmla="*/ 46 h 1240"/>
                <a:gd name="T32" fmla="*/ 1440 w 3024"/>
                <a:gd name="T33" fmla="*/ 184 h 1240"/>
                <a:gd name="T34" fmla="*/ 1103 w 3024"/>
                <a:gd name="T35" fmla="*/ 347 h 1240"/>
                <a:gd name="T36" fmla="*/ 506 w 3024"/>
                <a:gd name="T37" fmla="*/ 391 h 1240"/>
                <a:gd name="T38" fmla="*/ 84 w 3024"/>
                <a:gd name="T39" fmla="*/ 347 h 1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24"/>
                <a:gd name="T61" fmla="*/ 0 h 1240"/>
                <a:gd name="T62" fmla="*/ 3024 w 3024"/>
                <a:gd name="T63" fmla="*/ 1240 h 1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24" h="1240">
                  <a:moveTo>
                    <a:pt x="84" y="347"/>
                  </a:moveTo>
                  <a:cubicBezTo>
                    <a:pt x="138" y="323"/>
                    <a:pt x="588" y="301"/>
                    <a:pt x="827" y="249"/>
                  </a:cubicBezTo>
                  <a:cubicBezTo>
                    <a:pt x="1066" y="197"/>
                    <a:pt x="1333" y="72"/>
                    <a:pt x="1518" y="37"/>
                  </a:cubicBezTo>
                  <a:cubicBezTo>
                    <a:pt x="1704" y="2"/>
                    <a:pt x="1795" y="0"/>
                    <a:pt x="1940" y="37"/>
                  </a:cubicBezTo>
                  <a:cubicBezTo>
                    <a:pt x="2086" y="74"/>
                    <a:pt x="2245" y="177"/>
                    <a:pt x="2390" y="258"/>
                  </a:cubicBezTo>
                  <a:cubicBezTo>
                    <a:pt x="2535" y="340"/>
                    <a:pt x="2712" y="446"/>
                    <a:pt x="2812" y="524"/>
                  </a:cubicBezTo>
                  <a:cubicBezTo>
                    <a:pt x="2912" y="602"/>
                    <a:pt x="3024" y="647"/>
                    <a:pt x="2987" y="728"/>
                  </a:cubicBezTo>
                  <a:cubicBezTo>
                    <a:pt x="2949" y="809"/>
                    <a:pt x="2757" y="942"/>
                    <a:pt x="2587" y="1011"/>
                  </a:cubicBezTo>
                  <a:cubicBezTo>
                    <a:pt x="2417" y="1080"/>
                    <a:pt x="2245" y="1107"/>
                    <a:pt x="1968" y="1144"/>
                  </a:cubicBezTo>
                  <a:cubicBezTo>
                    <a:pt x="1692" y="1181"/>
                    <a:pt x="1200" y="1225"/>
                    <a:pt x="928" y="1233"/>
                  </a:cubicBezTo>
                  <a:cubicBezTo>
                    <a:pt x="656" y="1240"/>
                    <a:pt x="450" y="1210"/>
                    <a:pt x="337" y="1188"/>
                  </a:cubicBezTo>
                  <a:cubicBezTo>
                    <a:pt x="225" y="1166"/>
                    <a:pt x="95" y="1162"/>
                    <a:pt x="253" y="1100"/>
                  </a:cubicBezTo>
                  <a:cubicBezTo>
                    <a:pt x="411" y="1038"/>
                    <a:pt x="1020" y="927"/>
                    <a:pt x="1288" y="817"/>
                  </a:cubicBezTo>
                  <a:cubicBezTo>
                    <a:pt x="1555" y="706"/>
                    <a:pt x="1747" y="548"/>
                    <a:pt x="1856" y="435"/>
                  </a:cubicBezTo>
                  <a:cubicBezTo>
                    <a:pt x="1965" y="322"/>
                    <a:pt x="1952" y="201"/>
                    <a:pt x="1940" y="136"/>
                  </a:cubicBezTo>
                  <a:cubicBezTo>
                    <a:pt x="1928" y="71"/>
                    <a:pt x="1866" y="38"/>
                    <a:pt x="1783" y="46"/>
                  </a:cubicBezTo>
                  <a:cubicBezTo>
                    <a:pt x="1700" y="54"/>
                    <a:pt x="1553" y="134"/>
                    <a:pt x="1440" y="184"/>
                  </a:cubicBezTo>
                  <a:cubicBezTo>
                    <a:pt x="1327" y="234"/>
                    <a:pt x="1259" y="313"/>
                    <a:pt x="1103" y="347"/>
                  </a:cubicBezTo>
                  <a:cubicBezTo>
                    <a:pt x="947" y="381"/>
                    <a:pt x="676" y="391"/>
                    <a:pt x="506" y="391"/>
                  </a:cubicBezTo>
                  <a:cubicBezTo>
                    <a:pt x="336" y="391"/>
                    <a:pt x="0" y="384"/>
                    <a:pt x="84" y="347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048000" y="4191000"/>
            <a:ext cx="1295400" cy="762000"/>
            <a:chOff x="864" y="1632"/>
            <a:chExt cx="3024" cy="1240"/>
          </a:xfrm>
        </p:grpSpPr>
        <p:sp>
          <p:nvSpPr>
            <p:cNvPr id="34825" name="Freeform 15"/>
            <p:cNvSpPr>
              <a:spLocks/>
            </p:cNvSpPr>
            <p:nvPr/>
          </p:nvSpPr>
          <p:spPr bwMode="auto">
            <a:xfrm>
              <a:off x="1881" y="1661"/>
              <a:ext cx="942" cy="704"/>
            </a:xfrm>
            <a:custGeom>
              <a:avLst/>
              <a:gdLst>
                <a:gd name="T0" fmla="*/ 27 w 942"/>
                <a:gd name="T1" fmla="*/ 335 h 704"/>
                <a:gd name="T2" fmla="*/ 327 w 942"/>
                <a:gd name="T3" fmla="*/ 355 h 704"/>
                <a:gd name="T4" fmla="*/ 451 w 942"/>
                <a:gd name="T5" fmla="*/ 371 h 704"/>
                <a:gd name="T6" fmla="*/ 607 w 942"/>
                <a:gd name="T7" fmla="*/ 419 h 704"/>
                <a:gd name="T8" fmla="*/ 551 w 942"/>
                <a:gd name="T9" fmla="*/ 599 h 704"/>
                <a:gd name="T10" fmla="*/ 443 w 942"/>
                <a:gd name="T11" fmla="*/ 703 h 704"/>
                <a:gd name="T12" fmla="*/ 615 w 942"/>
                <a:gd name="T13" fmla="*/ 595 h 704"/>
                <a:gd name="T14" fmla="*/ 743 w 942"/>
                <a:gd name="T15" fmla="*/ 503 h 704"/>
                <a:gd name="T16" fmla="*/ 859 w 942"/>
                <a:gd name="T17" fmla="*/ 391 h 704"/>
                <a:gd name="T18" fmla="*/ 919 w 942"/>
                <a:gd name="T19" fmla="*/ 291 h 704"/>
                <a:gd name="T20" fmla="*/ 935 w 942"/>
                <a:gd name="T21" fmla="*/ 147 h 704"/>
                <a:gd name="T22" fmla="*/ 879 w 942"/>
                <a:gd name="T23" fmla="*/ 39 h 704"/>
                <a:gd name="T24" fmla="*/ 711 w 942"/>
                <a:gd name="T25" fmla="*/ 19 h 704"/>
                <a:gd name="T26" fmla="*/ 411 w 942"/>
                <a:gd name="T27" fmla="*/ 155 h 704"/>
                <a:gd name="T28" fmla="*/ 167 w 942"/>
                <a:gd name="T29" fmla="*/ 295 h 704"/>
                <a:gd name="T30" fmla="*/ 27 w 942"/>
                <a:gd name="T31" fmla="*/ 335 h 7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2"/>
                <a:gd name="T49" fmla="*/ 0 h 704"/>
                <a:gd name="T50" fmla="*/ 942 w 942"/>
                <a:gd name="T51" fmla="*/ 704 h 7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2" h="704">
                  <a:moveTo>
                    <a:pt x="27" y="335"/>
                  </a:moveTo>
                  <a:cubicBezTo>
                    <a:pt x="54" y="345"/>
                    <a:pt x="256" y="349"/>
                    <a:pt x="327" y="355"/>
                  </a:cubicBezTo>
                  <a:cubicBezTo>
                    <a:pt x="398" y="361"/>
                    <a:pt x="404" y="360"/>
                    <a:pt x="451" y="371"/>
                  </a:cubicBezTo>
                  <a:cubicBezTo>
                    <a:pt x="498" y="382"/>
                    <a:pt x="590" y="381"/>
                    <a:pt x="607" y="419"/>
                  </a:cubicBezTo>
                  <a:cubicBezTo>
                    <a:pt x="624" y="457"/>
                    <a:pt x="578" y="552"/>
                    <a:pt x="551" y="599"/>
                  </a:cubicBezTo>
                  <a:cubicBezTo>
                    <a:pt x="524" y="646"/>
                    <a:pt x="432" y="704"/>
                    <a:pt x="443" y="703"/>
                  </a:cubicBezTo>
                  <a:cubicBezTo>
                    <a:pt x="454" y="702"/>
                    <a:pt x="565" y="628"/>
                    <a:pt x="615" y="595"/>
                  </a:cubicBezTo>
                  <a:cubicBezTo>
                    <a:pt x="665" y="562"/>
                    <a:pt x="702" y="537"/>
                    <a:pt x="743" y="503"/>
                  </a:cubicBezTo>
                  <a:cubicBezTo>
                    <a:pt x="784" y="469"/>
                    <a:pt x="830" y="426"/>
                    <a:pt x="859" y="391"/>
                  </a:cubicBezTo>
                  <a:cubicBezTo>
                    <a:pt x="888" y="356"/>
                    <a:pt x="906" y="332"/>
                    <a:pt x="919" y="291"/>
                  </a:cubicBezTo>
                  <a:cubicBezTo>
                    <a:pt x="932" y="250"/>
                    <a:pt x="942" y="189"/>
                    <a:pt x="935" y="147"/>
                  </a:cubicBezTo>
                  <a:cubicBezTo>
                    <a:pt x="928" y="105"/>
                    <a:pt x="916" y="60"/>
                    <a:pt x="879" y="39"/>
                  </a:cubicBezTo>
                  <a:cubicBezTo>
                    <a:pt x="842" y="18"/>
                    <a:pt x="789" y="0"/>
                    <a:pt x="711" y="19"/>
                  </a:cubicBezTo>
                  <a:cubicBezTo>
                    <a:pt x="633" y="38"/>
                    <a:pt x="502" y="109"/>
                    <a:pt x="411" y="155"/>
                  </a:cubicBezTo>
                  <a:cubicBezTo>
                    <a:pt x="320" y="201"/>
                    <a:pt x="231" y="265"/>
                    <a:pt x="167" y="295"/>
                  </a:cubicBezTo>
                  <a:cubicBezTo>
                    <a:pt x="103" y="325"/>
                    <a:pt x="0" y="325"/>
                    <a:pt x="27" y="335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Freeform 16"/>
            <p:cNvSpPr>
              <a:spLocks/>
            </p:cNvSpPr>
            <p:nvPr/>
          </p:nvSpPr>
          <p:spPr bwMode="auto">
            <a:xfrm>
              <a:off x="864" y="1632"/>
              <a:ext cx="3024" cy="1240"/>
            </a:xfrm>
            <a:custGeom>
              <a:avLst/>
              <a:gdLst>
                <a:gd name="T0" fmla="*/ 84 w 3024"/>
                <a:gd name="T1" fmla="*/ 347 h 1240"/>
                <a:gd name="T2" fmla="*/ 827 w 3024"/>
                <a:gd name="T3" fmla="*/ 249 h 1240"/>
                <a:gd name="T4" fmla="*/ 1518 w 3024"/>
                <a:gd name="T5" fmla="*/ 37 h 1240"/>
                <a:gd name="T6" fmla="*/ 1940 w 3024"/>
                <a:gd name="T7" fmla="*/ 37 h 1240"/>
                <a:gd name="T8" fmla="*/ 2390 w 3024"/>
                <a:gd name="T9" fmla="*/ 258 h 1240"/>
                <a:gd name="T10" fmla="*/ 2812 w 3024"/>
                <a:gd name="T11" fmla="*/ 524 h 1240"/>
                <a:gd name="T12" fmla="*/ 2987 w 3024"/>
                <a:gd name="T13" fmla="*/ 728 h 1240"/>
                <a:gd name="T14" fmla="*/ 2587 w 3024"/>
                <a:gd name="T15" fmla="*/ 1011 h 1240"/>
                <a:gd name="T16" fmla="*/ 1968 w 3024"/>
                <a:gd name="T17" fmla="*/ 1144 h 1240"/>
                <a:gd name="T18" fmla="*/ 928 w 3024"/>
                <a:gd name="T19" fmla="*/ 1233 h 1240"/>
                <a:gd name="T20" fmla="*/ 337 w 3024"/>
                <a:gd name="T21" fmla="*/ 1188 h 1240"/>
                <a:gd name="T22" fmla="*/ 253 w 3024"/>
                <a:gd name="T23" fmla="*/ 1100 h 1240"/>
                <a:gd name="T24" fmla="*/ 1288 w 3024"/>
                <a:gd name="T25" fmla="*/ 817 h 1240"/>
                <a:gd name="T26" fmla="*/ 1856 w 3024"/>
                <a:gd name="T27" fmla="*/ 435 h 1240"/>
                <a:gd name="T28" fmla="*/ 1940 w 3024"/>
                <a:gd name="T29" fmla="*/ 136 h 1240"/>
                <a:gd name="T30" fmla="*/ 1783 w 3024"/>
                <a:gd name="T31" fmla="*/ 46 h 1240"/>
                <a:gd name="T32" fmla="*/ 1440 w 3024"/>
                <a:gd name="T33" fmla="*/ 184 h 1240"/>
                <a:gd name="T34" fmla="*/ 1103 w 3024"/>
                <a:gd name="T35" fmla="*/ 347 h 1240"/>
                <a:gd name="T36" fmla="*/ 506 w 3024"/>
                <a:gd name="T37" fmla="*/ 391 h 1240"/>
                <a:gd name="T38" fmla="*/ 84 w 3024"/>
                <a:gd name="T39" fmla="*/ 347 h 1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24"/>
                <a:gd name="T61" fmla="*/ 0 h 1240"/>
                <a:gd name="T62" fmla="*/ 3024 w 3024"/>
                <a:gd name="T63" fmla="*/ 1240 h 1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24" h="1240">
                  <a:moveTo>
                    <a:pt x="84" y="347"/>
                  </a:moveTo>
                  <a:cubicBezTo>
                    <a:pt x="138" y="323"/>
                    <a:pt x="588" y="301"/>
                    <a:pt x="827" y="249"/>
                  </a:cubicBezTo>
                  <a:cubicBezTo>
                    <a:pt x="1066" y="197"/>
                    <a:pt x="1333" y="72"/>
                    <a:pt x="1518" y="37"/>
                  </a:cubicBezTo>
                  <a:cubicBezTo>
                    <a:pt x="1704" y="2"/>
                    <a:pt x="1795" y="0"/>
                    <a:pt x="1940" y="37"/>
                  </a:cubicBezTo>
                  <a:cubicBezTo>
                    <a:pt x="2086" y="74"/>
                    <a:pt x="2245" y="177"/>
                    <a:pt x="2390" y="258"/>
                  </a:cubicBezTo>
                  <a:cubicBezTo>
                    <a:pt x="2535" y="340"/>
                    <a:pt x="2712" y="446"/>
                    <a:pt x="2812" y="524"/>
                  </a:cubicBezTo>
                  <a:cubicBezTo>
                    <a:pt x="2912" y="602"/>
                    <a:pt x="3024" y="647"/>
                    <a:pt x="2987" y="728"/>
                  </a:cubicBezTo>
                  <a:cubicBezTo>
                    <a:pt x="2949" y="809"/>
                    <a:pt x="2757" y="942"/>
                    <a:pt x="2587" y="1011"/>
                  </a:cubicBezTo>
                  <a:cubicBezTo>
                    <a:pt x="2417" y="1080"/>
                    <a:pt x="2245" y="1107"/>
                    <a:pt x="1968" y="1144"/>
                  </a:cubicBezTo>
                  <a:cubicBezTo>
                    <a:pt x="1692" y="1181"/>
                    <a:pt x="1200" y="1225"/>
                    <a:pt x="928" y="1233"/>
                  </a:cubicBezTo>
                  <a:cubicBezTo>
                    <a:pt x="656" y="1240"/>
                    <a:pt x="450" y="1210"/>
                    <a:pt x="337" y="1188"/>
                  </a:cubicBezTo>
                  <a:cubicBezTo>
                    <a:pt x="225" y="1166"/>
                    <a:pt x="95" y="1162"/>
                    <a:pt x="253" y="1100"/>
                  </a:cubicBezTo>
                  <a:cubicBezTo>
                    <a:pt x="411" y="1038"/>
                    <a:pt x="1020" y="927"/>
                    <a:pt x="1288" y="817"/>
                  </a:cubicBezTo>
                  <a:cubicBezTo>
                    <a:pt x="1555" y="706"/>
                    <a:pt x="1747" y="548"/>
                    <a:pt x="1856" y="435"/>
                  </a:cubicBezTo>
                  <a:cubicBezTo>
                    <a:pt x="1965" y="322"/>
                    <a:pt x="1952" y="201"/>
                    <a:pt x="1940" y="136"/>
                  </a:cubicBezTo>
                  <a:cubicBezTo>
                    <a:pt x="1928" y="71"/>
                    <a:pt x="1866" y="38"/>
                    <a:pt x="1783" y="46"/>
                  </a:cubicBezTo>
                  <a:cubicBezTo>
                    <a:pt x="1700" y="54"/>
                    <a:pt x="1553" y="134"/>
                    <a:pt x="1440" y="184"/>
                  </a:cubicBezTo>
                  <a:cubicBezTo>
                    <a:pt x="1327" y="234"/>
                    <a:pt x="1259" y="313"/>
                    <a:pt x="1103" y="347"/>
                  </a:cubicBezTo>
                  <a:cubicBezTo>
                    <a:pt x="947" y="381"/>
                    <a:pt x="676" y="391"/>
                    <a:pt x="506" y="391"/>
                  </a:cubicBezTo>
                  <a:cubicBezTo>
                    <a:pt x="336" y="391"/>
                    <a:pt x="0" y="384"/>
                    <a:pt x="84" y="347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124200" y="4343400"/>
            <a:ext cx="1295400" cy="762000"/>
            <a:chOff x="864" y="1632"/>
            <a:chExt cx="3024" cy="1240"/>
          </a:xfrm>
        </p:grpSpPr>
        <p:sp>
          <p:nvSpPr>
            <p:cNvPr id="34823" name="Freeform 9"/>
            <p:cNvSpPr>
              <a:spLocks/>
            </p:cNvSpPr>
            <p:nvPr/>
          </p:nvSpPr>
          <p:spPr bwMode="auto">
            <a:xfrm>
              <a:off x="1881" y="1661"/>
              <a:ext cx="942" cy="704"/>
            </a:xfrm>
            <a:custGeom>
              <a:avLst/>
              <a:gdLst>
                <a:gd name="T0" fmla="*/ 27 w 942"/>
                <a:gd name="T1" fmla="*/ 335 h 704"/>
                <a:gd name="T2" fmla="*/ 327 w 942"/>
                <a:gd name="T3" fmla="*/ 355 h 704"/>
                <a:gd name="T4" fmla="*/ 451 w 942"/>
                <a:gd name="T5" fmla="*/ 371 h 704"/>
                <a:gd name="T6" fmla="*/ 607 w 942"/>
                <a:gd name="T7" fmla="*/ 419 h 704"/>
                <a:gd name="T8" fmla="*/ 551 w 942"/>
                <a:gd name="T9" fmla="*/ 599 h 704"/>
                <a:gd name="T10" fmla="*/ 443 w 942"/>
                <a:gd name="T11" fmla="*/ 703 h 704"/>
                <a:gd name="T12" fmla="*/ 615 w 942"/>
                <a:gd name="T13" fmla="*/ 595 h 704"/>
                <a:gd name="T14" fmla="*/ 743 w 942"/>
                <a:gd name="T15" fmla="*/ 503 h 704"/>
                <a:gd name="T16" fmla="*/ 859 w 942"/>
                <a:gd name="T17" fmla="*/ 391 h 704"/>
                <a:gd name="T18" fmla="*/ 919 w 942"/>
                <a:gd name="T19" fmla="*/ 291 h 704"/>
                <a:gd name="T20" fmla="*/ 935 w 942"/>
                <a:gd name="T21" fmla="*/ 147 h 704"/>
                <a:gd name="T22" fmla="*/ 879 w 942"/>
                <a:gd name="T23" fmla="*/ 39 h 704"/>
                <a:gd name="T24" fmla="*/ 711 w 942"/>
                <a:gd name="T25" fmla="*/ 19 h 704"/>
                <a:gd name="T26" fmla="*/ 411 w 942"/>
                <a:gd name="T27" fmla="*/ 155 h 704"/>
                <a:gd name="T28" fmla="*/ 167 w 942"/>
                <a:gd name="T29" fmla="*/ 295 h 704"/>
                <a:gd name="T30" fmla="*/ 27 w 942"/>
                <a:gd name="T31" fmla="*/ 335 h 7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2"/>
                <a:gd name="T49" fmla="*/ 0 h 704"/>
                <a:gd name="T50" fmla="*/ 942 w 942"/>
                <a:gd name="T51" fmla="*/ 704 h 7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2" h="704">
                  <a:moveTo>
                    <a:pt x="27" y="335"/>
                  </a:moveTo>
                  <a:cubicBezTo>
                    <a:pt x="54" y="345"/>
                    <a:pt x="256" y="349"/>
                    <a:pt x="327" y="355"/>
                  </a:cubicBezTo>
                  <a:cubicBezTo>
                    <a:pt x="398" y="361"/>
                    <a:pt x="404" y="360"/>
                    <a:pt x="451" y="371"/>
                  </a:cubicBezTo>
                  <a:cubicBezTo>
                    <a:pt x="498" y="382"/>
                    <a:pt x="590" y="381"/>
                    <a:pt x="607" y="419"/>
                  </a:cubicBezTo>
                  <a:cubicBezTo>
                    <a:pt x="624" y="457"/>
                    <a:pt x="578" y="552"/>
                    <a:pt x="551" y="599"/>
                  </a:cubicBezTo>
                  <a:cubicBezTo>
                    <a:pt x="524" y="646"/>
                    <a:pt x="432" y="704"/>
                    <a:pt x="443" y="703"/>
                  </a:cubicBezTo>
                  <a:cubicBezTo>
                    <a:pt x="454" y="702"/>
                    <a:pt x="565" y="628"/>
                    <a:pt x="615" y="595"/>
                  </a:cubicBezTo>
                  <a:cubicBezTo>
                    <a:pt x="665" y="562"/>
                    <a:pt x="702" y="537"/>
                    <a:pt x="743" y="503"/>
                  </a:cubicBezTo>
                  <a:cubicBezTo>
                    <a:pt x="784" y="469"/>
                    <a:pt x="830" y="426"/>
                    <a:pt x="859" y="391"/>
                  </a:cubicBezTo>
                  <a:cubicBezTo>
                    <a:pt x="888" y="356"/>
                    <a:pt x="906" y="332"/>
                    <a:pt x="919" y="291"/>
                  </a:cubicBezTo>
                  <a:cubicBezTo>
                    <a:pt x="932" y="250"/>
                    <a:pt x="942" y="189"/>
                    <a:pt x="935" y="147"/>
                  </a:cubicBezTo>
                  <a:cubicBezTo>
                    <a:pt x="928" y="105"/>
                    <a:pt x="916" y="60"/>
                    <a:pt x="879" y="39"/>
                  </a:cubicBezTo>
                  <a:cubicBezTo>
                    <a:pt x="842" y="18"/>
                    <a:pt x="789" y="0"/>
                    <a:pt x="711" y="19"/>
                  </a:cubicBezTo>
                  <a:cubicBezTo>
                    <a:pt x="633" y="38"/>
                    <a:pt x="502" y="109"/>
                    <a:pt x="411" y="155"/>
                  </a:cubicBezTo>
                  <a:cubicBezTo>
                    <a:pt x="320" y="201"/>
                    <a:pt x="231" y="265"/>
                    <a:pt x="167" y="295"/>
                  </a:cubicBezTo>
                  <a:cubicBezTo>
                    <a:pt x="103" y="325"/>
                    <a:pt x="0" y="325"/>
                    <a:pt x="27" y="335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Freeform 10"/>
            <p:cNvSpPr>
              <a:spLocks/>
            </p:cNvSpPr>
            <p:nvPr/>
          </p:nvSpPr>
          <p:spPr bwMode="auto">
            <a:xfrm>
              <a:off x="864" y="1632"/>
              <a:ext cx="3024" cy="1240"/>
            </a:xfrm>
            <a:custGeom>
              <a:avLst/>
              <a:gdLst>
                <a:gd name="T0" fmla="*/ 84 w 3024"/>
                <a:gd name="T1" fmla="*/ 347 h 1240"/>
                <a:gd name="T2" fmla="*/ 827 w 3024"/>
                <a:gd name="T3" fmla="*/ 249 h 1240"/>
                <a:gd name="T4" fmla="*/ 1518 w 3024"/>
                <a:gd name="T5" fmla="*/ 37 h 1240"/>
                <a:gd name="T6" fmla="*/ 1940 w 3024"/>
                <a:gd name="T7" fmla="*/ 37 h 1240"/>
                <a:gd name="T8" fmla="*/ 2390 w 3024"/>
                <a:gd name="T9" fmla="*/ 258 h 1240"/>
                <a:gd name="T10" fmla="*/ 2812 w 3024"/>
                <a:gd name="T11" fmla="*/ 524 h 1240"/>
                <a:gd name="T12" fmla="*/ 2987 w 3024"/>
                <a:gd name="T13" fmla="*/ 728 h 1240"/>
                <a:gd name="T14" fmla="*/ 2587 w 3024"/>
                <a:gd name="T15" fmla="*/ 1011 h 1240"/>
                <a:gd name="T16" fmla="*/ 1968 w 3024"/>
                <a:gd name="T17" fmla="*/ 1144 h 1240"/>
                <a:gd name="T18" fmla="*/ 928 w 3024"/>
                <a:gd name="T19" fmla="*/ 1233 h 1240"/>
                <a:gd name="T20" fmla="*/ 337 w 3024"/>
                <a:gd name="T21" fmla="*/ 1188 h 1240"/>
                <a:gd name="T22" fmla="*/ 253 w 3024"/>
                <a:gd name="T23" fmla="*/ 1100 h 1240"/>
                <a:gd name="T24" fmla="*/ 1288 w 3024"/>
                <a:gd name="T25" fmla="*/ 817 h 1240"/>
                <a:gd name="T26" fmla="*/ 1856 w 3024"/>
                <a:gd name="T27" fmla="*/ 435 h 1240"/>
                <a:gd name="T28" fmla="*/ 1940 w 3024"/>
                <a:gd name="T29" fmla="*/ 136 h 1240"/>
                <a:gd name="T30" fmla="*/ 1783 w 3024"/>
                <a:gd name="T31" fmla="*/ 46 h 1240"/>
                <a:gd name="T32" fmla="*/ 1440 w 3024"/>
                <a:gd name="T33" fmla="*/ 184 h 1240"/>
                <a:gd name="T34" fmla="*/ 1103 w 3024"/>
                <a:gd name="T35" fmla="*/ 347 h 1240"/>
                <a:gd name="T36" fmla="*/ 506 w 3024"/>
                <a:gd name="T37" fmla="*/ 391 h 1240"/>
                <a:gd name="T38" fmla="*/ 84 w 3024"/>
                <a:gd name="T39" fmla="*/ 347 h 1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24"/>
                <a:gd name="T61" fmla="*/ 0 h 1240"/>
                <a:gd name="T62" fmla="*/ 3024 w 3024"/>
                <a:gd name="T63" fmla="*/ 1240 h 1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24" h="1240">
                  <a:moveTo>
                    <a:pt x="84" y="347"/>
                  </a:moveTo>
                  <a:cubicBezTo>
                    <a:pt x="138" y="323"/>
                    <a:pt x="588" y="301"/>
                    <a:pt x="827" y="249"/>
                  </a:cubicBezTo>
                  <a:cubicBezTo>
                    <a:pt x="1066" y="197"/>
                    <a:pt x="1333" y="72"/>
                    <a:pt x="1518" y="37"/>
                  </a:cubicBezTo>
                  <a:cubicBezTo>
                    <a:pt x="1704" y="2"/>
                    <a:pt x="1795" y="0"/>
                    <a:pt x="1940" y="37"/>
                  </a:cubicBezTo>
                  <a:cubicBezTo>
                    <a:pt x="2086" y="74"/>
                    <a:pt x="2245" y="177"/>
                    <a:pt x="2390" y="258"/>
                  </a:cubicBezTo>
                  <a:cubicBezTo>
                    <a:pt x="2535" y="340"/>
                    <a:pt x="2712" y="446"/>
                    <a:pt x="2812" y="524"/>
                  </a:cubicBezTo>
                  <a:cubicBezTo>
                    <a:pt x="2912" y="602"/>
                    <a:pt x="3024" y="647"/>
                    <a:pt x="2987" y="728"/>
                  </a:cubicBezTo>
                  <a:cubicBezTo>
                    <a:pt x="2949" y="809"/>
                    <a:pt x="2757" y="942"/>
                    <a:pt x="2587" y="1011"/>
                  </a:cubicBezTo>
                  <a:cubicBezTo>
                    <a:pt x="2417" y="1080"/>
                    <a:pt x="2245" y="1107"/>
                    <a:pt x="1968" y="1144"/>
                  </a:cubicBezTo>
                  <a:cubicBezTo>
                    <a:pt x="1692" y="1181"/>
                    <a:pt x="1200" y="1225"/>
                    <a:pt x="928" y="1233"/>
                  </a:cubicBezTo>
                  <a:cubicBezTo>
                    <a:pt x="656" y="1240"/>
                    <a:pt x="450" y="1210"/>
                    <a:pt x="337" y="1188"/>
                  </a:cubicBezTo>
                  <a:cubicBezTo>
                    <a:pt x="225" y="1166"/>
                    <a:pt x="95" y="1162"/>
                    <a:pt x="253" y="1100"/>
                  </a:cubicBezTo>
                  <a:cubicBezTo>
                    <a:pt x="411" y="1038"/>
                    <a:pt x="1020" y="927"/>
                    <a:pt x="1288" y="817"/>
                  </a:cubicBezTo>
                  <a:cubicBezTo>
                    <a:pt x="1555" y="706"/>
                    <a:pt x="1747" y="548"/>
                    <a:pt x="1856" y="435"/>
                  </a:cubicBezTo>
                  <a:cubicBezTo>
                    <a:pt x="1965" y="322"/>
                    <a:pt x="1952" y="201"/>
                    <a:pt x="1940" y="136"/>
                  </a:cubicBezTo>
                  <a:cubicBezTo>
                    <a:pt x="1928" y="71"/>
                    <a:pt x="1866" y="38"/>
                    <a:pt x="1783" y="46"/>
                  </a:cubicBezTo>
                  <a:cubicBezTo>
                    <a:pt x="1700" y="54"/>
                    <a:pt x="1553" y="134"/>
                    <a:pt x="1440" y="184"/>
                  </a:cubicBezTo>
                  <a:cubicBezTo>
                    <a:pt x="1327" y="234"/>
                    <a:pt x="1259" y="313"/>
                    <a:pt x="1103" y="347"/>
                  </a:cubicBezTo>
                  <a:cubicBezTo>
                    <a:pt x="947" y="381"/>
                    <a:pt x="676" y="391"/>
                    <a:pt x="506" y="391"/>
                  </a:cubicBezTo>
                  <a:cubicBezTo>
                    <a:pt x="336" y="391"/>
                    <a:pt x="0" y="384"/>
                    <a:pt x="84" y="347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1E-7 L -0.0625 0.0009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6 L -0.32917 4.04624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4624E-6 L -0.22083 4.04624E-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78035E-7 L -0.07083 5.78035E-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30984" y="1447800"/>
            <a:ext cx="850745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Moral:</a:t>
            </a:r>
          </a:p>
          <a:p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Computer Models Stimulate Science…</a:t>
            </a:r>
          </a:p>
          <a:p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But Nothing Substitutes for</a:t>
            </a:r>
          </a:p>
          <a:p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Going to the Field and </a:t>
            </a:r>
          </a:p>
          <a:p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Actually Looking at the Rocks!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4" r="52083"/>
          <a:stretch/>
        </p:blipFill>
        <p:spPr>
          <a:xfrm>
            <a:off x="990600" y="1752600"/>
            <a:ext cx="2336800" cy="3399971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93247" y="533400"/>
            <a:ext cx="51331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  <a:latin typeface="Comic Sans MS" pitchFamily="66" charset="0"/>
              </a:rPr>
              <a:t>Pieter </a:t>
            </a:r>
            <a:r>
              <a:rPr lang="en-US" sz="2400" dirty="0" err="1" smtClean="0">
                <a:solidFill>
                  <a:srgbClr val="FFCC66"/>
                </a:solidFill>
                <a:latin typeface="Comic Sans MS" pitchFamily="66" charset="0"/>
              </a:rPr>
              <a:t>Vermeesch</a:t>
            </a:r>
            <a:r>
              <a:rPr lang="en-US" sz="2400" dirty="0" smtClean="0">
                <a:solidFill>
                  <a:srgbClr val="FFCC66"/>
                </a:solidFill>
                <a:latin typeface="Comic Sans MS" pitchFamily="66" charset="0"/>
              </a:rPr>
              <a:t>, </a:t>
            </a:r>
          </a:p>
          <a:p>
            <a:r>
              <a:rPr lang="en-US" sz="2400" dirty="0" smtClean="0">
                <a:solidFill>
                  <a:srgbClr val="FFCC66"/>
                </a:solidFill>
                <a:latin typeface="Comic Sans MS" pitchFamily="66" charset="0"/>
              </a:rPr>
              <a:t>University College London and</a:t>
            </a:r>
          </a:p>
          <a:p>
            <a:r>
              <a:rPr lang="en-US" sz="2400" dirty="0" smtClean="0">
                <a:solidFill>
                  <a:srgbClr val="FFCC66"/>
                </a:solidFill>
                <a:latin typeface="Comic Sans MS" pitchFamily="66" charset="0"/>
              </a:rPr>
              <a:t>His BODEX Team in in 2005 in the</a:t>
            </a:r>
          </a:p>
          <a:p>
            <a:r>
              <a:rPr lang="en-US" sz="2400" dirty="0" smtClean="0">
                <a:solidFill>
                  <a:srgbClr val="FFCC66"/>
                </a:solidFill>
                <a:latin typeface="Comic Sans MS" pitchFamily="66" charset="0"/>
              </a:rPr>
              <a:t>“Dustiest Place on Earth”</a:t>
            </a:r>
          </a:p>
          <a:p>
            <a:r>
              <a:rPr lang="en-US" sz="2400" dirty="0">
                <a:solidFill>
                  <a:srgbClr val="FFCC66"/>
                </a:solidFill>
                <a:latin typeface="Comic Sans MS" pitchFamily="66" charset="0"/>
              </a:rPr>
              <a:t>the </a:t>
            </a:r>
            <a:r>
              <a:rPr lang="en-US" sz="2400" dirty="0" err="1">
                <a:solidFill>
                  <a:srgbClr val="FFCC66"/>
                </a:solidFill>
                <a:latin typeface="Comic Sans MS" pitchFamily="66" charset="0"/>
              </a:rPr>
              <a:t>Bodélé</a:t>
            </a:r>
            <a:r>
              <a:rPr lang="en-US" sz="2400" dirty="0">
                <a:solidFill>
                  <a:srgbClr val="FFCC66"/>
                </a:solidFill>
                <a:latin typeface="Comic Sans MS" pitchFamily="66" charset="0"/>
              </a:rPr>
              <a:t> Depression in Chad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2582" r="1731" b="7930"/>
          <a:stretch/>
        </p:blipFill>
        <p:spPr>
          <a:xfrm>
            <a:off x="4191000" y="2743200"/>
            <a:ext cx="4537629" cy="2942771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3251781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54767" y="254000"/>
            <a:ext cx="81852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FFCC66"/>
                </a:solidFill>
                <a:latin typeface="Comic Sans MS" pitchFamily="66" charset="0"/>
              </a:rPr>
              <a:t>In 2011</a:t>
            </a:r>
            <a:r>
              <a:rPr lang="en-US" sz="2400" dirty="0">
                <a:solidFill>
                  <a:srgbClr val="FFCC66"/>
                </a:solidFill>
                <a:latin typeface="Comic Sans MS" pitchFamily="66" charset="0"/>
              </a:rPr>
              <a:t>, a new paper published satellite images  </a:t>
            </a:r>
          </a:p>
          <a:p>
            <a:r>
              <a:rPr lang="en-US" sz="2400" dirty="0">
                <a:solidFill>
                  <a:srgbClr val="FFCC66"/>
                </a:solidFill>
                <a:latin typeface="Comic Sans MS" pitchFamily="66" charset="0"/>
              </a:rPr>
              <a:t>taken over 45 years which confirm the </a:t>
            </a:r>
            <a:r>
              <a:rPr lang="en-US" sz="2400" dirty="0" err="1">
                <a:solidFill>
                  <a:srgbClr val="FFCC66"/>
                </a:solidFill>
                <a:latin typeface="Comic Sans MS" pitchFamily="66" charset="0"/>
              </a:rPr>
              <a:t>soliton</a:t>
            </a:r>
            <a:r>
              <a:rPr lang="en-US" sz="2400" dirty="0">
                <a:solidFill>
                  <a:srgbClr val="FFCC66"/>
                </a:solidFill>
                <a:latin typeface="Comic Sans MS" pitchFamily="66" charset="0"/>
              </a:rPr>
              <a:t> behavior </a:t>
            </a:r>
          </a:p>
          <a:p>
            <a:r>
              <a:rPr lang="en-US" sz="2400" dirty="0">
                <a:solidFill>
                  <a:srgbClr val="FFCC66"/>
                </a:solidFill>
                <a:latin typeface="Comic Sans MS" pitchFamily="66" charset="0"/>
              </a:rPr>
              <a:t>of </a:t>
            </a:r>
            <a:r>
              <a:rPr lang="en-US" sz="2400" dirty="0" err="1">
                <a:solidFill>
                  <a:srgbClr val="FFCC66"/>
                </a:solidFill>
                <a:latin typeface="Comic Sans MS" pitchFamily="66" charset="0"/>
              </a:rPr>
              <a:t>barchan</a:t>
            </a:r>
            <a:r>
              <a:rPr lang="en-US" sz="2400" dirty="0">
                <a:solidFill>
                  <a:srgbClr val="FFCC66"/>
                </a:solidFill>
                <a:latin typeface="Comic Sans MS" pitchFamily="66" charset="0"/>
              </a:rPr>
              <a:t> dunes in the </a:t>
            </a:r>
            <a:r>
              <a:rPr lang="en-US" sz="2400" dirty="0" err="1">
                <a:solidFill>
                  <a:srgbClr val="FFCC66"/>
                </a:solidFill>
                <a:latin typeface="Comic Sans MS" pitchFamily="66" charset="0"/>
              </a:rPr>
              <a:t>Bodélé</a:t>
            </a:r>
            <a:r>
              <a:rPr lang="en-US" sz="2400" dirty="0">
                <a:solidFill>
                  <a:srgbClr val="FFCC66"/>
                </a:solidFill>
                <a:latin typeface="Comic Sans MS" pitchFamily="66" charset="0"/>
              </a:rPr>
              <a:t> Depression in Chad 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914400" y="6172200"/>
            <a:ext cx="74911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>
                <a:solidFill>
                  <a:srgbClr val="FFCC66"/>
                </a:solidFill>
                <a:latin typeface="Comic Sans MS" pitchFamily="66" charset="0"/>
              </a:rPr>
              <a:t>Vermeesch</a:t>
            </a:r>
            <a:r>
              <a:rPr lang="en-US" dirty="0">
                <a:solidFill>
                  <a:srgbClr val="FFCC66"/>
                </a:solidFill>
                <a:latin typeface="Comic Sans MS" pitchFamily="66" charset="0"/>
              </a:rPr>
              <a:t> (U of </a:t>
            </a:r>
            <a:r>
              <a:rPr lang="en-US" dirty="0" smtClean="0">
                <a:solidFill>
                  <a:srgbClr val="FFCC66"/>
                </a:solidFill>
                <a:latin typeface="Comic Sans MS" pitchFamily="66" charset="0"/>
              </a:rPr>
              <a:t>London), </a:t>
            </a:r>
            <a:r>
              <a:rPr lang="en-US" i="1" dirty="0" err="1">
                <a:solidFill>
                  <a:srgbClr val="FFCC66"/>
                </a:solidFill>
                <a:latin typeface="Comic Sans MS" pitchFamily="66" charset="0"/>
              </a:rPr>
              <a:t>Geophys</a:t>
            </a:r>
            <a:r>
              <a:rPr lang="en-US" i="1" dirty="0">
                <a:solidFill>
                  <a:srgbClr val="FFCC66"/>
                </a:solidFill>
                <a:latin typeface="Comic Sans MS" pitchFamily="66" charset="0"/>
              </a:rPr>
              <a:t>. Res. Letters</a:t>
            </a:r>
            <a:r>
              <a:rPr lang="en-US" dirty="0">
                <a:solidFill>
                  <a:srgbClr val="FFCC66"/>
                </a:solidFill>
                <a:latin typeface="Comic Sans MS" pitchFamily="66" charset="0"/>
              </a:rPr>
              <a:t>, 17 November 2011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39888"/>
            <a:ext cx="1752600" cy="3886200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0838"/>
            <a:ext cx="1760538" cy="3894137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1676400" y="1578154"/>
            <a:ext cx="76200" cy="406064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C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 rot="16200000">
            <a:off x="649378" y="3151839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  <a:latin typeface="Comic Sans MS" panose="030F0702030302020204" pitchFamily="66" charset="0"/>
              </a:rPr>
              <a:t>20 Years</a:t>
            </a:r>
            <a:endParaRPr lang="en-US" sz="240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391400" y="1600200"/>
            <a:ext cx="76200" cy="406064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C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 rot="16200000">
            <a:off x="6389225" y="3173885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  <a:latin typeface="Comic Sans MS" panose="030F0702030302020204" pitchFamily="66" charset="0"/>
              </a:rPr>
              <a:t>19 Years</a:t>
            </a:r>
            <a:endParaRPr lang="en-US" sz="240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2819400" cy="6237288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62100" y="304800"/>
            <a:ext cx="914400" cy="9144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66800" y="5627688"/>
            <a:ext cx="914400" cy="9144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1334" r="4552" b="82391"/>
          <a:stretch/>
        </p:blipFill>
        <p:spPr bwMode="auto">
          <a:xfrm>
            <a:off x="4486656" y="1133856"/>
            <a:ext cx="4267200" cy="1685544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82718" r="4611" b="1734"/>
          <a:stretch/>
        </p:blipFill>
        <p:spPr bwMode="auto">
          <a:xfrm>
            <a:off x="4401312" y="3733800"/>
            <a:ext cx="4352544" cy="1703832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2476500" y="914400"/>
            <a:ext cx="1924812" cy="762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971294" y="4876800"/>
            <a:ext cx="2676906" cy="1066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85800" y="762000"/>
            <a:ext cx="0" cy="53228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C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-761725" y="2911858"/>
            <a:ext cx="2202847" cy="646331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C66"/>
                </a:solidFill>
                <a:latin typeface="Comic Sans MS" panose="030F0702030302020204" pitchFamily="66" charset="0"/>
              </a:rPr>
              <a:t>19 Years</a:t>
            </a:r>
            <a:endParaRPr lang="en-US" sz="3600" b="1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867400" y="2960787"/>
            <a:ext cx="2997200" cy="993775"/>
          </a:xfrm>
          <a:custGeom>
            <a:avLst/>
            <a:gdLst>
              <a:gd name="T0" fmla="*/ 2997200 w 2073"/>
              <a:gd name="T1" fmla="*/ 982663 h 626"/>
              <a:gd name="T2" fmla="*/ 2719601 w 2073"/>
              <a:gd name="T3" fmla="*/ 841375 h 626"/>
              <a:gd name="T4" fmla="*/ 1335944 w 2073"/>
              <a:gd name="T5" fmla="*/ 133350 h 626"/>
              <a:gd name="T6" fmla="*/ 1163891 w 2073"/>
              <a:gd name="T7" fmla="*/ 42863 h 626"/>
              <a:gd name="T8" fmla="*/ 1140758 w 2073"/>
              <a:gd name="T9" fmla="*/ 47625 h 626"/>
              <a:gd name="T10" fmla="*/ 1126299 w 2073"/>
              <a:gd name="T11" fmla="*/ 98425 h 626"/>
              <a:gd name="T12" fmla="*/ 1088708 w 2073"/>
              <a:gd name="T13" fmla="*/ 206375 h 626"/>
              <a:gd name="T14" fmla="*/ 1029429 w 2073"/>
              <a:gd name="T15" fmla="*/ 347663 h 626"/>
              <a:gd name="T16" fmla="*/ 902196 w 2073"/>
              <a:gd name="T17" fmla="*/ 561975 h 626"/>
              <a:gd name="T18" fmla="*/ 678093 w 2073"/>
              <a:gd name="T19" fmla="*/ 749300 h 626"/>
              <a:gd name="T20" fmla="*/ 403386 w 2073"/>
              <a:gd name="T21" fmla="*/ 896938 h 626"/>
              <a:gd name="T22" fmla="*/ 202416 w 2073"/>
              <a:gd name="T23" fmla="*/ 965200 h 626"/>
              <a:gd name="T24" fmla="*/ 135908 w 2073"/>
              <a:gd name="T25" fmla="*/ 979488 h 626"/>
              <a:gd name="T26" fmla="*/ 475677 w 2073"/>
              <a:gd name="T27" fmla="*/ 987425 h 626"/>
              <a:gd name="T28" fmla="*/ 2987079 w 2073"/>
              <a:gd name="T29" fmla="*/ 993775 h 6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73"/>
              <a:gd name="T46" fmla="*/ 0 h 626"/>
              <a:gd name="T47" fmla="*/ 2073 w 2073"/>
              <a:gd name="T48" fmla="*/ 626 h 6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73" h="626">
                <a:moveTo>
                  <a:pt x="2073" y="619"/>
                </a:moveTo>
                <a:cubicBezTo>
                  <a:pt x="2041" y="604"/>
                  <a:pt x="2073" y="619"/>
                  <a:pt x="1881" y="530"/>
                </a:cubicBezTo>
                <a:cubicBezTo>
                  <a:pt x="1690" y="440"/>
                  <a:pt x="1104" y="167"/>
                  <a:pt x="924" y="84"/>
                </a:cubicBezTo>
                <a:cubicBezTo>
                  <a:pt x="745" y="0"/>
                  <a:pt x="827" y="36"/>
                  <a:pt x="805" y="27"/>
                </a:cubicBezTo>
                <a:cubicBezTo>
                  <a:pt x="782" y="19"/>
                  <a:pt x="793" y="25"/>
                  <a:pt x="789" y="30"/>
                </a:cubicBezTo>
                <a:cubicBezTo>
                  <a:pt x="785" y="36"/>
                  <a:pt x="785" y="45"/>
                  <a:pt x="779" y="62"/>
                </a:cubicBezTo>
                <a:cubicBezTo>
                  <a:pt x="773" y="79"/>
                  <a:pt x="765" y="104"/>
                  <a:pt x="753" y="130"/>
                </a:cubicBezTo>
                <a:cubicBezTo>
                  <a:pt x="742" y="156"/>
                  <a:pt x="733" y="182"/>
                  <a:pt x="712" y="219"/>
                </a:cubicBezTo>
                <a:cubicBezTo>
                  <a:pt x="690" y="257"/>
                  <a:pt x="665" y="312"/>
                  <a:pt x="624" y="354"/>
                </a:cubicBezTo>
                <a:cubicBezTo>
                  <a:pt x="583" y="396"/>
                  <a:pt x="527" y="437"/>
                  <a:pt x="469" y="472"/>
                </a:cubicBezTo>
                <a:cubicBezTo>
                  <a:pt x="412" y="507"/>
                  <a:pt x="334" y="542"/>
                  <a:pt x="279" y="565"/>
                </a:cubicBezTo>
                <a:cubicBezTo>
                  <a:pt x="224" y="587"/>
                  <a:pt x="170" y="599"/>
                  <a:pt x="140" y="608"/>
                </a:cubicBezTo>
                <a:cubicBezTo>
                  <a:pt x="110" y="617"/>
                  <a:pt x="63" y="614"/>
                  <a:pt x="94" y="617"/>
                </a:cubicBezTo>
                <a:cubicBezTo>
                  <a:pt x="125" y="619"/>
                  <a:pt x="0" y="620"/>
                  <a:pt x="329" y="622"/>
                </a:cubicBezTo>
                <a:cubicBezTo>
                  <a:pt x="658" y="624"/>
                  <a:pt x="1704" y="625"/>
                  <a:pt x="2066" y="626"/>
                </a:cubicBezTo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FFCC66">
                  <a:alpha val="0"/>
                </a:srgbClr>
              </a:gs>
            </a:gsLst>
            <a:lin ang="5400000" scaled="1"/>
          </a:gradFill>
          <a:ln w="762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609600" y="2273808"/>
            <a:ext cx="4210050" cy="1676400"/>
          </a:xfrm>
          <a:custGeom>
            <a:avLst/>
            <a:gdLst>
              <a:gd name="T0" fmla="*/ 3752850 w 2596"/>
              <a:gd name="T1" fmla="*/ 1362075 h 864"/>
              <a:gd name="T2" fmla="*/ 3405899 w 2596"/>
              <a:gd name="T3" fmla="*/ 1165225 h 864"/>
              <a:gd name="T4" fmla="*/ 1674037 w 2596"/>
              <a:gd name="T5" fmla="*/ 184150 h 864"/>
              <a:gd name="T6" fmla="*/ 1457193 w 2596"/>
              <a:gd name="T7" fmla="*/ 60325 h 864"/>
              <a:gd name="T8" fmla="*/ 1428280 w 2596"/>
              <a:gd name="T9" fmla="*/ 66675 h 864"/>
              <a:gd name="T10" fmla="*/ 1410933 w 2596"/>
              <a:gd name="T11" fmla="*/ 136525 h 864"/>
              <a:gd name="T12" fmla="*/ 1364673 w 2596"/>
              <a:gd name="T13" fmla="*/ 285750 h 864"/>
              <a:gd name="T14" fmla="*/ 1289500 w 2596"/>
              <a:gd name="T15" fmla="*/ 482600 h 864"/>
              <a:gd name="T16" fmla="*/ 1130481 w 2596"/>
              <a:gd name="T17" fmla="*/ 777875 h 864"/>
              <a:gd name="T18" fmla="*/ 850029 w 2596"/>
              <a:gd name="T19" fmla="*/ 1038225 h 864"/>
              <a:gd name="T20" fmla="*/ 505970 w 2596"/>
              <a:gd name="T21" fmla="*/ 1241425 h 864"/>
              <a:gd name="T22" fmla="*/ 254431 w 2596"/>
              <a:gd name="T23" fmla="*/ 1336675 h 864"/>
              <a:gd name="T24" fmla="*/ 170584 w 2596"/>
              <a:gd name="T25" fmla="*/ 1355725 h 864"/>
              <a:gd name="T26" fmla="*/ 595599 w 2596"/>
              <a:gd name="T27" fmla="*/ 1368425 h 864"/>
              <a:gd name="T28" fmla="*/ 3744176 w 2596"/>
              <a:gd name="T29" fmla="*/ 1371600 h 8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96"/>
              <a:gd name="T46" fmla="*/ 0 h 864"/>
              <a:gd name="T47" fmla="*/ 2596 w 2596"/>
              <a:gd name="T48" fmla="*/ 864 h 8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96" h="864">
                <a:moveTo>
                  <a:pt x="2596" y="858"/>
                </a:moveTo>
                <a:cubicBezTo>
                  <a:pt x="2556" y="837"/>
                  <a:pt x="2596" y="858"/>
                  <a:pt x="2356" y="734"/>
                </a:cubicBezTo>
                <a:cubicBezTo>
                  <a:pt x="2116" y="610"/>
                  <a:pt x="1383" y="232"/>
                  <a:pt x="1158" y="116"/>
                </a:cubicBezTo>
                <a:cubicBezTo>
                  <a:pt x="933" y="0"/>
                  <a:pt x="1036" y="50"/>
                  <a:pt x="1008" y="38"/>
                </a:cubicBezTo>
                <a:cubicBezTo>
                  <a:pt x="980" y="26"/>
                  <a:pt x="993" y="34"/>
                  <a:pt x="988" y="42"/>
                </a:cubicBezTo>
                <a:cubicBezTo>
                  <a:pt x="983" y="50"/>
                  <a:pt x="983" y="63"/>
                  <a:pt x="976" y="86"/>
                </a:cubicBezTo>
                <a:cubicBezTo>
                  <a:pt x="969" y="109"/>
                  <a:pt x="958" y="144"/>
                  <a:pt x="944" y="180"/>
                </a:cubicBezTo>
                <a:cubicBezTo>
                  <a:pt x="930" y="216"/>
                  <a:pt x="919" y="252"/>
                  <a:pt x="892" y="304"/>
                </a:cubicBezTo>
                <a:cubicBezTo>
                  <a:pt x="865" y="356"/>
                  <a:pt x="833" y="432"/>
                  <a:pt x="782" y="490"/>
                </a:cubicBezTo>
                <a:cubicBezTo>
                  <a:pt x="731" y="548"/>
                  <a:pt x="660" y="605"/>
                  <a:pt x="588" y="654"/>
                </a:cubicBezTo>
                <a:cubicBezTo>
                  <a:pt x="516" y="703"/>
                  <a:pt x="419" y="751"/>
                  <a:pt x="350" y="782"/>
                </a:cubicBezTo>
                <a:cubicBezTo>
                  <a:pt x="281" y="813"/>
                  <a:pt x="214" y="830"/>
                  <a:pt x="176" y="842"/>
                </a:cubicBezTo>
                <a:cubicBezTo>
                  <a:pt x="138" y="854"/>
                  <a:pt x="79" y="851"/>
                  <a:pt x="118" y="854"/>
                </a:cubicBezTo>
                <a:cubicBezTo>
                  <a:pt x="157" y="857"/>
                  <a:pt x="0" y="860"/>
                  <a:pt x="412" y="862"/>
                </a:cubicBezTo>
                <a:cubicBezTo>
                  <a:pt x="824" y="864"/>
                  <a:pt x="2136" y="864"/>
                  <a:pt x="2590" y="864"/>
                </a:cubicBezTo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FF9900"/>
              </a:gs>
            </a:gsLst>
            <a:lin ang="5400000" scaled="1"/>
          </a:gradFill>
          <a:ln w="762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12223 -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9963E-6 L 0.00313 0.0906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53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9074 L -0.19375 0.09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1" animBg="1"/>
      <p:bldP spid="6" grpId="2" animBg="1"/>
      <p:bldP spid="6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CC66"/>
                </a:solidFill>
                <a:latin typeface="Comic Sans MS" pitchFamily="66" charset="0"/>
              </a:rPr>
              <a:t>It has been Suggested that</a:t>
            </a:r>
            <a:br>
              <a:rPr lang="en-US" sz="6600" b="1" dirty="0" smtClean="0">
                <a:solidFill>
                  <a:srgbClr val="FFCC66"/>
                </a:solidFill>
                <a:latin typeface="Comic Sans MS" pitchFamily="66" charset="0"/>
              </a:rPr>
            </a:br>
            <a:r>
              <a:rPr lang="en-US" sz="6600" b="1" dirty="0" err="1" smtClean="0">
                <a:solidFill>
                  <a:srgbClr val="FFCC66"/>
                </a:solidFill>
                <a:latin typeface="Comic Sans MS" pitchFamily="66" charset="0"/>
              </a:rPr>
              <a:t>Barchan</a:t>
            </a:r>
            <a:r>
              <a:rPr lang="en-US" sz="6600" b="1" dirty="0" smtClean="0">
                <a:solidFill>
                  <a:srgbClr val="FFCC66"/>
                </a:solidFill>
                <a:latin typeface="Comic Sans MS" pitchFamily="66" charset="0"/>
              </a:rPr>
              <a:t> Dunes </a:t>
            </a:r>
            <a:br>
              <a:rPr lang="en-US" sz="6600" b="1" dirty="0" smtClean="0">
                <a:solidFill>
                  <a:srgbClr val="FFCC66"/>
                </a:solidFill>
                <a:latin typeface="Comic Sans MS" pitchFamily="66" charset="0"/>
              </a:rPr>
            </a:br>
            <a:r>
              <a:rPr lang="en-US" sz="6600" b="1" dirty="0" smtClean="0">
                <a:solidFill>
                  <a:srgbClr val="FFCC66"/>
                </a:solidFill>
                <a:latin typeface="Comic Sans MS" pitchFamily="66" charset="0"/>
              </a:rPr>
              <a:t>Exhibit </a:t>
            </a:r>
            <a:r>
              <a:rPr lang="en-US" sz="6600" b="1" dirty="0" err="1" smtClean="0">
                <a:solidFill>
                  <a:srgbClr val="FFCC66"/>
                </a:solidFill>
                <a:latin typeface="Comic Sans MS" pitchFamily="66" charset="0"/>
              </a:rPr>
              <a:t>Soliton</a:t>
            </a:r>
            <a:r>
              <a:rPr lang="en-US" sz="6600" b="1" dirty="0" smtClean="0">
                <a:solidFill>
                  <a:srgbClr val="FFCC66"/>
                </a:solidFill>
                <a:latin typeface="Comic Sans MS" pitchFamily="66" charset="0"/>
              </a:rPr>
              <a:t> Behavior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07780" y="2209800"/>
            <a:ext cx="85459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New Moral:</a:t>
            </a: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Science is Never Finished</a:t>
            </a:r>
          </a:p>
          <a:p>
            <a:r>
              <a:rPr lang="en-US" sz="3200" b="1" dirty="0">
                <a:solidFill>
                  <a:srgbClr val="FFCC66"/>
                </a:solidFill>
                <a:latin typeface="Comic Sans MS" pitchFamily="66" charset="0"/>
              </a:rPr>
              <a:t>The Latest Results are Always Provisional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041706" cy="466441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89810" y="304800"/>
            <a:ext cx="652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Comic Sans MS" pitchFamily="66" charset="0"/>
              </a:rPr>
              <a:t>Mars Reconnaissance Orbiter</a:t>
            </a:r>
            <a:endParaRPr lang="en-US" sz="36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40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" y="2514600"/>
            <a:ext cx="7934325" cy="2969081"/>
          </a:xfrm>
          <a:prstGeom prst="rect">
            <a:avLst/>
          </a:prstGeom>
          <a:ln w="76200">
            <a:solidFill>
              <a:srgbClr val="FFCC6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22071" y="1600200"/>
            <a:ext cx="5949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C66"/>
                </a:solidFill>
                <a:latin typeface="Comic Sans MS" pitchFamily="66" charset="0"/>
              </a:rPr>
              <a:t>Mars                         Earth</a:t>
            </a:r>
            <a:endParaRPr lang="en-US" sz="3600" dirty="0">
              <a:solidFill>
                <a:srgbClr val="FFCC66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0196" y="5656552"/>
            <a:ext cx="550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C66"/>
                </a:solidFill>
                <a:latin typeface="Comic Sans MS" pitchFamily="66" charset="0"/>
              </a:rPr>
              <a:t>Bridges, </a:t>
            </a:r>
            <a:r>
              <a:rPr lang="en-US" i="1" dirty="0">
                <a:solidFill>
                  <a:srgbClr val="FFCC66"/>
                </a:solidFill>
                <a:latin typeface="Comic Sans MS" pitchFamily="66" charset="0"/>
              </a:rPr>
              <a:t>et </a:t>
            </a:r>
            <a:r>
              <a:rPr lang="en-US" i="1" dirty="0" smtClean="0">
                <a:solidFill>
                  <a:srgbClr val="FFCC66"/>
                </a:solidFill>
                <a:latin typeface="Comic Sans MS" pitchFamily="66" charset="0"/>
              </a:rPr>
              <a:t>al. (</a:t>
            </a:r>
            <a:r>
              <a:rPr lang="en-US" dirty="0" smtClean="0">
                <a:solidFill>
                  <a:srgbClr val="FFCC66"/>
                </a:solidFill>
                <a:latin typeface="Comic Sans MS" pitchFamily="66" charset="0"/>
              </a:rPr>
              <a:t>J</a:t>
            </a:r>
            <a:r>
              <a:rPr lang="en-US" dirty="0">
                <a:solidFill>
                  <a:srgbClr val="FFCC66"/>
                </a:solidFill>
                <a:latin typeface="Comic Sans MS" pitchFamily="66" charset="0"/>
              </a:rPr>
              <a:t>. </a:t>
            </a:r>
            <a:r>
              <a:rPr lang="en-US" dirty="0" smtClean="0">
                <a:solidFill>
                  <a:srgbClr val="FFCC66"/>
                </a:solidFill>
                <a:latin typeface="Comic Sans MS" pitchFamily="66" charset="0"/>
              </a:rPr>
              <a:t>Hopkins</a:t>
            </a:r>
            <a:r>
              <a:rPr lang="fr-FR" dirty="0" smtClean="0">
                <a:solidFill>
                  <a:srgbClr val="FFCC66"/>
                </a:solidFill>
                <a:latin typeface="Comic Sans MS" pitchFamily="66" charset="0"/>
              </a:rPr>
              <a:t>) , </a:t>
            </a:r>
            <a:r>
              <a:rPr lang="fr-FR" i="1" dirty="0" smtClean="0">
                <a:solidFill>
                  <a:srgbClr val="FFCC66"/>
                </a:solidFill>
                <a:latin typeface="Comic Sans MS" pitchFamily="66" charset="0"/>
              </a:rPr>
              <a:t>Nature</a:t>
            </a:r>
            <a:r>
              <a:rPr lang="fr-FR" dirty="0" smtClean="0">
                <a:solidFill>
                  <a:srgbClr val="FFCC66"/>
                </a:solidFill>
                <a:latin typeface="Comic Sans MS" pitchFamily="66" charset="0"/>
              </a:rPr>
              <a:t> 17 May, 2012</a:t>
            </a:r>
            <a:endParaRPr lang="en-US" dirty="0">
              <a:solidFill>
                <a:srgbClr val="FFCC66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8008" y="685799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C66"/>
                </a:solidFill>
                <a:latin typeface="Comic Sans MS" pitchFamily="66" charset="0"/>
              </a:rPr>
              <a:t>New Results from Mars</a:t>
            </a:r>
            <a:endParaRPr lang="en-US" sz="3600" dirty="0">
              <a:solidFill>
                <a:srgbClr val="FFCC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92442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50 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2163" y="4916269"/>
            <a:ext cx="71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50 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8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2283"/>
          <a:stretch/>
        </p:blipFill>
        <p:spPr>
          <a:xfrm>
            <a:off x="3962400" y="337458"/>
            <a:ext cx="4746171" cy="4883488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99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92106" y="5486400"/>
            <a:ext cx="539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  <a:latin typeface="Comic Sans MS" pitchFamily="66" charset="0"/>
              </a:rPr>
              <a:t>Bridges, </a:t>
            </a:r>
            <a:r>
              <a:rPr lang="en-US" i="1" dirty="0" smtClean="0">
                <a:solidFill>
                  <a:srgbClr val="FFCC66"/>
                </a:solidFill>
                <a:latin typeface="Comic Sans MS" pitchFamily="66" charset="0"/>
              </a:rPr>
              <a:t>et al</a:t>
            </a:r>
            <a:r>
              <a:rPr lang="en-US" dirty="0">
                <a:solidFill>
                  <a:srgbClr val="FFCC66"/>
                </a:solidFill>
                <a:latin typeface="Comic Sans MS" pitchFamily="66" charset="0"/>
              </a:rPr>
              <a:t>.</a:t>
            </a:r>
            <a:r>
              <a:rPr lang="en-US" dirty="0" smtClean="0">
                <a:solidFill>
                  <a:srgbClr val="FFCC66"/>
                </a:solidFill>
                <a:latin typeface="Comic Sans MS" pitchFamily="66" charset="0"/>
              </a:rPr>
              <a:t> (J. Hopkins) </a:t>
            </a:r>
            <a:r>
              <a:rPr lang="en-US" i="1" dirty="0" smtClean="0">
                <a:solidFill>
                  <a:srgbClr val="FFCC66"/>
                </a:solidFill>
                <a:latin typeface="Comic Sans MS" pitchFamily="66" charset="0"/>
              </a:rPr>
              <a:t>Nature</a:t>
            </a:r>
            <a:r>
              <a:rPr lang="en-US" dirty="0" smtClean="0">
                <a:solidFill>
                  <a:srgbClr val="FFCC66"/>
                </a:solidFill>
                <a:latin typeface="Comic Sans MS" pitchFamily="66" charset="0"/>
              </a:rPr>
              <a:t>, 17 May 1212 </a:t>
            </a:r>
            <a:endParaRPr lang="en-US" dirty="0">
              <a:solidFill>
                <a:srgbClr val="FFCC66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7" y="1625040"/>
            <a:ext cx="36551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Martian Dunes Move</a:t>
            </a:r>
          </a:p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At nearly the Same</a:t>
            </a:r>
          </a:p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Speeds as Earth Dunes</a:t>
            </a:r>
          </a:p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even though the </a:t>
            </a:r>
          </a:p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Atmosphere</a:t>
            </a:r>
          </a:p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on Mars is 1/100</a:t>
            </a:r>
            <a:r>
              <a:rPr lang="en-US" sz="2400" b="1" baseline="30000" dirty="0" smtClean="0">
                <a:solidFill>
                  <a:srgbClr val="FFCC66"/>
                </a:solidFill>
                <a:latin typeface="Comic Sans MS" pitchFamily="66" charset="0"/>
              </a:rPr>
              <a:t>th</a:t>
            </a:r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 of </a:t>
            </a:r>
          </a:p>
          <a:p>
            <a:r>
              <a:rPr lang="en-US" sz="2400" b="1" dirty="0" smtClean="0">
                <a:solidFill>
                  <a:srgbClr val="FFCC66"/>
                </a:solidFill>
                <a:latin typeface="Comic Sans MS" pitchFamily="66" charset="0"/>
              </a:rPr>
              <a:t>that on Earth</a:t>
            </a:r>
            <a:endParaRPr lang="en-US" sz="2400" b="1" dirty="0">
              <a:solidFill>
                <a:srgbClr val="FFCC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640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2209800"/>
            <a:ext cx="82296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  <a:t>Welcome to </a:t>
            </a:r>
            <a:b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</a:br>
            <a: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  <a:t>Boca de </a:t>
            </a:r>
            <a:r>
              <a:rPr lang="en-US" sz="6000" b="1" dirty="0" err="1" smtClean="0">
                <a:solidFill>
                  <a:srgbClr val="FFCC66"/>
                </a:solidFill>
                <a:latin typeface="Comic Sans MS" pitchFamily="66" charset="0"/>
              </a:rPr>
              <a:t>Soliton</a:t>
            </a:r>
            <a:endParaRPr lang="en-US" sz="6000" b="1" dirty="0" smtClean="0">
              <a:solidFill>
                <a:srgbClr val="FFCC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2209800"/>
            <a:ext cx="82296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  <a:t>Welcome to </a:t>
            </a:r>
            <a:b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</a:br>
            <a: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  <a:t>Boca de Soledad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  <a:t>So, What the Heck </a:t>
            </a:r>
            <a:b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</a:br>
            <a: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  <a:t>is a </a:t>
            </a:r>
            <a:r>
              <a:rPr lang="en-US" sz="6000" b="1" dirty="0" err="1" smtClean="0">
                <a:solidFill>
                  <a:srgbClr val="FFCC66"/>
                </a:solidFill>
                <a:latin typeface="Comic Sans MS" pitchFamily="66" charset="0"/>
              </a:rPr>
              <a:t>Soliton</a:t>
            </a:r>
            <a: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CC66"/>
                </a:solidFill>
                <a:latin typeface="Comic Sans MS" pitchFamily="66" charset="0"/>
              </a:rPr>
              <a:t>An Example From Water Waves: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auto">
          <a:xfrm>
            <a:off x="609600" y="1676400"/>
            <a:ext cx="1720850" cy="842963"/>
          </a:xfrm>
          <a:custGeom>
            <a:avLst/>
            <a:gdLst>
              <a:gd name="T0" fmla="*/ 1482725 w 1084"/>
              <a:gd name="T1" fmla="*/ 412750 h 531"/>
              <a:gd name="T2" fmla="*/ 1293813 w 1084"/>
              <a:gd name="T3" fmla="*/ 34925 h 531"/>
              <a:gd name="T4" fmla="*/ 1062038 w 1084"/>
              <a:gd name="T5" fmla="*/ 412750 h 531"/>
              <a:gd name="T6" fmla="*/ 844550 w 1084"/>
              <a:gd name="T7" fmla="*/ 34925 h 531"/>
              <a:gd name="T8" fmla="*/ 593725 w 1084"/>
              <a:gd name="T9" fmla="*/ 430213 h 531"/>
              <a:gd name="T10" fmla="*/ 336550 w 1084"/>
              <a:gd name="T11" fmla="*/ 6350 h 531"/>
              <a:gd name="T12" fmla="*/ 103188 w 1084"/>
              <a:gd name="T13" fmla="*/ 469900 h 531"/>
              <a:gd name="T14" fmla="*/ 31750 w 1084"/>
              <a:gd name="T15" fmla="*/ 673100 h 531"/>
              <a:gd name="T16" fmla="*/ 288925 w 1084"/>
              <a:gd name="T17" fmla="*/ 811213 h 531"/>
              <a:gd name="T18" fmla="*/ 1508125 w 1084"/>
              <a:gd name="T19" fmla="*/ 811213 h 531"/>
              <a:gd name="T20" fmla="*/ 1570038 w 1084"/>
              <a:gd name="T21" fmla="*/ 615950 h 531"/>
              <a:gd name="T22" fmla="*/ 1482725 w 1084"/>
              <a:gd name="T23" fmla="*/ 412750 h 5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84"/>
              <a:gd name="T37" fmla="*/ 0 h 531"/>
              <a:gd name="T38" fmla="*/ 1084 w 1084"/>
              <a:gd name="T39" fmla="*/ 531 h 5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84" h="531">
                <a:moveTo>
                  <a:pt x="934" y="260"/>
                </a:moveTo>
                <a:cubicBezTo>
                  <a:pt x="905" y="200"/>
                  <a:pt x="859" y="22"/>
                  <a:pt x="815" y="22"/>
                </a:cubicBezTo>
                <a:cubicBezTo>
                  <a:pt x="771" y="22"/>
                  <a:pt x="716" y="260"/>
                  <a:pt x="669" y="260"/>
                </a:cubicBezTo>
                <a:cubicBezTo>
                  <a:pt x="622" y="260"/>
                  <a:pt x="581" y="20"/>
                  <a:pt x="532" y="22"/>
                </a:cubicBezTo>
                <a:cubicBezTo>
                  <a:pt x="483" y="24"/>
                  <a:pt x="427" y="274"/>
                  <a:pt x="374" y="271"/>
                </a:cubicBezTo>
                <a:cubicBezTo>
                  <a:pt x="321" y="268"/>
                  <a:pt x="263" y="0"/>
                  <a:pt x="212" y="4"/>
                </a:cubicBezTo>
                <a:cubicBezTo>
                  <a:pt x="161" y="8"/>
                  <a:pt x="97" y="226"/>
                  <a:pt x="65" y="296"/>
                </a:cubicBezTo>
                <a:cubicBezTo>
                  <a:pt x="33" y="366"/>
                  <a:pt x="0" y="388"/>
                  <a:pt x="20" y="424"/>
                </a:cubicBezTo>
                <a:cubicBezTo>
                  <a:pt x="40" y="460"/>
                  <a:pt x="27" y="497"/>
                  <a:pt x="182" y="511"/>
                </a:cubicBezTo>
                <a:cubicBezTo>
                  <a:pt x="337" y="525"/>
                  <a:pt x="816" y="531"/>
                  <a:pt x="950" y="511"/>
                </a:cubicBezTo>
                <a:cubicBezTo>
                  <a:pt x="1084" y="491"/>
                  <a:pt x="992" y="430"/>
                  <a:pt x="989" y="388"/>
                </a:cubicBezTo>
                <a:cubicBezTo>
                  <a:pt x="986" y="346"/>
                  <a:pt x="945" y="287"/>
                  <a:pt x="934" y="2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2057400"/>
            <a:ext cx="8610600" cy="29718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327712" y="2855913"/>
            <a:ext cx="85250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dirty="0">
                <a:solidFill>
                  <a:srgbClr val="FFCC66"/>
                </a:solidFill>
                <a:latin typeface="Comic Sans MS" pitchFamily="66" charset="0"/>
              </a:rPr>
              <a:t>Often Groups of Surface Waves </a:t>
            </a:r>
          </a:p>
          <a:p>
            <a:r>
              <a:rPr lang="en-US" sz="4000" b="1" dirty="0">
                <a:solidFill>
                  <a:srgbClr val="FFCC66"/>
                </a:solidFill>
                <a:latin typeface="Comic Sans MS" pitchFamily="66" charset="0"/>
              </a:rPr>
              <a:t>Travel at the Same Velocity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6 -3.52601E-6 L 0.61424 -0.005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auto">
          <a:xfrm>
            <a:off x="2667000" y="1828800"/>
            <a:ext cx="1720850" cy="842963"/>
          </a:xfrm>
          <a:custGeom>
            <a:avLst/>
            <a:gdLst>
              <a:gd name="T0" fmla="*/ 1482725 w 1084"/>
              <a:gd name="T1" fmla="*/ 412750 h 531"/>
              <a:gd name="T2" fmla="*/ 1293813 w 1084"/>
              <a:gd name="T3" fmla="*/ 34925 h 531"/>
              <a:gd name="T4" fmla="*/ 1062038 w 1084"/>
              <a:gd name="T5" fmla="*/ 412750 h 531"/>
              <a:gd name="T6" fmla="*/ 844550 w 1084"/>
              <a:gd name="T7" fmla="*/ 34925 h 531"/>
              <a:gd name="T8" fmla="*/ 593725 w 1084"/>
              <a:gd name="T9" fmla="*/ 430213 h 531"/>
              <a:gd name="T10" fmla="*/ 336550 w 1084"/>
              <a:gd name="T11" fmla="*/ 6350 h 531"/>
              <a:gd name="T12" fmla="*/ 103188 w 1084"/>
              <a:gd name="T13" fmla="*/ 469900 h 531"/>
              <a:gd name="T14" fmla="*/ 31750 w 1084"/>
              <a:gd name="T15" fmla="*/ 673100 h 531"/>
              <a:gd name="T16" fmla="*/ 288925 w 1084"/>
              <a:gd name="T17" fmla="*/ 811213 h 531"/>
              <a:gd name="T18" fmla="*/ 1508125 w 1084"/>
              <a:gd name="T19" fmla="*/ 811213 h 531"/>
              <a:gd name="T20" fmla="*/ 1570038 w 1084"/>
              <a:gd name="T21" fmla="*/ 615950 h 531"/>
              <a:gd name="T22" fmla="*/ 1482725 w 1084"/>
              <a:gd name="T23" fmla="*/ 412750 h 5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84"/>
              <a:gd name="T37" fmla="*/ 0 h 531"/>
              <a:gd name="T38" fmla="*/ 1084 w 1084"/>
              <a:gd name="T39" fmla="*/ 531 h 5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84" h="531">
                <a:moveTo>
                  <a:pt x="934" y="260"/>
                </a:moveTo>
                <a:cubicBezTo>
                  <a:pt x="905" y="200"/>
                  <a:pt x="859" y="22"/>
                  <a:pt x="815" y="22"/>
                </a:cubicBezTo>
                <a:cubicBezTo>
                  <a:pt x="771" y="22"/>
                  <a:pt x="716" y="260"/>
                  <a:pt x="669" y="260"/>
                </a:cubicBezTo>
                <a:cubicBezTo>
                  <a:pt x="622" y="260"/>
                  <a:pt x="581" y="20"/>
                  <a:pt x="532" y="22"/>
                </a:cubicBezTo>
                <a:cubicBezTo>
                  <a:pt x="483" y="24"/>
                  <a:pt x="427" y="274"/>
                  <a:pt x="374" y="271"/>
                </a:cubicBezTo>
                <a:cubicBezTo>
                  <a:pt x="321" y="268"/>
                  <a:pt x="263" y="0"/>
                  <a:pt x="212" y="4"/>
                </a:cubicBezTo>
                <a:cubicBezTo>
                  <a:pt x="161" y="8"/>
                  <a:pt x="97" y="226"/>
                  <a:pt x="65" y="296"/>
                </a:cubicBezTo>
                <a:cubicBezTo>
                  <a:pt x="33" y="366"/>
                  <a:pt x="0" y="388"/>
                  <a:pt x="20" y="424"/>
                </a:cubicBezTo>
                <a:cubicBezTo>
                  <a:pt x="40" y="460"/>
                  <a:pt x="27" y="497"/>
                  <a:pt x="182" y="511"/>
                </a:cubicBezTo>
                <a:cubicBezTo>
                  <a:pt x="337" y="525"/>
                  <a:pt x="816" y="531"/>
                  <a:pt x="950" y="511"/>
                </a:cubicBezTo>
                <a:cubicBezTo>
                  <a:pt x="1084" y="491"/>
                  <a:pt x="992" y="430"/>
                  <a:pt x="989" y="388"/>
                </a:cubicBezTo>
                <a:cubicBezTo>
                  <a:pt x="986" y="346"/>
                  <a:pt x="945" y="287"/>
                  <a:pt x="934" y="2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" y="2286000"/>
            <a:ext cx="8763000" cy="27432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>
            <a:off x="3581400" y="1828800"/>
            <a:ext cx="2643188" cy="833438"/>
          </a:xfrm>
          <a:custGeom>
            <a:avLst/>
            <a:gdLst>
              <a:gd name="T0" fmla="*/ 2276475 w 1665"/>
              <a:gd name="T1" fmla="*/ 412750 h 525"/>
              <a:gd name="T2" fmla="*/ 2087563 w 1665"/>
              <a:gd name="T3" fmla="*/ 34925 h 525"/>
              <a:gd name="T4" fmla="*/ 1855788 w 1665"/>
              <a:gd name="T5" fmla="*/ 412750 h 525"/>
              <a:gd name="T6" fmla="*/ 1638300 w 1665"/>
              <a:gd name="T7" fmla="*/ 34925 h 525"/>
              <a:gd name="T8" fmla="*/ 1387475 w 1665"/>
              <a:gd name="T9" fmla="*/ 430213 h 525"/>
              <a:gd name="T10" fmla="*/ 1130300 w 1665"/>
              <a:gd name="T11" fmla="*/ 6350 h 525"/>
              <a:gd name="T12" fmla="*/ 896938 w 1665"/>
              <a:gd name="T13" fmla="*/ 469900 h 525"/>
              <a:gd name="T14" fmla="*/ 604838 w 1665"/>
              <a:gd name="T15" fmla="*/ 25400 h 525"/>
              <a:gd name="T16" fmla="*/ 415925 w 1665"/>
              <a:gd name="T17" fmla="*/ 474663 h 525"/>
              <a:gd name="T18" fmla="*/ 314325 w 1665"/>
              <a:gd name="T19" fmla="*/ 750888 h 525"/>
              <a:gd name="T20" fmla="*/ 2301875 w 1665"/>
              <a:gd name="T21" fmla="*/ 811213 h 525"/>
              <a:gd name="T22" fmla="*/ 2363788 w 1665"/>
              <a:gd name="T23" fmla="*/ 615950 h 525"/>
              <a:gd name="T24" fmla="*/ 2276475 w 1665"/>
              <a:gd name="T25" fmla="*/ 412750 h 5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65"/>
              <a:gd name="T40" fmla="*/ 0 h 525"/>
              <a:gd name="T41" fmla="*/ 1665 w 1665"/>
              <a:gd name="T42" fmla="*/ 525 h 5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65" h="525">
                <a:moveTo>
                  <a:pt x="1434" y="260"/>
                </a:moveTo>
                <a:cubicBezTo>
                  <a:pt x="1405" y="200"/>
                  <a:pt x="1359" y="22"/>
                  <a:pt x="1315" y="22"/>
                </a:cubicBezTo>
                <a:cubicBezTo>
                  <a:pt x="1271" y="22"/>
                  <a:pt x="1216" y="260"/>
                  <a:pt x="1169" y="260"/>
                </a:cubicBezTo>
                <a:cubicBezTo>
                  <a:pt x="1122" y="260"/>
                  <a:pt x="1081" y="20"/>
                  <a:pt x="1032" y="22"/>
                </a:cubicBezTo>
                <a:cubicBezTo>
                  <a:pt x="983" y="24"/>
                  <a:pt x="927" y="274"/>
                  <a:pt x="874" y="271"/>
                </a:cubicBezTo>
                <a:cubicBezTo>
                  <a:pt x="821" y="268"/>
                  <a:pt x="763" y="0"/>
                  <a:pt x="712" y="4"/>
                </a:cubicBezTo>
                <a:cubicBezTo>
                  <a:pt x="661" y="8"/>
                  <a:pt x="620" y="294"/>
                  <a:pt x="565" y="296"/>
                </a:cubicBezTo>
                <a:cubicBezTo>
                  <a:pt x="510" y="298"/>
                  <a:pt x="431" y="16"/>
                  <a:pt x="381" y="16"/>
                </a:cubicBezTo>
                <a:cubicBezTo>
                  <a:pt x="331" y="16"/>
                  <a:pt x="292" y="223"/>
                  <a:pt x="262" y="299"/>
                </a:cubicBezTo>
                <a:cubicBezTo>
                  <a:pt x="232" y="375"/>
                  <a:pt x="0" y="438"/>
                  <a:pt x="198" y="473"/>
                </a:cubicBezTo>
                <a:cubicBezTo>
                  <a:pt x="396" y="508"/>
                  <a:pt x="1235" y="525"/>
                  <a:pt x="1450" y="511"/>
                </a:cubicBezTo>
                <a:cubicBezTo>
                  <a:pt x="1665" y="497"/>
                  <a:pt x="1492" y="430"/>
                  <a:pt x="1489" y="388"/>
                </a:cubicBezTo>
                <a:cubicBezTo>
                  <a:pt x="1486" y="346"/>
                  <a:pt x="1445" y="287"/>
                  <a:pt x="1434" y="2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4822" name="Freeform 6"/>
          <p:cNvSpPr>
            <a:spLocks/>
          </p:cNvSpPr>
          <p:nvPr/>
        </p:nvSpPr>
        <p:spPr bwMode="auto">
          <a:xfrm>
            <a:off x="533400" y="1905000"/>
            <a:ext cx="776288" cy="800100"/>
          </a:xfrm>
          <a:custGeom>
            <a:avLst/>
            <a:gdLst>
              <a:gd name="T0" fmla="*/ 593725 w 489"/>
              <a:gd name="T1" fmla="*/ 407988 h 504"/>
              <a:gd name="T2" fmla="*/ 347663 w 489"/>
              <a:gd name="T3" fmla="*/ 6350 h 504"/>
              <a:gd name="T4" fmla="*/ 103188 w 489"/>
              <a:gd name="T5" fmla="*/ 447675 h 504"/>
              <a:gd name="T6" fmla="*/ 31750 w 489"/>
              <a:gd name="T7" fmla="*/ 650875 h 504"/>
              <a:gd name="T8" fmla="*/ 288925 w 489"/>
              <a:gd name="T9" fmla="*/ 788988 h 504"/>
              <a:gd name="T10" fmla="*/ 725488 w 489"/>
              <a:gd name="T11" fmla="*/ 717550 h 504"/>
              <a:gd name="T12" fmla="*/ 593725 w 489"/>
              <a:gd name="T13" fmla="*/ 407988 h 5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9"/>
              <a:gd name="T22" fmla="*/ 0 h 504"/>
              <a:gd name="T23" fmla="*/ 489 w 489"/>
              <a:gd name="T24" fmla="*/ 504 h 5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9" h="504">
                <a:moveTo>
                  <a:pt x="374" y="257"/>
                </a:moveTo>
                <a:cubicBezTo>
                  <a:pt x="334" y="183"/>
                  <a:pt x="270" y="0"/>
                  <a:pt x="219" y="4"/>
                </a:cubicBezTo>
                <a:cubicBezTo>
                  <a:pt x="168" y="8"/>
                  <a:pt x="98" y="214"/>
                  <a:pt x="65" y="282"/>
                </a:cubicBezTo>
                <a:cubicBezTo>
                  <a:pt x="32" y="350"/>
                  <a:pt x="0" y="374"/>
                  <a:pt x="20" y="410"/>
                </a:cubicBezTo>
                <a:cubicBezTo>
                  <a:pt x="40" y="446"/>
                  <a:pt x="109" y="490"/>
                  <a:pt x="182" y="497"/>
                </a:cubicBezTo>
                <a:cubicBezTo>
                  <a:pt x="255" y="504"/>
                  <a:pt x="425" y="492"/>
                  <a:pt x="457" y="452"/>
                </a:cubicBezTo>
                <a:cubicBezTo>
                  <a:pt x="489" y="412"/>
                  <a:pt x="414" y="331"/>
                  <a:pt x="374" y="2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77392" y="2860675"/>
            <a:ext cx="859241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When Overtaken by a Faster Wave, </a:t>
            </a:r>
          </a:p>
          <a:p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the Energy of the Faster Wave is </a:t>
            </a:r>
          </a:p>
          <a:p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Shared with the Slower Group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09600" y="3305175"/>
            <a:ext cx="8356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And the New Group Speeds up a Bit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-2.54335E-6 L 0.34098 -0.002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6 -5.78035E-8 L 0.15591 0.0053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8" grpId="1" animBg="1"/>
      <p:bldP spid="34821" grpId="0" animBg="1"/>
      <p:bldP spid="34821" grpId="1" animBg="1"/>
      <p:bldP spid="34822" grpId="0" animBg="1"/>
      <p:bldP spid="34822" grpId="1" animBg="1"/>
      <p:bldP spid="348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9"/>
          <p:cNvSpPr>
            <a:spLocks noChangeArrowheads="1"/>
          </p:cNvSpPr>
          <p:nvPr/>
        </p:nvSpPr>
        <p:spPr bwMode="auto">
          <a:xfrm>
            <a:off x="228600" y="2209800"/>
            <a:ext cx="8610600" cy="30480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Freeform 30"/>
          <p:cNvSpPr>
            <a:spLocks/>
          </p:cNvSpPr>
          <p:nvPr/>
        </p:nvSpPr>
        <p:spPr bwMode="auto">
          <a:xfrm>
            <a:off x="3276600" y="1752600"/>
            <a:ext cx="1720850" cy="842963"/>
          </a:xfrm>
          <a:custGeom>
            <a:avLst/>
            <a:gdLst>
              <a:gd name="T0" fmla="*/ 1482725 w 1084"/>
              <a:gd name="T1" fmla="*/ 412750 h 531"/>
              <a:gd name="T2" fmla="*/ 1293813 w 1084"/>
              <a:gd name="T3" fmla="*/ 34925 h 531"/>
              <a:gd name="T4" fmla="*/ 1062038 w 1084"/>
              <a:gd name="T5" fmla="*/ 412750 h 531"/>
              <a:gd name="T6" fmla="*/ 844550 w 1084"/>
              <a:gd name="T7" fmla="*/ 34925 h 531"/>
              <a:gd name="T8" fmla="*/ 593725 w 1084"/>
              <a:gd name="T9" fmla="*/ 430213 h 531"/>
              <a:gd name="T10" fmla="*/ 336550 w 1084"/>
              <a:gd name="T11" fmla="*/ 6350 h 531"/>
              <a:gd name="T12" fmla="*/ 103188 w 1084"/>
              <a:gd name="T13" fmla="*/ 469900 h 531"/>
              <a:gd name="T14" fmla="*/ 31750 w 1084"/>
              <a:gd name="T15" fmla="*/ 673100 h 531"/>
              <a:gd name="T16" fmla="*/ 288925 w 1084"/>
              <a:gd name="T17" fmla="*/ 811213 h 531"/>
              <a:gd name="T18" fmla="*/ 1508125 w 1084"/>
              <a:gd name="T19" fmla="*/ 811213 h 531"/>
              <a:gd name="T20" fmla="*/ 1570038 w 1084"/>
              <a:gd name="T21" fmla="*/ 615950 h 531"/>
              <a:gd name="T22" fmla="*/ 1482725 w 1084"/>
              <a:gd name="T23" fmla="*/ 412750 h 5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84"/>
              <a:gd name="T37" fmla="*/ 0 h 531"/>
              <a:gd name="T38" fmla="*/ 1084 w 1084"/>
              <a:gd name="T39" fmla="*/ 531 h 5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84" h="531">
                <a:moveTo>
                  <a:pt x="934" y="260"/>
                </a:moveTo>
                <a:cubicBezTo>
                  <a:pt x="905" y="200"/>
                  <a:pt x="859" y="22"/>
                  <a:pt x="815" y="22"/>
                </a:cubicBezTo>
                <a:cubicBezTo>
                  <a:pt x="771" y="22"/>
                  <a:pt x="716" y="260"/>
                  <a:pt x="669" y="260"/>
                </a:cubicBezTo>
                <a:cubicBezTo>
                  <a:pt x="622" y="260"/>
                  <a:pt x="581" y="20"/>
                  <a:pt x="532" y="22"/>
                </a:cubicBezTo>
                <a:cubicBezTo>
                  <a:pt x="483" y="24"/>
                  <a:pt x="427" y="274"/>
                  <a:pt x="374" y="271"/>
                </a:cubicBezTo>
                <a:cubicBezTo>
                  <a:pt x="321" y="268"/>
                  <a:pt x="263" y="0"/>
                  <a:pt x="212" y="4"/>
                </a:cubicBezTo>
                <a:cubicBezTo>
                  <a:pt x="161" y="8"/>
                  <a:pt x="97" y="226"/>
                  <a:pt x="65" y="296"/>
                </a:cubicBezTo>
                <a:cubicBezTo>
                  <a:pt x="33" y="366"/>
                  <a:pt x="0" y="388"/>
                  <a:pt x="20" y="424"/>
                </a:cubicBezTo>
                <a:cubicBezTo>
                  <a:pt x="40" y="460"/>
                  <a:pt x="27" y="497"/>
                  <a:pt x="182" y="511"/>
                </a:cubicBezTo>
                <a:cubicBezTo>
                  <a:pt x="337" y="525"/>
                  <a:pt x="816" y="531"/>
                  <a:pt x="950" y="511"/>
                </a:cubicBezTo>
                <a:cubicBezTo>
                  <a:pt x="1084" y="491"/>
                  <a:pt x="992" y="430"/>
                  <a:pt x="989" y="388"/>
                </a:cubicBezTo>
                <a:cubicBezTo>
                  <a:pt x="986" y="346"/>
                  <a:pt x="945" y="287"/>
                  <a:pt x="934" y="2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914400" y="1828800"/>
            <a:ext cx="776288" cy="800100"/>
          </a:xfrm>
          <a:custGeom>
            <a:avLst/>
            <a:gdLst>
              <a:gd name="T0" fmla="*/ 593725 w 489"/>
              <a:gd name="T1" fmla="*/ 407988 h 504"/>
              <a:gd name="T2" fmla="*/ 347663 w 489"/>
              <a:gd name="T3" fmla="*/ 6350 h 504"/>
              <a:gd name="T4" fmla="*/ 103188 w 489"/>
              <a:gd name="T5" fmla="*/ 447675 h 504"/>
              <a:gd name="T6" fmla="*/ 31750 w 489"/>
              <a:gd name="T7" fmla="*/ 650875 h 504"/>
              <a:gd name="T8" fmla="*/ 288925 w 489"/>
              <a:gd name="T9" fmla="*/ 788988 h 504"/>
              <a:gd name="T10" fmla="*/ 725488 w 489"/>
              <a:gd name="T11" fmla="*/ 717550 h 504"/>
              <a:gd name="T12" fmla="*/ 593725 w 489"/>
              <a:gd name="T13" fmla="*/ 407988 h 5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9"/>
              <a:gd name="T22" fmla="*/ 0 h 504"/>
              <a:gd name="T23" fmla="*/ 489 w 489"/>
              <a:gd name="T24" fmla="*/ 504 h 5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9" h="504">
                <a:moveTo>
                  <a:pt x="374" y="257"/>
                </a:moveTo>
                <a:cubicBezTo>
                  <a:pt x="334" y="183"/>
                  <a:pt x="270" y="0"/>
                  <a:pt x="219" y="4"/>
                </a:cubicBezTo>
                <a:cubicBezTo>
                  <a:pt x="168" y="8"/>
                  <a:pt x="98" y="214"/>
                  <a:pt x="65" y="282"/>
                </a:cubicBezTo>
                <a:cubicBezTo>
                  <a:pt x="32" y="350"/>
                  <a:pt x="0" y="374"/>
                  <a:pt x="20" y="410"/>
                </a:cubicBezTo>
                <a:cubicBezTo>
                  <a:pt x="40" y="446"/>
                  <a:pt x="109" y="490"/>
                  <a:pt x="182" y="497"/>
                </a:cubicBezTo>
                <a:cubicBezTo>
                  <a:pt x="255" y="504"/>
                  <a:pt x="425" y="492"/>
                  <a:pt x="457" y="452"/>
                </a:cubicBezTo>
                <a:cubicBezTo>
                  <a:pt x="489" y="412"/>
                  <a:pt x="414" y="331"/>
                  <a:pt x="374" y="2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1269" name="Text Box 35"/>
          <p:cNvSpPr txBox="1">
            <a:spLocks noChangeArrowheads="1"/>
          </p:cNvSpPr>
          <p:nvPr/>
        </p:nvSpPr>
        <p:spPr bwMode="auto">
          <a:xfrm>
            <a:off x="611846" y="2924175"/>
            <a:ext cx="78742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But in </a:t>
            </a:r>
            <a:r>
              <a:rPr lang="en-US" sz="3600" b="1" dirty="0" err="1">
                <a:solidFill>
                  <a:srgbClr val="FFCC66"/>
                </a:solidFill>
                <a:latin typeface="Comic Sans MS" pitchFamily="66" charset="0"/>
              </a:rPr>
              <a:t>Solitons</a:t>
            </a:r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, the Faster Wave </a:t>
            </a:r>
          </a:p>
          <a:p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Passes Right Through the Group </a:t>
            </a:r>
          </a:p>
          <a:p>
            <a:r>
              <a:rPr lang="en-US" sz="3600" b="1" dirty="0">
                <a:solidFill>
                  <a:srgbClr val="FFCC66"/>
                </a:solidFill>
                <a:latin typeface="Comic Sans MS" pitchFamily="66" charset="0"/>
              </a:rPr>
              <a:t>Unaffected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5607E-6 L 0.74097 -0.006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49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6994E-6 L 0.1309 -0.0057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2" grpId="0" animBg="1"/>
      <p:bldP spid="33824" grpId="0" animBg="1"/>
    </p:bldLst>
  </p:timing>
</p:sld>
</file>

<file path=ppt/theme/theme1.xml><?xml version="1.0" encoding="utf-8"?>
<a:theme xmlns:a="http://schemas.openxmlformats.org/drawingml/2006/main" name="Mountain Top">
  <a:themeElements>
    <a:clrScheme name="Mountain Top 1">
      <a:dk1>
        <a:srgbClr val="4C3A1C"/>
      </a:dk1>
      <a:lt1>
        <a:srgbClr val="FFFFFF"/>
      </a:lt1>
      <a:dk2>
        <a:srgbClr val="993300"/>
      </a:dk2>
      <a:lt2>
        <a:srgbClr val="CCAA00"/>
      </a:lt2>
      <a:accent1>
        <a:srgbClr val="FF3300"/>
      </a:accent1>
      <a:accent2>
        <a:srgbClr val="9E6600"/>
      </a:accent2>
      <a:accent3>
        <a:srgbClr val="CAADAA"/>
      </a:accent3>
      <a:accent4>
        <a:srgbClr val="DADADA"/>
      </a:accent4>
      <a:accent5>
        <a:srgbClr val="FFADAA"/>
      </a:accent5>
      <a:accent6>
        <a:srgbClr val="8F5C00"/>
      </a:accent6>
      <a:hlink>
        <a:srgbClr val="FFCC00"/>
      </a:hlink>
      <a:folHlink>
        <a:srgbClr val="F7DC97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590</Words>
  <Application>Microsoft Office PowerPoint</Application>
  <PresentationFormat>On-screen Show (4:3)</PresentationFormat>
  <Paragraphs>159</Paragraphs>
  <Slides>45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Mountain Top</vt:lpstr>
      <vt:lpstr>PowerPoint Presentation</vt:lpstr>
      <vt:lpstr>PowerPoint Presentation</vt:lpstr>
      <vt:lpstr>PowerPoint Presentation</vt:lpstr>
      <vt:lpstr>It has been Suggested that Barchan Dunes  Exhibit Soliton Behavior</vt:lpstr>
      <vt:lpstr>So, What the Heck  is a Soliton?</vt:lpstr>
      <vt:lpstr>An Example From Water Waves: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Barchan Dunes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 Boca de Soliton</vt:lpstr>
      <vt:lpstr>Welcome to  Boca de Soledad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Barchan Dunes  Exhibit Soliton Behavior</dc:title>
  <dc:creator>jim kelley</dc:creator>
  <cp:lastModifiedBy>SB STAFF</cp:lastModifiedBy>
  <cp:revision>74</cp:revision>
  <dcterms:created xsi:type="dcterms:W3CDTF">2004-01-02T22:39:38Z</dcterms:created>
  <dcterms:modified xsi:type="dcterms:W3CDTF">2015-02-23T01:04:11Z</dcterms:modified>
</cp:coreProperties>
</file>