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slides/slide32.xml" ContentType="application/vnd.openxmlformats-officedocument.presentationml.slide+xml"/>
  <Default Extension="fntdata" ContentType="application/x-fontdata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54" r:id="rId1"/>
  </p:sldMasterIdLst>
  <p:notesMasterIdLst>
    <p:notesMasterId r:id="rId102"/>
  </p:notesMasterIdLst>
  <p:sldIdLst>
    <p:sldId id="326" r:id="rId2"/>
    <p:sldId id="327" r:id="rId3"/>
    <p:sldId id="272" r:id="rId4"/>
    <p:sldId id="276" r:id="rId5"/>
    <p:sldId id="271" r:id="rId6"/>
    <p:sldId id="270" r:id="rId7"/>
    <p:sldId id="293" r:id="rId8"/>
    <p:sldId id="279" r:id="rId9"/>
    <p:sldId id="277" r:id="rId10"/>
    <p:sldId id="280" r:id="rId11"/>
    <p:sldId id="256" r:id="rId12"/>
    <p:sldId id="281" r:id="rId13"/>
    <p:sldId id="299" r:id="rId14"/>
    <p:sldId id="282" r:id="rId15"/>
    <p:sldId id="300" r:id="rId16"/>
    <p:sldId id="258" r:id="rId17"/>
    <p:sldId id="301" r:id="rId18"/>
    <p:sldId id="355" r:id="rId19"/>
    <p:sldId id="341" r:id="rId20"/>
    <p:sldId id="321" r:id="rId21"/>
    <p:sldId id="320" r:id="rId22"/>
    <p:sldId id="369" r:id="rId23"/>
    <p:sldId id="330" r:id="rId24"/>
    <p:sldId id="331" r:id="rId25"/>
    <p:sldId id="357" r:id="rId26"/>
    <p:sldId id="356" r:id="rId27"/>
    <p:sldId id="332" r:id="rId28"/>
    <p:sldId id="360" r:id="rId29"/>
    <p:sldId id="361" r:id="rId30"/>
    <p:sldId id="335" r:id="rId31"/>
    <p:sldId id="336" r:id="rId32"/>
    <p:sldId id="333" r:id="rId33"/>
    <p:sldId id="368" r:id="rId34"/>
    <p:sldId id="264" r:id="rId35"/>
    <p:sldId id="323" r:id="rId36"/>
    <p:sldId id="322" r:id="rId37"/>
    <p:sldId id="324" r:id="rId38"/>
    <p:sldId id="339" r:id="rId39"/>
    <p:sldId id="273" r:id="rId40"/>
    <p:sldId id="308" r:id="rId41"/>
    <p:sldId id="257" r:id="rId42"/>
    <p:sldId id="259" r:id="rId43"/>
    <p:sldId id="260" r:id="rId44"/>
    <p:sldId id="261" r:id="rId45"/>
    <p:sldId id="262" r:id="rId46"/>
    <p:sldId id="316" r:id="rId47"/>
    <p:sldId id="263" r:id="rId48"/>
    <p:sldId id="266" r:id="rId49"/>
    <p:sldId id="267" r:id="rId50"/>
    <p:sldId id="296" r:id="rId51"/>
    <p:sldId id="364" r:id="rId52"/>
    <p:sldId id="298" r:id="rId53"/>
    <p:sldId id="302" r:id="rId54"/>
    <p:sldId id="340" r:id="rId55"/>
    <p:sldId id="367" r:id="rId56"/>
    <p:sldId id="306" r:id="rId57"/>
    <p:sldId id="304" r:id="rId58"/>
    <p:sldId id="343" r:id="rId59"/>
    <p:sldId id="344" r:id="rId60"/>
    <p:sldId id="345" r:id="rId61"/>
    <p:sldId id="346" r:id="rId62"/>
    <p:sldId id="347" r:id="rId63"/>
    <p:sldId id="348" r:id="rId64"/>
    <p:sldId id="351" r:id="rId65"/>
    <p:sldId id="352" r:id="rId66"/>
    <p:sldId id="354" r:id="rId67"/>
    <p:sldId id="350" r:id="rId68"/>
    <p:sldId id="309" r:id="rId69"/>
    <p:sldId id="268" r:id="rId70"/>
    <p:sldId id="269" r:id="rId71"/>
    <p:sldId id="312" r:id="rId72"/>
    <p:sldId id="325" r:id="rId73"/>
    <p:sldId id="328" r:id="rId74"/>
    <p:sldId id="362" r:id="rId75"/>
    <p:sldId id="363" r:id="rId76"/>
    <p:sldId id="311" r:id="rId77"/>
    <p:sldId id="290" r:id="rId78"/>
    <p:sldId id="287" r:id="rId79"/>
    <p:sldId id="288" r:id="rId80"/>
    <p:sldId id="289" r:id="rId81"/>
    <p:sldId id="286" r:id="rId82"/>
    <p:sldId id="291" r:id="rId83"/>
    <p:sldId id="292" r:id="rId84"/>
    <p:sldId id="274" r:id="rId85"/>
    <p:sldId id="275" r:id="rId86"/>
    <p:sldId id="294" r:id="rId87"/>
    <p:sldId id="295" r:id="rId88"/>
    <p:sldId id="318" r:id="rId89"/>
    <p:sldId id="315" r:id="rId90"/>
    <p:sldId id="317" r:id="rId91"/>
    <p:sldId id="365" r:id="rId92"/>
    <p:sldId id="338" r:id="rId93"/>
    <p:sldId id="337" r:id="rId94"/>
    <p:sldId id="366" r:id="rId95"/>
    <p:sldId id="265" r:id="rId96"/>
    <p:sldId id="314" r:id="rId97"/>
    <p:sldId id="329" r:id="rId98"/>
    <p:sldId id="358" r:id="rId99"/>
    <p:sldId id="359" r:id="rId100"/>
    <p:sldId id="313" r:id="rId101"/>
  </p:sldIdLst>
  <p:sldSz cx="9144000" cy="6858000" type="screen4x3"/>
  <p:notesSz cx="6858000" cy="9144000"/>
  <p:embeddedFontLst>
    <p:embeddedFont>
      <p:font typeface="Jester" pitchFamily="2" charset="0"/>
      <p:regular r:id="rId103"/>
    </p:embeddedFont>
    <p:embeddedFont>
      <p:font typeface="Verdana" pitchFamily="34" charset="0"/>
      <p:regular r:id="rId104"/>
      <p:bold r:id="rId105"/>
      <p:italic r:id="rId106"/>
      <p:boldItalic r:id="rId107"/>
    </p:embeddedFont>
    <p:embeddedFont>
      <p:font typeface="Garamond" pitchFamily="18" charset="0"/>
      <p:regular r:id="rId108"/>
      <p:bold r:id="rId109"/>
      <p:italic r:id="rId11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Jester" pitchFamily="2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Jester" pitchFamily="2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Jester" pitchFamily="2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Jester" pitchFamily="2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Jester" pitchFamily="2" charset="0"/>
        <a:ea typeface="+mn-ea"/>
        <a:cs typeface="Arial" charset="0"/>
      </a:defRPr>
    </a:lvl5pPr>
    <a:lvl6pPr marL="2286000" algn="l" defTabSz="914400" rtl="0" eaLnBrk="1" latinLnBrk="0" hangingPunct="1">
      <a:defRPr sz="2400" b="1" kern="1200">
        <a:solidFill>
          <a:schemeClr val="bg1"/>
        </a:solidFill>
        <a:latin typeface="Jester" pitchFamily="2" charset="0"/>
        <a:ea typeface="+mn-ea"/>
        <a:cs typeface="Arial" charset="0"/>
      </a:defRPr>
    </a:lvl6pPr>
    <a:lvl7pPr marL="2743200" algn="l" defTabSz="914400" rtl="0" eaLnBrk="1" latinLnBrk="0" hangingPunct="1">
      <a:defRPr sz="2400" b="1" kern="1200">
        <a:solidFill>
          <a:schemeClr val="bg1"/>
        </a:solidFill>
        <a:latin typeface="Jester" pitchFamily="2" charset="0"/>
        <a:ea typeface="+mn-ea"/>
        <a:cs typeface="Arial" charset="0"/>
      </a:defRPr>
    </a:lvl7pPr>
    <a:lvl8pPr marL="3200400" algn="l" defTabSz="914400" rtl="0" eaLnBrk="1" latinLnBrk="0" hangingPunct="1">
      <a:defRPr sz="2400" b="1" kern="1200">
        <a:solidFill>
          <a:schemeClr val="bg1"/>
        </a:solidFill>
        <a:latin typeface="Jester" pitchFamily="2" charset="0"/>
        <a:ea typeface="+mn-ea"/>
        <a:cs typeface="Arial" charset="0"/>
      </a:defRPr>
    </a:lvl8pPr>
    <a:lvl9pPr marL="3657600" algn="l" defTabSz="914400" rtl="0" eaLnBrk="1" latinLnBrk="0" hangingPunct="1">
      <a:defRPr sz="2400" b="1" kern="1200">
        <a:solidFill>
          <a:schemeClr val="bg1"/>
        </a:solidFill>
        <a:latin typeface="Jester" pitchFamily="2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0000"/>
    <a:srgbClr val="FFFFFF"/>
    <a:srgbClr val="FFFF00"/>
    <a:srgbClr val="FF9900"/>
    <a:srgbClr val="000066"/>
    <a:srgbClr val="66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3109" autoAdjust="0"/>
  </p:normalViewPr>
  <p:slideViewPr>
    <p:cSldViewPr>
      <p:cViewPr>
        <p:scale>
          <a:sx n="66" d="100"/>
          <a:sy n="66" d="100"/>
        </p:scale>
        <p:origin x="-1284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2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110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font" Target="fonts/font3.fntdata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1.fntdata"/><Relationship Id="rId108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4.fntdata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7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95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425818C7-E4C3-4FD4-9FEE-1C650747DE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818C7-E4C3-4FD4-9FEE-1C650747DE6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D10FB5-144F-4D5C-9F88-8F195514F8B9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34C548-B676-498D-963F-51C12FA5D4FE}" type="slidenum">
              <a:rPr lang="en-US" smtClean="0"/>
              <a:pPr/>
              <a:t>100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160BB7-49E2-4A72-B273-C9802EE770C0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6766D2-295E-4AD2-9E15-C535E85F648B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CD48F1-FA5D-4FF8-BA76-4FE0F5D2500C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98779-8ADD-4ECF-B686-32C3F433DF44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EC24EB-2A88-445C-915A-EB00CF00077E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407595-362A-433C-8CC3-212D48923105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1DE840-71A8-4AFD-85D4-5462787D43B6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818C7-E4C3-4FD4-9FEE-1C650747DE6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818C7-E4C3-4FD4-9FEE-1C650747DE6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818C7-E4C3-4FD4-9FEE-1C650747DE6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5F65DE-3A72-418D-9998-522D74CB37D1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0DAED4-CAC1-47E8-8DAF-562CD0FFA706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818C7-E4C3-4FD4-9FEE-1C650747DE6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818C7-E4C3-4FD4-9FEE-1C650747DE6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818C7-E4C3-4FD4-9FEE-1C650747DE6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818C7-E4C3-4FD4-9FEE-1C650747DE6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818C7-E4C3-4FD4-9FEE-1C650747DE6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818C7-E4C3-4FD4-9FEE-1C650747DE6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818C7-E4C3-4FD4-9FEE-1C650747DE6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818C7-E4C3-4FD4-9FEE-1C650747DE6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64D8BD-83B9-4073-876E-B875C09350DB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818C7-E4C3-4FD4-9FEE-1C650747DE6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818C7-E4C3-4FD4-9FEE-1C650747DE6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818C7-E4C3-4FD4-9FEE-1C650747DE6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818C7-E4C3-4FD4-9FEE-1C650747DE6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B384E8-EF57-45F7-BBD1-10FBFE0252A2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20BC0A-F8B4-4616-B1B7-9C60B45AA4C5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C485F4-1F55-458E-B30D-407F28502955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1F4F83-695D-4F60-9A95-09AD8C1249EA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C485F4-1F55-458E-B30D-407F28502955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49F39D-44AB-4793-B56C-3D7D02AB0FC6}" type="slidenum">
              <a:rPr lang="en-US" smtClean="0"/>
              <a:pPr/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457694-47D7-428B-AEF6-5D1722954985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A85823-F816-46F3-BA5F-1579F07BB084}" type="slidenum">
              <a:rPr lang="en-US" smtClean="0"/>
              <a:pPr/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9049EC-2F48-43DF-B32F-99F4175C3CEF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D75619-1AFE-425E-95AD-7A8BF87213FF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88401B-5346-4E86-B4E2-4E858BBAD176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174992-D1B3-4A52-AFAA-484CC693746F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65E344-C5CF-439C-B9A1-56B8C3DA407F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056CA9-59C2-494C-B35C-2DF7E4E14B3F}" type="slidenum">
              <a:rPr lang="en-US" smtClean="0"/>
              <a:pPr/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9C42B-5916-46D5-B1E7-438C0D419D09}" type="slidenum">
              <a:rPr lang="en-US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E750B7-1E95-43AC-B521-FF7D2D90E5EE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C97CE0-E16B-4AB3-AE8A-96814607B794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B3CA7C-F015-4A32-AE2A-19A662742EF1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E587DA-B441-49DC-AD04-C5C4B0EA51FA}" type="slidenum">
              <a:rPr lang="en-US" smtClean="0"/>
              <a:pPr/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9B7611-3737-43DC-8EB2-E56FCAED9FF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D4FF14-D534-4F0C-9742-3758455E2EBA}" type="slidenum">
              <a:rPr lang="en-US" smtClean="0"/>
              <a:pPr/>
              <a:t>52</a:t>
            </a:fld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8CD06E-0107-48D7-835D-5F25AC59024C}" type="slidenum">
              <a:rPr lang="en-US" smtClean="0"/>
              <a:pPr/>
              <a:t>53</a:t>
            </a:fld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818C7-E4C3-4FD4-9FEE-1C650747DE6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818C7-E4C3-4FD4-9FEE-1C650747DE6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4EA51C-F9A9-4726-AA21-F9246487E53D}" type="slidenum">
              <a:rPr lang="en-US" smtClean="0"/>
              <a:pPr/>
              <a:t>56</a:t>
            </a:fld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7D0FB6-072A-481D-B035-E7770516C440}" type="slidenum">
              <a:rPr lang="en-US" smtClean="0"/>
              <a:pPr/>
              <a:t>57</a:t>
            </a:fld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"Water Rep"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So this Department of Water Resources representative </a:t>
            </a:r>
            <a:br>
              <a:rPr lang="en-US" dirty="0" smtClean="0"/>
            </a:br>
            <a:r>
              <a:rPr lang="en-US" dirty="0" smtClean="0"/>
              <a:t>stops at a Texas ranch and talks with an old rancher. </a:t>
            </a:r>
            <a:br>
              <a:rPr lang="en-US" dirty="0" smtClean="0"/>
            </a:br>
            <a:r>
              <a:rPr lang="en-US" dirty="0" smtClean="0"/>
              <a:t>He tells the rancher, I need to inspect your ranch for </a:t>
            </a:r>
            <a:br>
              <a:rPr lang="en-US" dirty="0" smtClean="0"/>
            </a:br>
            <a:r>
              <a:rPr lang="en-US" dirty="0" smtClean="0"/>
              <a:t>your water allocation.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old rancher says, "Okay, but don't go in that field </a:t>
            </a:r>
            <a:br>
              <a:rPr lang="en-US" dirty="0" smtClean="0"/>
            </a:br>
            <a:r>
              <a:rPr lang="en-US" dirty="0" smtClean="0"/>
              <a:t>over there."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Water representative says, "Mister, I have the </a:t>
            </a:r>
            <a:br>
              <a:rPr lang="en-US" dirty="0" smtClean="0"/>
            </a:br>
            <a:r>
              <a:rPr lang="en-US" dirty="0" smtClean="0"/>
              <a:t>authority of the Federal Government with me. See this </a:t>
            </a:r>
            <a:br>
              <a:rPr lang="en-US" dirty="0" smtClean="0"/>
            </a:br>
            <a:r>
              <a:rPr lang="en-US" dirty="0" smtClean="0"/>
              <a:t>card? This card means I am allowed to go WHEREVER </a:t>
            </a:r>
            <a:br>
              <a:rPr lang="en-US" dirty="0" smtClean="0"/>
            </a:br>
            <a:r>
              <a:rPr lang="en-US" dirty="0" smtClean="0"/>
              <a:t>I WISH on any agricultural land. No questions asked </a:t>
            </a:r>
            <a:br>
              <a:rPr lang="en-US" dirty="0" smtClean="0"/>
            </a:br>
            <a:r>
              <a:rPr lang="en-US" dirty="0" smtClean="0"/>
              <a:t>or answered. Have I made myself clear? Do you </a:t>
            </a:r>
            <a:br>
              <a:rPr lang="en-US" dirty="0" smtClean="0"/>
            </a:br>
            <a:r>
              <a:rPr lang="en-US" dirty="0" smtClean="0"/>
              <a:t>understand?"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old rancher nods politely and goes about his chores.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Later, the old rancher hears loud screams and spies </a:t>
            </a:r>
            <a:br>
              <a:rPr lang="en-US" dirty="0" smtClean="0"/>
            </a:br>
            <a:r>
              <a:rPr lang="en-US" dirty="0" smtClean="0"/>
              <a:t>the Water Rep running for his life and close behind is </a:t>
            </a:r>
            <a:br>
              <a:rPr lang="en-US" dirty="0" smtClean="0"/>
            </a:br>
            <a:r>
              <a:rPr lang="en-US" dirty="0" smtClean="0"/>
              <a:t>the rancher's bull. The bull is gaining with every step. </a:t>
            </a:r>
            <a:br>
              <a:rPr lang="en-US" dirty="0" smtClean="0"/>
            </a:br>
            <a:r>
              <a:rPr lang="en-US" dirty="0" smtClean="0"/>
              <a:t>The Rep is clearly terrified, so the old rancher immediately </a:t>
            </a:r>
            <a:br>
              <a:rPr lang="en-US" dirty="0" smtClean="0"/>
            </a:br>
            <a:r>
              <a:rPr lang="en-US" dirty="0" smtClean="0"/>
              <a:t>throws down his tools, runs to the fence and yells at the </a:t>
            </a:r>
            <a:br>
              <a:rPr lang="en-US" dirty="0" smtClean="0"/>
            </a:br>
            <a:r>
              <a:rPr lang="en-US" dirty="0" smtClean="0"/>
              <a:t>top of his lungs.....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"Your card! </a:t>
            </a:r>
            <a:r>
              <a:rPr lang="en-US" smtClean="0"/>
              <a:t>Show him your card!"</a:t>
            </a:r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EC3F7B-C031-4F33-915F-88ACEF809F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8138F21-9488-4E46-A5D5-7E9AE3FBD06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38017B-2E19-453D-A79D-30D05FBFEAFB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9B7611-3737-43DC-8EB2-E56FCAED9FF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260BF47-8DAA-4252-B7B6-E8FF009119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4A9F84-E6BC-47AE-B6AD-34E93271DA9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84CB818-3A4C-4851-B564-B45F6EC51C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8217FE1-B11D-4523-8794-FE8F496283C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B98E018-84AD-45FE-9341-7DA4CD3F3EA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818C7-E4C3-4FD4-9FEE-1C650747DE6C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903C1D-4B23-411C-9CB4-6EEF89AC22D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E54382-CC07-4A11-8799-DFBD28177701}" type="slidenum">
              <a:rPr lang="en-US" smtClean="0"/>
              <a:pPr/>
              <a:t>68</a:t>
            </a:fld>
            <a:endParaRPr 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E48814-F1CB-4FBF-BC63-5EA59C090DDD}" type="slidenum">
              <a:rPr lang="en-US" smtClean="0"/>
              <a:pPr/>
              <a:t>69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271E1D-84EA-4FE4-A8A3-19D2375D20F7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C4065C-BCD2-4F5E-AC8F-B38DCA783D03}" type="slidenum">
              <a:rPr lang="en-US" smtClean="0"/>
              <a:pPr/>
              <a:t>70</a:t>
            </a:fld>
            <a:endParaRPr 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8E93D1-4B2F-420B-9A6E-DEB0B22CE112}" type="slidenum">
              <a:rPr lang="en-US" smtClean="0"/>
              <a:pPr/>
              <a:t>71</a:t>
            </a:fld>
            <a:endParaRPr 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0DF394-14D8-44B9-90D8-9803BEBBCC2F}" type="slidenum">
              <a:rPr lang="en-US" smtClean="0"/>
              <a:pPr/>
              <a:t>72</a:t>
            </a:fld>
            <a:endParaRPr 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818C7-E4C3-4FD4-9FEE-1C650747DE6C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818C7-E4C3-4FD4-9FEE-1C650747DE6C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818C7-E4C3-4FD4-9FEE-1C650747DE6C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D45F37-7BA0-4624-AED7-435186A46D36}" type="slidenum">
              <a:rPr lang="en-US" smtClean="0"/>
              <a:pPr/>
              <a:t>76</a:t>
            </a:fld>
            <a:endParaRPr lang="en-US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FB36D8-8DBF-4976-AE4F-12CA9AD53E03}" type="slidenum">
              <a:rPr lang="en-US" smtClean="0"/>
              <a:pPr/>
              <a:t>77</a:t>
            </a:fld>
            <a:endParaRPr 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45C32F-75FA-461A-BB51-78C2BA2CA53F}" type="slidenum">
              <a:rPr lang="en-US" smtClean="0"/>
              <a:pPr/>
              <a:t>78</a:t>
            </a:fld>
            <a:endParaRPr 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3CF2B8-DEF0-486E-8FFF-63B48EC6F5B5}" type="slidenum">
              <a:rPr lang="en-US" smtClean="0"/>
              <a:pPr/>
              <a:t>79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4D7734-2250-4D02-94DD-9DAFD094CB57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593403-F0DC-4DFE-AE29-48AC8FCBDF40}" type="slidenum">
              <a:rPr lang="en-US" smtClean="0"/>
              <a:pPr/>
              <a:t>80</a:t>
            </a:fld>
            <a:endParaRPr 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C263B1-2211-4319-9E7A-BBA7BC771EC6}" type="slidenum">
              <a:rPr lang="en-US" smtClean="0"/>
              <a:pPr/>
              <a:t>81</a:t>
            </a:fld>
            <a:endParaRPr lang="en-U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27C42F-28F1-4738-83CF-C883A9D1D40F}" type="slidenum">
              <a:rPr lang="en-US" smtClean="0"/>
              <a:pPr/>
              <a:t>82</a:t>
            </a:fld>
            <a:endParaRPr lang="en-US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1E4FE5-A559-4E47-9D55-319EF0B2348D}" type="slidenum">
              <a:rPr lang="en-US" smtClean="0"/>
              <a:pPr/>
              <a:t>83</a:t>
            </a:fld>
            <a:endParaRPr lang="en-US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E91665-77CE-4ACF-9E46-1FA4CD04A013}" type="slidenum">
              <a:rPr lang="en-US" smtClean="0"/>
              <a:pPr/>
              <a:t>84</a:t>
            </a:fld>
            <a:endParaRPr lang="en-US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AC4615-3362-41D6-8A6C-DCBE867B3DB2}" type="slidenum">
              <a:rPr lang="en-US" smtClean="0"/>
              <a:pPr/>
              <a:t>85</a:t>
            </a:fld>
            <a:endParaRPr lang="en-US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3AF33E-C4F3-4B16-A005-B742022A7074}" type="slidenum">
              <a:rPr lang="en-US" smtClean="0"/>
              <a:pPr/>
              <a:t>86</a:t>
            </a:fld>
            <a:endParaRPr lang="en-US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27D83B-03E1-4EA7-945C-E38874BE0080}" type="slidenum">
              <a:rPr lang="en-US" smtClean="0"/>
              <a:pPr/>
              <a:t>87</a:t>
            </a:fld>
            <a:endParaRPr lang="en-US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C3B5FC-FA9D-4F57-9DE3-D30E29A6043F}" type="slidenum">
              <a:rPr lang="en-US" smtClean="0"/>
              <a:pPr/>
              <a:t>88</a:t>
            </a:fld>
            <a:endParaRPr lang="en-US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EBD16E-6A64-4FDA-A7A1-CECAD0BF5833}" type="slidenum">
              <a:rPr lang="en-US" smtClean="0"/>
              <a:pPr/>
              <a:t>89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27B3E1-05FB-4AC2-88BD-8B9C5D71ED11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BB42B8-9129-4B03-94FE-D369AC5D4E9C}" type="slidenum">
              <a:rPr lang="en-US" smtClean="0"/>
              <a:pPr/>
              <a:t>90</a:t>
            </a:fld>
            <a:endParaRPr lang="en-US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818C7-E4C3-4FD4-9FEE-1C650747DE6C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EBD16E-6A64-4FDA-A7A1-CECAD0BF5833}" type="slidenum">
              <a:rPr lang="en-US" smtClean="0"/>
              <a:pPr/>
              <a:t>92</a:t>
            </a:fld>
            <a:endParaRPr lang="en-US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818C7-E4C3-4FD4-9FEE-1C650747DE6C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eople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818C7-E4C3-4FD4-9FEE-1C650747DE6C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7925E9-E62A-4D68-9FD9-974313C33145}" type="slidenum">
              <a:rPr lang="en-US" smtClean="0"/>
              <a:pPr/>
              <a:t>95</a:t>
            </a:fld>
            <a:endParaRPr lang="en-US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BE55CD-7503-4E12-AA51-5D2480DA7749}" type="slidenum">
              <a:rPr lang="en-US" smtClean="0"/>
              <a:pPr/>
              <a:t>96</a:t>
            </a:fld>
            <a:endParaRPr lang="en-US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818C7-E4C3-4FD4-9FEE-1C650747DE6C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818C7-E4C3-4FD4-9FEE-1C650747DE6C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818C7-E4C3-4FD4-9FEE-1C650747DE6C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4C93B-72A2-4B54-A34D-610C05898ACE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FFA66-BC01-4117-9077-CFD0D5DC7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E481C-0DF6-4235-ACA7-1582A0A5D287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71CB4-AF09-411C-9D23-E1F5D0462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E628D-B279-444B-95D7-1B4AD053B204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F332D-B886-4EFB-AAF7-00614589C5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BA034-FAB5-4982-8BB9-9774D3A90EF2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9861A-FEEF-4EB9-B167-03ACE24FE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989C9-B021-4574-9994-95B24E83C48A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44EE1-6D22-4A83-820C-D9D818E2F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F1C34-81E7-47C1-B31F-0F3F98FF8AC3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DC0DF-EAF4-402C-B848-F20BB8408E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62E6D0-7AAF-4C95-BA3D-B5C02842F201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AD122-1A18-4D55-A0FB-17895B8FA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95D5D-117D-4FB4-B9F7-2970B6ED0FE6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4449C-CF39-40ED-982F-62F1788943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B86D5-FBA3-49BD-BE6F-29966C79F5E2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0A338-64CE-40A0-8F87-C4BDF4BB8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D4D7D-4FCA-4C69-B594-ACBA89DD8CE4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AABFE-8902-40D4-8B49-54D561EC2E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D193B-53D0-43D6-968C-710E2345EE50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9049D-CAB8-470C-B9E9-12DDBDBA3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770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b="0"/>
            </a:lvl1pPr>
          </a:lstStyle>
          <a:p>
            <a:pPr>
              <a:defRPr/>
            </a:pPr>
            <a:fld id="{6C5A2378-CB47-4D26-AFBF-6AB5E5379D13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64579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 b="0"/>
            </a:lvl1pPr>
          </a:lstStyle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90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498D1C37-584B-46AD-AA98-190B2229B4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ransition spd="slow">
    <p:zoom/>
  </p:transition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Jester" pitchFamily="2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Jester" pitchFamily="2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Jester" pitchFamily="2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Jester" pitchFamily="2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Jester" pitchFamily="2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Jester" pitchFamily="2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Jester" pitchFamily="2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Jester" pitchFamily="2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gif"/><Relationship Id="rId4" Type="http://schemas.openxmlformats.org/officeDocument/2006/relationships/image" Target="../media/image90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TCfromair5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48" y="2590800"/>
            <a:ext cx="8292352" cy="28194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371600" y="457200"/>
            <a:ext cx="67217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The Romberg Tiburon Center </a:t>
            </a:r>
          </a:p>
          <a:p>
            <a:pPr algn="ctr"/>
            <a:r>
              <a:rPr lang="en-US" sz="4000" dirty="0" smtClean="0"/>
              <a:t>for Environmental Studies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2819400" y="1752600"/>
            <a:ext cx="38250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Why is it Here ?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3733800" y="5562600"/>
            <a:ext cx="15424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by </a:t>
            </a:r>
          </a:p>
          <a:p>
            <a:pPr algn="ctr"/>
            <a:r>
              <a:rPr lang="en-US" dirty="0" smtClean="0"/>
              <a:t>Jim Kelley</a:t>
            </a:r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7FF5D5AD-BF92-42C3-90A1-CA640EA993C4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921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9220" name="Text Box 2"/>
          <p:cNvSpPr txBox="1">
            <a:spLocks noChangeArrowheads="1"/>
          </p:cNvSpPr>
          <p:nvPr/>
        </p:nvSpPr>
        <p:spPr bwMode="auto">
          <a:xfrm>
            <a:off x="228600" y="4038600"/>
            <a:ext cx="24511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400"/>
              <a:t>Big Boat </a:t>
            </a:r>
          </a:p>
          <a:p>
            <a:pPr algn="ctr"/>
            <a:r>
              <a:rPr lang="en-US" sz="4400"/>
              <a:t>Races?</a:t>
            </a:r>
          </a:p>
        </p:txBody>
      </p:sp>
      <p:pic>
        <p:nvPicPr>
          <p:cNvPr id="9221" name="Picture 6" descr="ih25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0350" y="3276600"/>
            <a:ext cx="2454275" cy="33528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9222" name="Picture 7" descr="Peoplesoftboa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25" y="533400"/>
            <a:ext cx="3343275" cy="48006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9223" name="Picture 8" descr="040920rolexbbs_115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342900"/>
            <a:ext cx="5715000" cy="28575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2AADBBEB-95ED-476F-A822-D21984475093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6758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pic>
        <p:nvPicPr>
          <p:cNvPr id="5" name="Picture 4" descr="2038209954_a4b0dec73d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609600"/>
            <a:ext cx="7416800" cy="55626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667000" y="2743200"/>
            <a:ext cx="37337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002060"/>
                </a:solidFill>
              </a:rPr>
              <a:t>Thank You</a:t>
            </a:r>
            <a:endParaRPr lang="en-US" sz="6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D5A3C0B1-A5F9-4276-ADA1-76B1929EAE47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1024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6684963" y="2438400"/>
            <a:ext cx="2306637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/>
              <a:t>An </a:t>
            </a:r>
          </a:p>
          <a:p>
            <a:pPr algn="ctr"/>
            <a:r>
              <a:rPr lang="en-US" sz="3600"/>
              <a:t>Urbanized </a:t>
            </a:r>
          </a:p>
          <a:p>
            <a:pPr algn="ctr"/>
            <a:r>
              <a:rPr lang="en-US" sz="3600"/>
              <a:t>Estuary?</a:t>
            </a:r>
          </a:p>
        </p:txBody>
      </p:sp>
      <p:pic>
        <p:nvPicPr>
          <p:cNvPr id="10245" name="Picture 6" descr="aerialBay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"/>
            <a:ext cx="6324600" cy="578485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A7DDC93C-A0C0-40CC-83AC-B83BBF1EE86E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1126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smtClean="0"/>
              <a:t>Estuaries</a:t>
            </a:r>
          </a:p>
        </p:txBody>
      </p:sp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/>
              <a:t>Are Places Where a River Meets the Sea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b="1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/>
              <a:t>This May Occur in a Bay, for example…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/>
              <a:t>San Francisco Bay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/>
              <a:t>Chesapeake Bay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/>
              <a:t>Bo Hai Gulf of the Yellow River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/>
              <a:t>Thames River Estuary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102A6361-FA27-4239-9295-640AB432ECF4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1229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pic>
        <p:nvPicPr>
          <p:cNvPr id="12292" name="Picture 7" descr="1776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 l="2000" r="400"/>
          <a:stretch>
            <a:fillRect/>
          </a:stretch>
        </p:blipFill>
        <p:spPr bwMode="auto">
          <a:xfrm>
            <a:off x="4343400" y="1676400"/>
            <a:ext cx="4648200" cy="4733925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2295" name="Picture 4" descr="bo ha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57175"/>
            <a:ext cx="5041900" cy="5610225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2296" name="Text Box 5"/>
          <p:cNvSpPr txBox="1">
            <a:spLocks noChangeArrowheads="1"/>
          </p:cNvSpPr>
          <p:nvPr/>
        </p:nvSpPr>
        <p:spPr bwMode="auto">
          <a:xfrm>
            <a:off x="3489325" y="2601913"/>
            <a:ext cx="1682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Bo </a:t>
            </a:r>
            <a:r>
              <a:rPr lang="en-US" dirty="0" err="1"/>
              <a:t>Hai</a:t>
            </a:r>
            <a:r>
              <a:rPr lang="en-US" dirty="0"/>
              <a:t> Gulf</a:t>
            </a:r>
          </a:p>
        </p:txBody>
      </p:sp>
      <p:sp>
        <p:nvSpPr>
          <p:cNvPr id="12297" name="Text Box 6"/>
          <p:cNvSpPr txBox="1">
            <a:spLocks noChangeArrowheads="1"/>
          </p:cNvSpPr>
          <p:nvPr/>
        </p:nvSpPr>
        <p:spPr bwMode="auto">
          <a:xfrm>
            <a:off x="2346325" y="5040313"/>
            <a:ext cx="186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Yellow River</a:t>
            </a:r>
          </a:p>
        </p:txBody>
      </p:sp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7299325" y="3792538"/>
            <a:ext cx="1223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Thames</a:t>
            </a:r>
          </a:p>
          <a:p>
            <a:r>
              <a:rPr lang="en-US"/>
              <a:t>Estuary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E48CCA7F-8503-4D09-A36B-FB0323A9EA45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1331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Estuaries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smtClean="0"/>
              <a:t>Are Places Where a River Meets the Sea</a:t>
            </a:r>
          </a:p>
          <a:p>
            <a:pPr algn="ctr" eaLnBrk="1" hangingPunct="1">
              <a:buFontTx/>
              <a:buNone/>
            </a:pPr>
            <a:endParaRPr lang="en-US" b="1" smtClean="0"/>
          </a:p>
          <a:p>
            <a:pPr eaLnBrk="1" hangingPunct="1">
              <a:buFontTx/>
              <a:buNone/>
            </a:pPr>
            <a:r>
              <a:rPr lang="en-US" b="1" smtClean="0"/>
              <a:t>Or It May Occur in a Fjord, for example…</a:t>
            </a:r>
          </a:p>
          <a:p>
            <a:pPr eaLnBrk="1" hangingPunct="1"/>
            <a:r>
              <a:rPr lang="en-US" b="1" smtClean="0"/>
              <a:t>Oslofjord</a:t>
            </a:r>
          </a:p>
          <a:p>
            <a:pPr eaLnBrk="1" hangingPunct="1"/>
            <a:r>
              <a:rPr lang="en-US" b="1" smtClean="0"/>
              <a:t>Puget Sound</a:t>
            </a:r>
          </a:p>
          <a:p>
            <a:pPr eaLnBrk="1" hangingPunct="1"/>
            <a:r>
              <a:rPr lang="en-US" b="1" smtClean="0"/>
              <a:t>Cook Inlet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2610F05-8F88-4972-A017-B6182520011B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1433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pic>
        <p:nvPicPr>
          <p:cNvPr id="14340" name="Picture 4" descr="baltic"/>
          <p:cNvPicPr>
            <a:picLocks noChangeAspect="1" noChangeArrowheads="1"/>
          </p:cNvPicPr>
          <p:nvPr/>
        </p:nvPicPr>
        <p:blipFill>
          <a:blip r:embed="rId3"/>
          <a:srcRect l="24026" t="49565" r="56396" b="25914"/>
          <a:stretch>
            <a:fillRect/>
          </a:stretch>
        </p:blipFill>
        <p:spPr bwMode="auto">
          <a:xfrm>
            <a:off x="533400" y="152400"/>
            <a:ext cx="4279900" cy="27432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276600" y="14478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Oslo</a:t>
            </a: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2041525" y="2344738"/>
            <a:ext cx="137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Oslofjord</a:t>
            </a:r>
          </a:p>
        </p:txBody>
      </p:sp>
      <p:pic>
        <p:nvPicPr>
          <p:cNvPr id="14346" name="Picture 6" descr="anchorage-satellite-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2362200"/>
            <a:ext cx="4953000" cy="3500438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4347" name="Text Box 7"/>
          <p:cNvSpPr txBox="1">
            <a:spLocks noChangeArrowheads="1"/>
          </p:cNvSpPr>
          <p:nvPr/>
        </p:nvSpPr>
        <p:spPr bwMode="auto">
          <a:xfrm>
            <a:off x="6553200" y="4191000"/>
            <a:ext cx="161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Anchorage</a:t>
            </a:r>
          </a:p>
        </p:txBody>
      </p:sp>
      <p:sp>
        <p:nvSpPr>
          <p:cNvPr id="14348" name="Text Box 10"/>
          <p:cNvSpPr txBox="1">
            <a:spLocks noChangeArrowheads="1"/>
          </p:cNvSpPr>
          <p:nvPr/>
        </p:nvSpPr>
        <p:spPr bwMode="auto">
          <a:xfrm>
            <a:off x="4419600" y="4191000"/>
            <a:ext cx="1500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Cook Inlet</a:t>
            </a:r>
          </a:p>
        </p:txBody>
      </p:sp>
      <p:pic>
        <p:nvPicPr>
          <p:cNvPr id="14344" name="Picture 11" descr="puget sound"/>
          <p:cNvPicPr>
            <a:picLocks noChangeAspect="1" noChangeArrowheads="1"/>
          </p:cNvPicPr>
          <p:nvPr/>
        </p:nvPicPr>
        <p:blipFill>
          <a:blip r:embed="rId5"/>
          <a:srcRect l="41112" b="56451"/>
          <a:stretch>
            <a:fillRect/>
          </a:stretch>
        </p:blipFill>
        <p:spPr bwMode="auto">
          <a:xfrm>
            <a:off x="533400" y="3200400"/>
            <a:ext cx="3178175" cy="32385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4345" name="Text Box 13"/>
          <p:cNvSpPr txBox="1">
            <a:spLocks noChangeArrowheads="1"/>
          </p:cNvSpPr>
          <p:nvPr/>
        </p:nvSpPr>
        <p:spPr bwMode="auto">
          <a:xfrm>
            <a:off x="1676400" y="5562600"/>
            <a:ext cx="10255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Puget </a:t>
            </a:r>
          </a:p>
          <a:p>
            <a:pPr algn="ctr"/>
            <a:r>
              <a:rPr lang="en-US"/>
              <a:t>Sound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FDB8E37B-69A5-4F84-BA8A-874C4D97A698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smtClean="0"/>
              <a:t>Estuaries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495800"/>
          </a:xfrm>
        </p:spPr>
        <p:txBody>
          <a:bodyPr/>
          <a:lstStyle/>
          <a:p>
            <a:pPr eaLnBrk="1" hangingPunct="1"/>
            <a:r>
              <a:rPr lang="en-US" sz="2800" b="1" smtClean="0"/>
              <a:t>Are Important Nursery Grounds for the Ocean</a:t>
            </a:r>
          </a:p>
          <a:p>
            <a:pPr eaLnBrk="1" hangingPunct="1"/>
            <a:r>
              <a:rPr lang="en-US" sz="2800" b="1" smtClean="0"/>
              <a:t>Are as Biologically Productive as Irrigated</a:t>
            </a:r>
          </a:p>
          <a:p>
            <a:pPr eaLnBrk="1" hangingPunct="1">
              <a:buFontTx/>
              <a:buNone/>
            </a:pPr>
            <a:r>
              <a:rPr lang="en-US" sz="2800" b="1" smtClean="0"/>
              <a:t>	Agriculture on a per square meter basis</a:t>
            </a:r>
          </a:p>
          <a:p>
            <a:pPr eaLnBrk="1" hangingPunct="1"/>
            <a:r>
              <a:rPr lang="en-US" sz="2800" b="1" smtClean="0"/>
              <a:t>Are Home to Most of the World’s Human Population</a:t>
            </a:r>
          </a:p>
          <a:p>
            <a:pPr eaLnBrk="1" hangingPunct="1"/>
            <a:r>
              <a:rPr lang="en-US" sz="2800" b="1" smtClean="0"/>
              <a:t>The Sites of Most of the World’s Great Cities</a:t>
            </a:r>
          </a:p>
          <a:p>
            <a:pPr eaLnBrk="1" hangingPunct="1"/>
            <a:r>
              <a:rPr lang="en-US" sz="2800" b="1" smtClean="0"/>
              <a:t>Are the Most Heavily Affected Parts of the Ocean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52E32D3E-8C56-4011-9DE2-52D102DD269D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1843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Cities on Estuaries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San Francisco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New York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London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Rangoon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Shanghai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Dhaka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Bombay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Vladivostok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4800600" y="15700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Buenos Aires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Montevideo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Rio de Janeiro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Washington D.C.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Ho Chi Min City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Tokyo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St. Petersburg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Bangkok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3200" b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B86D5-FBA3-49BD-BE6F-29966C79F5E2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00200" y="1600200"/>
            <a:ext cx="638187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Until the Founding of the </a:t>
            </a:r>
          </a:p>
          <a:p>
            <a:pPr algn="ctr"/>
            <a:r>
              <a:rPr lang="en-US" sz="4000" dirty="0" smtClean="0"/>
              <a:t>Romberg Tiburon Center</a:t>
            </a:r>
          </a:p>
          <a:p>
            <a:pPr algn="ctr"/>
            <a:r>
              <a:rPr lang="en-US" sz="4000" dirty="0" smtClean="0"/>
              <a:t>There Had Been Very Little</a:t>
            </a:r>
          </a:p>
          <a:p>
            <a:pPr algn="ctr"/>
            <a:r>
              <a:rPr lang="en-US" sz="4000" dirty="0" smtClean="0"/>
              <a:t>Scientific Attention Paid to </a:t>
            </a:r>
          </a:p>
          <a:p>
            <a:pPr algn="ctr"/>
            <a:r>
              <a:rPr lang="en-US" sz="4000" dirty="0" smtClean="0"/>
              <a:t>San Francisco Bay</a:t>
            </a:r>
            <a:endParaRPr lang="en-US" sz="4000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B86D5-FBA3-49BD-BE6F-29966C79F5E2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84028" y="1752600"/>
            <a:ext cx="835517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Joel </a:t>
            </a:r>
            <a:r>
              <a:rPr lang="en-US" sz="3600" dirty="0" err="1" smtClean="0"/>
              <a:t>Hedgepeth</a:t>
            </a:r>
            <a:r>
              <a:rPr lang="en-US" sz="3600" dirty="0" smtClean="0"/>
              <a:t>, University of the Pacific,</a:t>
            </a:r>
          </a:p>
          <a:p>
            <a:pPr algn="ctr"/>
            <a:r>
              <a:rPr lang="en-US" sz="3600" dirty="0" smtClean="0"/>
              <a:t>Did Some Important Early Work on </a:t>
            </a:r>
          </a:p>
          <a:p>
            <a:pPr algn="ctr"/>
            <a:r>
              <a:rPr lang="en-US" sz="3600" dirty="0" smtClean="0"/>
              <a:t>San Francisco Bay and Remained. </a:t>
            </a:r>
          </a:p>
          <a:p>
            <a:pPr algn="ctr"/>
            <a:r>
              <a:rPr lang="en-US" sz="3600" dirty="0" smtClean="0"/>
              <a:t>Throughout His Long Life, One of the</a:t>
            </a:r>
          </a:p>
          <a:p>
            <a:pPr algn="ctr"/>
            <a:r>
              <a:rPr lang="en-US" sz="3600" dirty="0" smtClean="0"/>
              <a:t>True Experts on the </a:t>
            </a:r>
          </a:p>
          <a:p>
            <a:pPr algn="ctr"/>
            <a:r>
              <a:rPr lang="en-US" sz="3600" dirty="0" smtClean="0"/>
              <a:t>Marine Biology of the Bay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B96A18-7FD8-49B2-A13C-C68BE2ADEAB5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0" y="381000"/>
            <a:ext cx="7898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Why Do We Live in the Bay Area?</a:t>
            </a:r>
            <a:endParaRPr lang="en-US" sz="4000" dirty="0"/>
          </a:p>
        </p:txBody>
      </p:sp>
      <p:pic>
        <p:nvPicPr>
          <p:cNvPr id="7" name="Picture 6" descr="fsm_collag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371600"/>
            <a:ext cx="2653247" cy="238915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8" name="Picture 7" descr="harveymilk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1447800"/>
            <a:ext cx="2039794" cy="307128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9" name="Picture 8" descr="narsai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371600"/>
            <a:ext cx="1960903" cy="28956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6" name="Picture 5" descr="49er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3733800"/>
            <a:ext cx="2039796" cy="2521725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5" name="Picture 4" descr="ripplecove-1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4006850"/>
            <a:ext cx="2173400" cy="216535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7A105E5E-BB80-4062-8546-0962200CD3AD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2048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pic>
        <p:nvPicPr>
          <p:cNvPr id="20484" name="Picture 3" descr="sylvia mclaughli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457200"/>
            <a:ext cx="6172200" cy="41148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762000" y="4754563"/>
            <a:ext cx="778450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800" dirty="0"/>
              <a:t>Sylvia Mc Laughlin, </a:t>
            </a:r>
            <a:r>
              <a:rPr lang="en-US" sz="4800" dirty="0" smtClean="0"/>
              <a:t>Founded</a:t>
            </a:r>
            <a:endParaRPr lang="en-US" sz="4800" dirty="0"/>
          </a:p>
          <a:p>
            <a:pPr algn="ctr"/>
            <a:r>
              <a:rPr lang="en-US" sz="4800" dirty="0"/>
              <a:t>Save the </a:t>
            </a:r>
            <a:r>
              <a:rPr lang="en-US" sz="4800" dirty="0" smtClean="0"/>
              <a:t>Bay in </a:t>
            </a:r>
            <a:r>
              <a:rPr lang="en-US" sz="4800" dirty="0"/>
              <a:t>1961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john dave and fr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228600"/>
            <a:ext cx="7009462" cy="44958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1945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0CDD4142-4C6B-4429-B3F6-D168FE47BDD6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1945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7726" y="4831140"/>
            <a:ext cx="80890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Beginning in 1968, Three Young Oceanographers, From the </a:t>
            </a:r>
          </a:p>
          <a:p>
            <a:pPr algn="ctr"/>
            <a:r>
              <a:rPr lang="en-US" dirty="0" smtClean="0"/>
              <a:t>University Of Washington, Went to Work for the </a:t>
            </a:r>
          </a:p>
          <a:p>
            <a:pPr algn="ctr"/>
            <a:r>
              <a:rPr lang="en-US" dirty="0" smtClean="0"/>
              <a:t>USGS in Menlo Park. There They Began the </a:t>
            </a:r>
          </a:p>
          <a:p>
            <a:pPr algn="ctr"/>
            <a:r>
              <a:rPr lang="en-US" dirty="0" smtClean="0"/>
              <a:t>San Francisco  Bay and Delta Research Program.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47800" y="304800"/>
            <a:ext cx="6213560" cy="461665"/>
          </a:xfrm>
          <a:prstGeom prst="rect">
            <a:avLst/>
          </a:pr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John </a:t>
            </a:r>
            <a:r>
              <a:rPr lang="en-US" dirty="0" err="1" smtClean="0"/>
              <a:t>Conomos</a:t>
            </a:r>
            <a:r>
              <a:rPr lang="en-US" dirty="0" smtClean="0"/>
              <a:t>   Dave Peterson   Fred Nichols</a:t>
            </a:r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B86D5-FBA3-49BD-BE6F-29966C79F5E2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pic>
        <p:nvPicPr>
          <p:cNvPr id="4" name="Picture 3" descr="bill pecora.jpg"/>
          <p:cNvPicPr>
            <a:picLocks noChangeAspect="1"/>
          </p:cNvPicPr>
          <p:nvPr/>
        </p:nvPicPr>
        <p:blipFill>
          <a:blip r:embed="rId3"/>
          <a:srcRect b="13429"/>
          <a:stretch>
            <a:fillRect/>
          </a:stretch>
        </p:blipFill>
        <p:spPr>
          <a:xfrm>
            <a:off x="457200" y="304800"/>
            <a:ext cx="2819400" cy="31242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5" name="Picture 4" descr="bill gianell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304800"/>
            <a:ext cx="2882900" cy="30607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743200" y="533400"/>
            <a:ext cx="2178802" cy="830997"/>
          </a:xfrm>
          <a:prstGeom prst="rect">
            <a:avLst/>
          </a:prstGeom>
          <a:solidFill>
            <a:schemeClr val="accent2"/>
          </a:solidFill>
          <a:ln w="5715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0" dirty="0" smtClean="0"/>
              <a:t>Bill </a:t>
            </a:r>
            <a:r>
              <a:rPr lang="en-US" b="0" dirty="0" err="1" smtClean="0"/>
              <a:t>Pecora</a:t>
            </a:r>
            <a:endParaRPr lang="en-US" b="0" dirty="0" smtClean="0"/>
          </a:p>
          <a:p>
            <a:pPr algn="ctr"/>
            <a:r>
              <a:rPr lang="en-US" b="0" dirty="0" smtClean="0"/>
              <a:t>Director, USGS</a:t>
            </a:r>
            <a:endParaRPr lang="en-US" b="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2514600"/>
            <a:ext cx="2082621" cy="830997"/>
          </a:xfrm>
          <a:prstGeom prst="rect">
            <a:avLst/>
          </a:prstGeom>
          <a:solidFill>
            <a:schemeClr val="accent2"/>
          </a:solidFill>
          <a:ln w="5715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Bill </a:t>
            </a:r>
            <a:r>
              <a:rPr lang="en-US" dirty="0" err="1" smtClean="0"/>
              <a:t>Gianelli</a:t>
            </a:r>
            <a:endParaRPr lang="en-US" dirty="0" smtClean="0"/>
          </a:p>
          <a:p>
            <a:pPr algn="ctr"/>
            <a:r>
              <a:rPr lang="en-US" dirty="0" smtClean="0"/>
              <a:t>Director DWR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3581400"/>
            <a:ext cx="880080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When Bill </a:t>
            </a:r>
            <a:r>
              <a:rPr lang="en-US" dirty="0" err="1" smtClean="0"/>
              <a:t>Gianelli</a:t>
            </a:r>
            <a:r>
              <a:rPr lang="en-US" dirty="0" smtClean="0"/>
              <a:t>, Who Worked Both for the Corps of Engineers </a:t>
            </a:r>
          </a:p>
          <a:p>
            <a:pPr algn="ctr"/>
            <a:r>
              <a:rPr lang="en-US" dirty="0" smtClean="0"/>
              <a:t>And the State Department of Water Resources Heard that the </a:t>
            </a:r>
          </a:p>
          <a:p>
            <a:pPr algn="ctr"/>
            <a:r>
              <a:rPr lang="en-US" dirty="0" smtClean="0"/>
              <a:t>Survey Scientists Had Shown that Water Diversion Affects the </a:t>
            </a:r>
          </a:p>
          <a:p>
            <a:pPr algn="ctr"/>
            <a:r>
              <a:rPr lang="en-US" dirty="0" smtClean="0"/>
              <a:t>Water Quality of the Bay,  He Ordered Bill </a:t>
            </a:r>
            <a:r>
              <a:rPr lang="en-US" dirty="0" err="1" smtClean="0"/>
              <a:t>Pecora</a:t>
            </a:r>
            <a:r>
              <a:rPr lang="en-US" dirty="0" smtClean="0"/>
              <a:t> to Stop </a:t>
            </a:r>
          </a:p>
          <a:p>
            <a:pPr algn="ctr"/>
            <a:r>
              <a:rPr lang="en-US" dirty="0" smtClean="0"/>
              <a:t>Publication of the Results. </a:t>
            </a:r>
            <a:r>
              <a:rPr lang="en-US" dirty="0" err="1" smtClean="0"/>
              <a:t>Pecora</a:t>
            </a:r>
            <a:r>
              <a:rPr lang="en-US" dirty="0" smtClean="0"/>
              <a:t> Threatened to Pull the Survey </a:t>
            </a:r>
          </a:p>
          <a:p>
            <a:pPr algn="ctr"/>
            <a:r>
              <a:rPr lang="en-US" dirty="0" smtClean="0"/>
              <a:t>Out of California  if </a:t>
            </a:r>
            <a:r>
              <a:rPr lang="en-US" dirty="0" err="1" smtClean="0"/>
              <a:t>Gianelli</a:t>
            </a:r>
            <a:r>
              <a:rPr lang="en-US" dirty="0" smtClean="0"/>
              <a:t> Tried to Suppress the Work. </a:t>
            </a:r>
          </a:p>
          <a:p>
            <a:pPr algn="ctr"/>
            <a:r>
              <a:rPr lang="en-US" dirty="0" err="1" smtClean="0"/>
              <a:t>Pecora</a:t>
            </a:r>
            <a:r>
              <a:rPr lang="en-US" dirty="0" smtClean="0"/>
              <a:t> Won.</a:t>
            </a:r>
          </a:p>
        </p:txBody>
      </p:sp>
    </p:spTree>
  </p:cSld>
  <p:clrMapOvr>
    <a:masterClrMapping/>
  </p:clrMapOvr>
  <p:transition spd="slow"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B86D5-FBA3-49BD-BE6F-29966C79F5E2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76400" y="533400"/>
            <a:ext cx="5759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How Did RTC Come About?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447800"/>
            <a:ext cx="85266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In 1975, 23 Acres of the Naval Net Depot </a:t>
            </a:r>
          </a:p>
          <a:p>
            <a:r>
              <a:rPr lang="en-US" sz="3600" dirty="0" smtClean="0"/>
              <a:t>Property was Declared Surplus by GSA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752600" y="5029200"/>
            <a:ext cx="55980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In 1978, The Property Was </a:t>
            </a:r>
          </a:p>
          <a:p>
            <a:pPr algn="ctr"/>
            <a:r>
              <a:rPr lang="en-US" sz="3600" dirty="0" smtClean="0"/>
              <a:t>Transferred to the CSU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05013" y="2970074"/>
            <a:ext cx="78293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In 1976, SFSU Received Permission to </a:t>
            </a:r>
          </a:p>
          <a:p>
            <a:r>
              <a:rPr lang="en-US" sz="3600" dirty="0" smtClean="0"/>
              <a:t>Begin Development of a Center for </a:t>
            </a:r>
          </a:p>
          <a:p>
            <a:r>
              <a:rPr lang="en-US" sz="3600" dirty="0" smtClean="0"/>
              <a:t>Environmental Studies on the Site</a:t>
            </a:r>
            <a:endParaRPr lang="en-US" sz="3600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B86D5-FBA3-49BD-BE6F-29966C79F5E2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685800"/>
            <a:ext cx="8254183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The Three Leading Proposals </a:t>
            </a:r>
          </a:p>
          <a:p>
            <a:pPr algn="ctr"/>
            <a:r>
              <a:rPr lang="en-US" sz="3600" dirty="0" smtClean="0"/>
              <a:t>for the Future of the Site Were: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 smtClean="0"/>
              <a:t>SFSU’s Center Proposal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 smtClean="0"/>
              <a:t>American Youth Hostel’s Proposal </a:t>
            </a:r>
          </a:p>
          <a:p>
            <a:pPr algn="ctr"/>
            <a:r>
              <a:rPr lang="en-US" sz="3600" dirty="0" smtClean="0"/>
              <a:t>for a Hostel on Paradise Drive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 smtClean="0"/>
              <a:t>Marin County’s Proposal for a Boat Park</a:t>
            </a:r>
            <a:endParaRPr lang="en-US" sz="3600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B86D5-FBA3-49BD-BE6F-29966C79F5E2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43000" y="1295400"/>
            <a:ext cx="657744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One Would Expect, in</a:t>
            </a:r>
          </a:p>
          <a:p>
            <a:pPr algn="ctr"/>
            <a:r>
              <a:rPr lang="en-US" sz="4000" dirty="0" smtClean="0"/>
              <a:t>Comparing the Nation’s </a:t>
            </a:r>
          </a:p>
          <a:p>
            <a:pPr algn="ctr"/>
            <a:r>
              <a:rPr lang="en-US" sz="4000" dirty="0" smtClean="0"/>
              <a:t>Two Largest  Estuaries,</a:t>
            </a:r>
          </a:p>
          <a:p>
            <a:pPr algn="ctr"/>
            <a:r>
              <a:rPr lang="en-US" sz="4000" dirty="0" smtClean="0"/>
              <a:t>That San Francisco Bay </a:t>
            </a:r>
          </a:p>
          <a:p>
            <a:pPr algn="ctr"/>
            <a:r>
              <a:rPr lang="en-US" sz="4000" dirty="0" smtClean="0"/>
              <a:t>Would be Simpler to Manage</a:t>
            </a:r>
          </a:p>
          <a:p>
            <a:pPr algn="ctr"/>
            <a:r>
              <a:rPr lang="en-US" sz="4000" dirty="0" smtClean="0"/>
              <a:t> than Chesapeake Bay</a:t>
            </a:r>
            <a:endParaRPr lang="en-US" sz="4000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B86D5-FBA3-49BD-BE6F-29966C79F5E2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pic>
        <p:nvPicPr>
          <p:cNvPr id="4" name="Picture 3" descr="California.A2004154.1900.721.250m.jpg"/>
          <p:cNvPicPr>
            <a:picLocks noChangeAspect="1"/>
          </p:cNvPicPr>
          <p:nvPr/>
        </p:nvPicPr>
        <p:blipFill>
          <a:blip r:embed="rId3"/>
          <a:srcRect l="9401" t="38889" r="9403" b="14444"/>
          <a:stretch>
            <a:fillRect/>
          </a:stretch>
        </p:blipFill>
        <p:spPr>
          <a:xfrm>
            <a:off x="762000" y="615460"/>
            <a:ext cx="3276600" cy="2752344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5" name="Picture 4" descr="Chesapeake_Bay_20020524_1610.jpg"/>
          <p:cNvPicPr>
            <a:picLocks noChangeAspect="1"/>
          </p:cNvPicPr>
          <p:nvPr/>
        </p:nvPicPr>
        <p:blipFill>
          <a:blip r:embed="rId4" cstate="print"/>
          <a:srcRect r="3774"/>
          <a:stretch>
            <a:fillRect/>
          </a:stretch>
        </p:blipFill>
        <p:spPr>
          <a:xfrm>
            <a:off x="5181600" y="609600"/>
            <a:ext cx="3429000" cy="2753591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10200" y="3733800"/>
            <a:ext cx="3390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Drains  6 States and </a:t>
            </a:r>
          </a:p>
          <a:p>
            <a:pPr algn="ctr"/>
            <a:r>
              <a:rPr lang="en-US" dirty="0" smtClean="0"/>
              <a:t>the District of Columbia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43000" y="3581400"/>
            <a:ext cx="23407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Essentially  All</a:t>
            </a:r>
          </a:p>
          <a:p>
            <a:pPr algn="ctr"/>
            <a:r>
              <a:rPr lang="en-US" dirty="0" smtClean="0"/>
              <a:t>of the Drainage </a:t>
            </a:r>
          </a:p>
          <a:p>
            <a:pPr algn="ctr"/>
            <a:r>
              <a:rPr lang="en-US" dirty="0" smtClean="0"/>
              <a:t>is in California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79797" y="5036403"/>
            <a:ext cx="20730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Bordered only</a:t>
            </a:r>
          </a:p>
          <a:p>
            <a:pPr algn="ctr"/>
            <a:r>
              <a:rPr lang="en-US" dirty="0" smtClean="0"/>
              <a:t>by California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87438" y="4819471"/>
            <a:ext cx="18373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Bordered by</a:t>
            </a:r>
          </a:p>
          <a:p>
            <a:pPr algn="ctr"/>
            <a:r>
              <a:rPr lang="en-US" dirty="0" smtClean="0"/>
              <a:t>Maryland </a:t>
            </a:r>
          </a:p>
          <a:p>
            <a:pPr algn="ctr"/>
            <a:r>
              <a:rPr lang="en-US" dirty="0" smtClean="0"/>
              <a:t>and Virginia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88524" y="685800"/>
            <a:ext cx="2645276" cy="461665"/>
          </a:xfrm>
          <a:prstGeom prst="rect">
            <a:avLst/>
          </a:prstGeom>
          <a:solidFill>
            <a:schemeClr val="accent3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San Francisco Bay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681335"/>
            <a:ext cx="2362200" cy="461665"/>
          </a:xfrm>
          <a:prstGeom prst="rect">
            <a:avLst/>
          </a:prstGeom>
          <a:solidFill>
            <a:schemeClr val="accent3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Chesapeake Bay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B86D5-FBA3-49BD-BE6F-29966C79F5E2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41199" y="1752600"/>
            <a:ext cx="527420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In 1984, The Center Was</a:t>
            </a:r>
          </a:p>
          <a:p>
            <a:pPr algn="ctr"/>
            <a:r>
              <a:rPr lang="en-US" sz="3600" dirty="0" smtClean="0"/>
              <a:t>Named in Honor of </a:t>
            </a:r>
          </a:p>
          <a:p>
            <a:pPr algn="ctr"/>
            <a:r>
              <a:rPr lang="en-US" sz="3600" dirty="0" smtClean="0"/>
              <a:t>Paul F. Romberg Who</a:t>
            </a:r>
          </a:p>
          <a:p>
            <a:pPr algn="ctr"/>
            <a:r>
              <a:rPr lang="en-US" sz="3600" dirty="0" smtClean="0"/>
              <a:t>Had Led the Effort to </a:t>
            </a:r>
          </a:p>
          <a:p>
            <a:pPr algn="ctr"/>
            <a:r>
              <a:rPr lang="en-US" sz="3600" dirty="0" smtClean="0"/>
              <a:t>Acquire the Property and</a:t>
            </a:r>
          </a:p>
          <a:p>
            <a:pPr algn="ctr"/>
            <a:r>
              <a:rPr lang="en-US" sz="3600" dirty="0" smtClean="0"/>
              <a:t>Build the Center</a:t>
            </a:r>
            <a:endParaRPr lang="en-US" sz="3600" dirty="0"/>
          </a:p>
        </p:txBody>
      </p:sp>
      <p:pic>
        <p:nvPicPr>
          <p:cNvPr id="7" name="Picture 6" descr="ro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" y="1447800"/>
            <a:ext cx="2827020" cy="40386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B86D5-FBA3-49BD-BE6F-29966C79F5E2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pic>
        <p:nvPicPr>
          <p:cNvPr id="4" name="Picture 3" descr="180px-Chia-Wei_Wo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43000"/>
            <a:ext cx="3047997" cy="38100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581400" y="990600"/>
            <a:ext cx="5713552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President  </a:t>
            </a:r>
            <a:r>
              <a:rPr lang="en-US" sz="3600" dirty="0" err="1" smtClean="0"/>
              <a:t>Chia</a:t>
            </a:r>
            <a:r>
              <a:rPr lang="en-US" sz="3600" dirty="0" smtClean="0"/>
              <a:t>-Wei Woo</a:t>
            </a:r>
          </a:p>
          <a:p>
            <a:pPr algn="ctr"/>
            <a:r>
              <a:rPr lang="en-US" sz="3600" dirty="0" smtClean="0"/>
              <a:t>Continued the Legacy </a:t>
            </a:r>
          </a:p>
          <a:p>
            <a:pPr algn="ctr"/>
            <a:r>
              <a:rPr lang="en-US" sz="3600" dirty="0" smtClean="0"/>
              <a:t>of  Presidential Support</a:t>
            </a:r>
          </a:p>
          <a:p>
            <a:pPr algn="ctr"/>
            <a:r>
              <a:rPr lang="en-US" sz="3600" dirty="0" smtClean="0"/>
              <a:t>for RTC, Once </a:t>
            </a:r>
          </a:p>
          <a:p>
            <a:pPr algn="ctr"/>
            <a:r>
              <a:rPr lang="en-US" sz="3600" dirty="0" smtClean="0"/>
              <a:t>Famously Threatening to </a:t>
            </a:r>
          </a:p>
          <a:p>
            <a:pPr algn="ctr"/>
            <a:r>
              <a:rPr lang="en-US" sz="3600" dirty="0" smtClean="0"/>
              <a:t>Resign if the Chancellor’s </a:t>
            </a:r>
          </a:p>
          <a:p>
            <a:pPr algn="ctr"/>
            <a:r>
              <a:rPr lang="en-US" sz="3600" dirty="0" smtClean="0"/>
              <a:t>Office Would Not Stop </a:t>
            </a:r>
          </a:p>
          <a:p>
            <a:pPr algn="ctr"/>
            <a:r>
              <a:rPr lang="en-US" sz="3600" dirty="0" smtClean="0"/>
              <a:t>Trying to Shut RTC Down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B86D5-FBA3-49BD-BE6F-29966C79F5E2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pic>
        <p:nvPicPr>
          <p:cNvPr id="4" name="Picture 3" descr="corrigan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43000"/>
            <a:ext cx="2915194" cy="39624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276600" y="609600"/>
            <a:ext cx="5795176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President Robert A. Corrigan</a:t>
            </a:r>
          </a:p>
          <a:p>
            <a:pPr algn="ctr"/>
            <a:r>
              <a:rPr lang="en-US" sz="3200" dirty="0" smtClean="0"/>
              <a:t>Has Been a Great Supporter</a:t>
            </a:r>
          </a:p>
          <a:p>
            <a:pPr algn="ctr"/>
            <a:r>
              <a:rPr lang="en-US" sz="3200" dirty="0" smtClean="0"/>
              <a:t>Of RTC, and has Brought the </a:t>
            </a:r>
          </a:p>
          <a:p>
            <a:pPr algn="ctr"/>
            <a:r>
              <a:rPr lang="en-US" sz="3200" dirty="0" smtClean="0"/>
              <a:t>Full Power of His Considerable</a:t>
            </a:r>
          </a:p>
          <a:p>
            <a:pPr algn="ctr"/>
            <a:r>
              <a:rPr lang="en-US" sz="3200" dirty="0" smtClean="0"/>
              <a:t>Political Influence to Bear , </a:t>
            </a:r>
          </a:p>
          <a:p>
            <a:pPr algn="ctr"/>
            <a:r>
              <a:rPr lang="en-US" sz="3200" dirty="0" smtClean="0"/>
              <a:t>To Effect the Early Conveyance</a:t>
            </a:r>
          </a:p>
          <a:p>
            <a:pPr algn="ctr"/>
            <a:r>
              <a:rPr lang="en-US" sz="3200" dirty="0" smtClean="0"/>
              <a:t>Of the Original  Property and</a:t>
            </a:r>
          </a:p>
          <a:p>
            <a:pPr algn="ctr"/>
            <a:r>
              <a:rPr lang="en-US" sz="3200" dirty="0" smtClean="0"/>
              <a:t>The Conveyance of the </a:t>
            </a:r>
          </a:p>
          <a:p>
            <a:pPr algn="ctr"/>
            <a:r>
              <a:rPr lang="en-US" sz="3200" dirty="0" smtClean="0"/>
              <a:t>NOAA Property </a:t>
            </a:r>
          </a:p>
          <a:p>
            <a:pPr algn="ctr"/>
            <a:r>
              <a:rPr lang="en-US" sz="3200" dirty="0" smtClean="0"/>
              <a:t>(The Remaining 11 Acres) </a:t>
            </a:r>
          </a:p>
          <a:p>
            <a:pPr algn="ctr"/>
            <a:r>
              <a:rPr lang="en-US" sz="3200" dirty="0" smtClean="0"/>
              <a:t>Directly to the University</a:t>
            </a:r>
            <a:endParaRPr lang="en-US" sz="3200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 descr="Golden_Gate_B-suns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2463800"/>
            <a:ext cx="8991600" cy="39370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381000"/>
            <a:ext cx="9144000" cy="1828800"/>
          </a:xfrm>
        </p:spPr>
        <p:txBody>
          <a:bodyPr/>
          <a:lstStyle/>
          <a:p>
            <a:pPr eaLnBrk="1" hangingPunct="1"/>
            <a:r>
              <a:rPr lang="en-US" dirty="0" smtClean="0"/>
              <a:t>I Would Argue that it is</a:t>
            </a:r>
            <a:br>
              <a:rPr lang="en-US" dirty="0" smtClean="0"/>
            </a:br>
            <a:r>
              <a:rPr lang="en-US" dirty="0" smtClean="0"/>
              <a:t>San Francisco Bay Which Makes </a:t>
            </a:r>
            <a:br>
              <a:rPr lang="en-US" dirty="0" smtClean="0"/>
            </a:br>
            <a:r>
              <a:rPr lang="en-US" dirty="0" smtClean="0"/>
              <a:t>Life in the Bay Area What It Is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B86D5-FBA3-49BD-BE6F-29966C79F5E2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533400"/>
            <a:ext cx="8537274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The Center Has Been Led by a Succession</a:t>
            </a:r>
            <a:endParaRPr lang="en-US" sz="3600" dirty="0"/>
          </a:p>
          <a:p>
            <a:pPr algn="ctr"/>
            <a:r>
              <a:rPr lang="en-US" sz="3600" dirty="0" smtClean="0"/>
              <a:t>Of Dedicated and Talented Directors:</a:t>
            </a:r>
          </a:p>
          <a:p>
            <a:pPr algn="ctr"/>
            <a:endParaRPr lang="en-US" sz="3600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200400" y="2133600"/>
            <a:ext cx="5586787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	</a:t>
            </a:r>
            <a:r>
              <a:rPr lang="en-US" sz="3600" u="sng" dirty="0" smtClean="0"/>
              <a:t>Erwin Seibel: 1978-1980</a:t>
            </a:r>
          </a:p>
          <a:p>
            <a:pPr algn="ctr"/>
            <a:r>
              <a:rPr lang="en-US" sz="3600" dirty="0" smtClean="0"/>
              <a:t>	</a:t>
            </a:r>
            <a:r>
              <a:rPr lang="en-US" sz="3600" u="sng" dirty="0" smtClean="0"/>
              <a:t>Curt Davis: 1980-1982</a:t>
            </a:r>
          </a:p>
          <a:p>
            <a:pPr algn="ctr"/>
            <a:r>
              <a:rPr lang="en-US" sz="3600" dirty="0" smtClean="0"/>
              <a:t>	Mike </a:t>
            </a:r>
            <a:r>
              <a:rPr lang="en-US" sz="3600" dirty="0" err="1" smtClean="0"/>
              <a:t>Josselyn</a:t>
            </a:r>
            <a:r>
              <a:rPr lang="en-US" sz="3600" dirty="0" smtClean="0"/>
              <a:t>: 1982-1989</a:t>
            </a:r>
          </a:p>
          <a:p>
            <a:pPr algn="ctr"/>
            <a:r>
              <a:rPr lang="en-US" sz="3600" dirty="0" smtClean="0"/>
              <a:t>	Franz Andersen: 1989-1991</a:t>
            </a:r>
          </a:p>
          <a:p>
            <a:pPr algn="ctr"/>
            <a:r>
              <a:rPr lang="en-US" sz="3600" dirty="0" smtClean="0"/>
              <a:t>	Tim </a:t>
            </a:r>
            <a:r>
              <a:rPr lang="en-US" sz="3600" dirty="0" err="1" smtClean="0"/>
              <a:t>Hollibough</a:t>
            </a:r>
            <a:r>
              <a:rPr lang="en-US" sz="3600" dirty="0" smtClean="0"/>
              <a:t>: 1991-1995</a:t>
            </a:r>
          </a:p>
          <a:p>
            <a:pPr algn="ctr"/>
            <a:r>
              <a:rPr lang="en-US" sz="3600" dirty="0" smtClean="0"/>
              <a:t>	</a:t>
            </a:r>
            <a:r>
              <a:rPr lang="en-US" sz="3600" dirty="0" err="1" smtClean="0"/>
              <a:t>Alissa</a:t>
            </a:r>
            <a:r>
              <a:rPr lang="en-US" sz="3600" dirty="0" smtClean="0"/>
              <a:t> Arp: 1995-2005</a:t>
            </a:r>
          </a:p>
          <a:p>
            <a:pPr algn="ctr"/>
            <a:r>
              <a:rPr lang="en-US" sz="3600" dirty="0" smtClean="0"/>
              <a:t>	Toby Garfield: 2005-</a:t>
            </a:r>
          </a:p>
          <a:p>
            <a:endParaRPr lang="en-US" dirty="0"/>
          </a:p>
        </p:txBody>
      </p:sp>
      <p:pic>
        <p:nvPicPr>
          <p:cNvPr id="8" name="Picture 7" descr="curtissdavis.jpg"/>
          <p:cNvPicPr>
            <a:picLocks noChangeAspect="1"/>
          </p:cNvPicPr>
          <p:nvPr/>
        </p:nvPicPr>
        <p:blipFill>
          <a:blip r:embed="rId3" cstate="print"/>
          <a:srcRect b="15307"/>
          <a:stretch>
            <a:fillRect/>
          </a:stretch>
        </p:blipFill>
        <p:spPr>
          <a:xfrm>
            <a:off x="685800" y="4191000"/>
            <a:ext cx="1752600" cy="22098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9" name="Picture 8" descr="Erwin.GIF"/>
          <p:cNvPicPr>
            <a:picLocks noChangeAspect="1"/>
          </p:cNvPicPr>
          <p:nvPr/>
        </p:nvPicPr>
        <p:blipFill>
          <a:blip r:embed="rId4"/>
          <a:srcRect l="4545" t="6061" r="9091" b="27273"/>
          <a:stretch>
            <a:fillRect/>
          </a:stretch>
        </p:blipFill>
        <p:spPr>
          <a:xfrm>
            <a:off x="685800" y="1969168"/>
            <a:ext cx="1752600" cy="2029327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B86D5-FBA3-49BD-BE6F-29966C79F5E2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533400"/>
            <a:ext cx="8537274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The Center Has Been Led by a Succession</a:t>
            </a:r>
            <a:endParaRPr lang="en-US" sz="3600" dirty="0"/>
          </a:p>
          <a:p>
            <a:pPr algn="ctr"/>
            <a:r>
              <a:rPr lang="en-US" sz="3600" dirty="0" smtClean="0"/>
              <a:t>Of Dedicated and Talented Directors:</a:t>
            </a:r>
          </a:p>
          <a:p>
            <a:pPr algn="ctr"/>
            <a:endParaRPr lang="en-US" sz="3600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200400" y="2133600"/>
            <a:ext cx="5586787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	</a:t>
            </a:r>
            <a:r>
              <a:rPr lang="en-US" sz="3600" dirty="0" smtClean="0"/>
              <a:t>Erwin Seibel: 1978-1980</a:t>
            </a:r>
          </a:p>
          <a:p>
            <a:pPr algn="ctr"/>
            <a:r>
              <a:rPr lang="en-US" sz="3600" dirty="0" smtClean="0"/>
              <a:t>	Curt Davis: 1980-1982</a:t>
            </a:r>
          </a:p>
          <a:p>
            <a:pPr algn="ctr"/>
            <a:r>
              <a:rPr lang="en-US" sz="3600" dirty="0" smtClean="0"/>
              <a:t>	</a:t>
            </a:r>
            <a:r>
              <a:rPr lang="en-US" sz="3600" u="sng" dirty="0" smtClean="0"/>
              <a:t>Mike </a:t>
            </a:r>
            <a:r>
              <a:rPr lang="en-US" sz="3600" u="sng" dirty="0" err="1" smtClean="0"/>
              <a:t>Josselyn</a:t>
            </a:r>
            <a:r>
              <a:rPr lang="en-US" sz="3600" u="sng" dirty="0" smtClean="0"/>
              <a:t>: 1982-1989</a:t>
            </a:r>
          </a:p>
          <a:p>
            <a:pPr algn="ctr"/>
            <a:r>
              <a:rPr lang="en-US" sz="3600" dirty="0" smtClean="0"/>
              <a:t>	Franz Andersen: 1989-1991</a:t>
            </a:r>
          </a:p>
          <a:p>
            <a:pPr algn="ctr"/>
            <a:r>
              <a:rPr lang="en-US" sz="3600" dirty="0" smtClean="0"/>
              <a:t>	</a:t>
            </a:r>
            <a:r>
              <a:rPr lang="en-US" sz="3600" u="sng" dirty="0" smtClean="0"/>
              <a:t>Tim </a:t>
            </a:r>
            <a:r>
              <a:rPr lang="en-US" sz="3600" u="sng" dirty="0" err="1" smtClean="0"/>
              <a:t>Hollibough</a:t>
            </a:r>
            <a:r>
              <a:rPr lang="en-US" sz="3600" u="sng" dirty="0" smtClean="0"/>
              <a:t>: 1991-1995</a:t>
            </a:r>
          </a:p>
          <a:p>
            <a:pPr algn="ctr"/>
            <a:r>
              <a:rPr lang="en-US" sz="3600" dirty="0" smtClean="0"/>
              <a:t>	</a:t>
            </a:r>
            <a:r>
              <a:rPr lang="en-US" sz="3600" dirty="0" err="1" smtClean="0"/>
              <a:t>Alissa</a:t>
            </a:r>
            <a:r>
              <a:rPr lang="en-US" sz="3600" dirty="0" smtClean="0"/>
              <a:t> Arp: 1995-2005</a:t>
            </a:r>
          </a:p>
          <a:p>
            <a:pPr algn="ctr"/>
            <a:r>
              <a:rPr lang="en-US" sz="3600" dirty="0" smtClean="0"/>
              <a:t>	Toby Garfield: 2005-</a:t>
            </a:r>
          </a:p>
          <a:p>
            <a:endParaRPr lang="en-US" dirty="0"/>
          </a:p>
        </p:txBody>
      </p:sp>
      <p:pic>
        <p:nvPicPr>
          <p:cNvPr id="10" name="Picture 9" descr="hollibaugh.jpg"/>
          <p:cNvPicPr>
            <a:picLocks noChangeAspect="1"/>
          </p:cNvPicPr>
          <p:nvPr/>
        </p:nvPicPr>
        <p:blipFill>
          <a:blip r:embed="rId3"/>
          <a:srcRect r="6375" b="6468"/>
          <a:stretch>
            <a:fillRect/>
          </a:stretch>
        </p:blipFill>
        <p:spPr>
          <a:xfrm>
            <a:off x="838200" y="4572000"/>
            <a:ext cx="1858651" cy="1715678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11" name="Picture 10" descr="prs_jossely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209800"/>
            <a:ext cx="1905000" cy="2076236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B86D5-FBA3-49BD-BE6F-29966C79F5E2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533400"/>
            <a:ext cx="8537274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The Center Has Been Led by a Succession</a:t>
            </a:r>
            <a:endParaRPr lang="en-US" sz="3600" dirty="0"/>
          </a:p>
          <a:p>
            <a:pPr algn="ctr"/>
            <a:r>
              <a:rPr lang="en-US" sz="3600" dirty="0" smtClean="0"/>
              <a:t>Of Dedicated and Talented Directors:</a:t>
            </a:r>
          </a:p>
          <a:p>
            <a:pPr algn="ctr"/>
            <a:endParaRPr lang="en-US" sz="3600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5" name="Picture 4" descr="47a.jpg"/>
          <p:cNvPicPr>
            <a:picLocks noChangeAspect="1"/>
          </p:cNvPicPr>
          <p:nvPr/>
        </p:nvPicPr>
        <p:blipFill>
          <a:blip r:embed="rId3"/>
          <a:srcRect l="2778" b="4416"/>
          <a:stretch>
            <a:fillRect/>
          </a:stretch>
        </p:blipFill>
        <p:spPr>
          <a:xfrm>
            <a:off x="990600" y="4191000"/>
            <a:ext cx="1752600" cy="2099991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200400" y="2133600"/>
            <a:ext cx="5586787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	</a:t>
            </a:r>
            <a:r>
              <a:rPr lang="en-US" sz="3600" dirty="0" smtClean="0"/>
              <a:t>Erwin Seibel: 1978-1980</a:t>
            </a:r>
          </a:p>
          <a:p>
            <a:pPr algn="ctr"/>
            <a:r>
              <a:rPr lang="en-US" sz="3600" dirty="0" smtClean="0"/>
              <a:t>	Curt Davis: 1980-1982</a:t>
            </a:r>
          </a:p>
          <a:p>
            <a:pPr algn="ctr"/>
            <a:r>
              <a:rPr lang="en-US" sz="3600" dirty="0" smtClean="0"/>
              <a:t>	Mike </a:t>
            </a:r>
            <a:r>
              <a:rPr lang="en-US" sz="3600" dirty="0" err="1" smtClean="0"/>
              <a:t>Josselyn</a:t>
            </a:r>
            <a:r>
              <a:rPr lang="en-US" sz="3600" dirty="0" smtClean="0"/>
              <a:t>: 1982-1989</a:t>
            </a:r>
          </a:p>
          <a:p>
            <a:pPr algn="ctr"/>
            <a:r>
              <a:rPr lang="en-US" sz="3600" dirty="0" smtClean="0"/>
              <a:t>	Franz Andersen: 1989-1991</a:t>
            </a:r>
          </a:p>
          <a:p>
            <a:pPr algn="ctr"/>
            <a:r>
              <a:rPr lang="en-US" sz="3600" dirty="0" smtClean="0"/>
              <a:t>	Tim </a:t>
            </a:r>
            <a:r>
              <a:rPr lang="en-US" sz="3600" dirty="0" err="1" smtClean="0"/>
              <a:t>Hollibough</a:t>
            </a:r>
            <a:r>
              <a:rPr lang="en-US" sz="3600" dirty="0" smtClean="0"/>
              <a:t>: 1991-1995</a:t>
            </a:r>
          </a:p>
          <a:p>
            <a:pPr algn="ctr"/>
            <a:r>
              <a:rPr lang="en-US" sz="3600" dirty="0" smtClean="0"/>
              <a:t>	</a:t>
            </a:r>
            <a:r>
              <a:rPr lang="en-US" sz="3600" u="sng" dirty="0" err="1" smtClean="0"/>
              <a:t>Alissa</a:t>
            </a:r>
            <a:r>
              <a:rPr lang="en-US" sz="3600" u="sng" dirty="0" smtClean="0"/>
              <a:t> Arp: 1995-2005</a:t>
            </a:r>
          </a:p>
          <a:p>
            <a:pPr algn="ctr"/>
            <a:r>
              <a:rPr lang="en-US" sz="3600" dirty="0" smtClean="0"/>
              <a:t>	</a:t>
            </a:r>
            <a:r>
              <a:rPr lang="en-US" sz="3600" u="sng" dirty="0" smtClean="0"/>
              <a:t>Toby Garfield: 2005-</a:t>
            </a:r>
          </a:p>
          <a:p>
            <a:endParaRPr lang="en-US" dirty="0"/>
          </a:p>
        </p:txBody>
      </p:sp>
      <p:pic>
        <p:nvPicPr>
          <p:cNvPr id="7" name="Picture 6" descr="Arp-7816_a24897.jpg"/>
          <p:cNvPicPr>
            <a:picLocks noChangeAspect="1"/>
          </p:cNvPicPr>
          <p:nvPr/>
        </p:nvPicPr>
        <p:blipFill>
          <a:blip r:embed="rId4" cstate="print"/>
          <a:srcRect t="6818" b="13636"/>
          <a:stretch>
            <a:fillRect/>
          </a:stretch>
        </p:blipFill>
        <p:spPr>
          <a:xfrm>
            <a:off x="990599" y="1905000"/>
            <a:ext cx="1724297" cy="20574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B86D5-FBA3-49BD-BE6F-29966C79F5E2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76400" y="1091148"/>
            <a:ext cx="577273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/>
              <a:t>Now Let’s Talk </a:t>
            </a:r>
          </a:p>
          <a:p>
            <a:pPr algn="ctr"/>
            <a:r>
              <a:rPr lang="en-US" sz="6000" dirty="0" smtClean="0"/>
              <a:t>About Estuaries </a:t>
            </a:r>
          </a:p>
          <a:p>
            <a:pPr algn="ctr"/>
            <a:r>
              <a:rPr lang="en-US" sz="6000" dirty="0" smtClean="0"/>
              <a:t>And the Threats</a:t>
            </a:r>
          </a:p>
          <a:p>
            <a:pPr algn="ctr"/>
            <a:r>
              <a:rPr lang="en-US" sz="6000" dirty="0" smtClean="0"/>
              <a:t>To Their Health</a:t>
            </a:r>
            <a:endParaRPr lang="en-US" sz="6000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56FC1D40-8430-4F8B-B409-AD1A4A609A27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2150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762000"/>
            <a:ext cx="9144000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/>
              <a:t>Often Estuaries are “Tidal”</a:t>
            </a:r>
          </a:p>
          <a:p>
            <a:pPr algn="ctr"/>
            <a:r>
              <a:rPr lang="en-US" sz="3600"/>
              <a:t>~~~~~~~~~~~~~~~~~~~~~~</a:t>
            </a:r>
          </a:p>
          <a:p>
            <a:pPr algn="ctr"/>
            <a:r>
              <a:rPr lang="en-US" sz="3600"/>
              <a:t>The Salt Water Wedge moves</a:t>
            </a:r>
          </a:p>
          <a:p>
            <a:pPr algn="ctr"/>
            <a:r>
              <a:rPr lang="en-US" sz="3600"/>
              <a:t>Landward on the Flood Tide </a:t>
            </a:r>
          </a:p>
          <a:p>
            <a:pPr algn="ctr"/>
            <a:r>
              <a:rPr lang="en-US" sz="3600"/>
              <a:t>And Seaward on the Ebb Tide</a:t>
            </a:r>
          </a:p>
          <a:p>
            <a:pPr algn="ctr"/>
            <a:r>
              <a:rPr lang="en-US" sz="3600"/>
              <a:t>~~~~~~~~~~~~~~</a:t>
            </a:r>
          </a:p>
          <a:p>
            <a:pPr algn="ctr"/>
            <a:r>
              <a:rPr lang="en-US" sz="3600"/>
              <a:t>At the Golden Gate this </a:t>
            </a:r>
            <a:r>
              <a:rPr lang="en-US" sz="3600" u="sng"/>
              <a:t>Daily</a:t>
            </a:r>
          </a:p>
          <a:p>
            <a:pPr algn="ctr"/>
            <a:r>
              <a:rPr lang="en-US" sz="3600"/>
              <a:t>Flow is 6 Times the Volume</a:t>
            </a:r>
          </a:p>
          <a:p>
            <a:pPr algn="ctr"/>
            <a:r>
              <a:rPr lang="en-US" sz="3600"/>
              <a:t>Of the Mississippi River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E6997B7E-B3B9-45ED-AF90-656C6B2C99B0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2253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685800" y="1828800"/>
            <a:ext cx="7959725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000" dirty="0"/>
              <a:t>Before Oceanographers Looked</a:t>
            </a:r>
          </a:p>
          <a:p>
            <a:pPr algn="ctr"/>
            <a:r>
              <a:rPr lang="en-US" sz="4000" dirty="0"/>
              <a:t>At the Bay, Engineers Assumed </a:t>
            </a:r>
          </a:p>
          <a:p>
            <a:pPr algn="ctr"/>
            <a:r>
              <a:rPr lang="en-US" sz="4000" dirty="0"/>
              <a:t>That Since the Tidal Prism is</a:t>
            </a:r>
          </a:p>
          <a:p>
            <a:pPr algn="ctr"/>
            <a:r>
              <a:rPr lang="en-US" sz="4000" dirty="0"/>
              <a:t>1/3 of the Volume of the Bay,</a:t>
            </a:r>
          </a:p>
          <a:p>
            <a:pPr algn="ctr"/>
            <a:r>
              <a:rPr lang="en-US" sz="4000" dirty="0"/>
              <a:t>The Bay Flushes Every Three Days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5"/>
          <p:cNvSpPr>
            <a:spLocks noChangeArrowheads="1"/>
          </p:cNvSpPr>
          <p:nvPr/>
        </p:nvSpPr>
        <p:spPr bwMode="auto">
          <a:xfrm>
            <a:off x="854075" y="1143000"/>
            <a:ext cx="7756525" cy="17526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5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7EB75B7D-3E8B-4FAB-84C5-50154D6D58EB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23556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2286000" y="1219200"/>
            <a:ext cx="50339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</a:rPr>
              <a:t>Tidal Mixing Flushes the</a:t>
            </a:r>
          </a:p>
          <a:p>
            <a:pPr algn="ctr"/>
            <a:r>
              <a:rPr lang="en-US" sz="3600">
                <a:solidFill>
                  <a:srgbClr val="002060"/>
                </a:solidFill>
              </a:rPr>
              <a:t>Bay Every Three Days</a:t>
            </a:r>
          </a:p>
        </p:txBody>
      </p:sp>
      <p:sp>
        <p:nvSpPr>
          <p:cNvPr id="23558" name="Text Box 9"/>
          <p:cNvSpPr txBox="1">
            <a:spLocks noChangeArrowheads="1"/>
          </p:cNvSpPr>
          <p:nvPr/>
        </p:nvSpPr>
        <p:spPr bwMode="auto">
          <a:xfrm>
            <a:off x="1066800" y="4419600"/>
            <a:ext cx="1587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Salt Water</a:t>
            </a:r>
          </a:p>
        </p:txBody>
      </p:sp>
      <p:sp>
        <p:nvSpPr>
          <p:cNvPr id="23559" name="Freeform 4"/>
          <p:cNvSpPr>
            <a:spLocks/>
          </p:cNvSpPr>
          <p:nvPr/>
        </p:nvSpPr>
        <p:spPr bwMode="auto">
          <a:xfrm>
            <a:off x="908050" y="4038600"/>
            <a:ext cx="7702550" cy="2209800"/>
          </a:xfrm>
          <a:custGeom>
            <a:avLst/>
            <a:gdLst>
              <a:gd name="T0" fmla="*/ 2147483647 w 4852"/>
              <a:gd name="T1" fmla="*/ 2147483647 h 1392"/>
              <a:gd name="T2" fmla="*/ 2147483647 w 4852"/>
              <a:gd name="T3" fmla="*/ 2147483647 h 1392"/>
              <a:gd name="T4" fmla="*/ 2147483647 w 4852"/>
              <a:gd name="T5" fmla="*/ 2147483647 h 1392"/>
              <a:gd name="T6" fmla="*/ 2147483647 w 4852"/>
              <a:gd name="T7" fmla="*/ 0 h 1392"/>
              <a:gd name="T8" fmla="*/ 2147483647 w 4852"/>
              <a:gd name="T9" fmla="*/ 2147483647 h 1392"/>
              <a:gd name="T10" fmla="*/ 2147483647 w 4852"/>
              <a:gd name="T11" fmla="*/ 2147483647 h 1392"/>
              <a:gd name="T12" fmla="*/ 2147483647 w 4852"/>
              <a:gd name="T13" fmla="*/ 2147483647 h 13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52"/>
              <a:gd name="T22" fmla="*/ 0 h 1392"/>
              <a:gd name="T23" fmla="*/ 4852 w 4852"/>
              <a:gd name="T24" fmla="*/ 1392 h 13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52" h="1392">
                <a:moveTo>
                  <a:pt x="4" y="927"/>
                </a:moveTo>
                <a:cubicBezTo>
                  <a:pt x="23" y="896"/>
                  <a:pt x="0" y="885"/>
                  <a:pt x="40" y="885"/>
                </a:cubicBezTo>
                <a:lnTo>
                  <a:pt x="3063" y="175"/>
                </a:lnTo>
                <a:lnTo>
                  <a:pt x="4852" y="0"/>
                </a:lnTo>
                <a:lnTo>
                  <a:pt x="4836" y="1392"/>
                </a:lnTo>
                <a:lnTo>
                  <a:pt x="4" y="1373"/>
                </a:lnTo>
                <a:lnTo>
                  <a:pt x="4" y="927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100000">
                <a:srgbClr val="472F18"/>
              </a:gs>
            </a:gsLst>
            <a:lin ang="5400000" scaled="1"/>
          </a:gradFill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914400" y="2560638"/>
            <a:ext cx="7696200" cy="3733800"/>
          </a:xfrm>
          <a:prstGeom prst="rect">
            <a:avLst/>
          </a:prstGeom>
          <a:solidFill>
            <a:srgbClr val="00B0F0"/>
          </a:solidFill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561" name="TextBox 34"/>
          <p:cNvSpPr txBox="1">
            <a:spLocks noChangeArrowheads="1"/>
          </p:cNvSpPr>
          <p:nvPr/>
        </p:nvSpPr>
        <p:spPr bwMode="auto">
          <a:xfrm>
            <a:off x="5867400" y="2554288"/>
            <a:ext cx="2333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/>
              <a:t>Bay Water</a:t>
            </a:r>
          </a:p>
        </p:txBody>
      </p:sp>
      <p:sp>
        <p:nvSpPr>
          <p:cNvPr id="33" name="Freeform 32"/>
          <p:cNvSpPr/>
          <p:nvPr/>
        </p:nvSpPr>
        <p:spPr bwMode="auto">
          <a:xfrm>
            <a:off x="-1524000" y="2514600"/>
            <a:ext cx="10591800" cy="3276600"/>
          </a:xfrm>
          <a:custGeom>
            <a:avLst/>
            <a:gdLst>
              <a:gd name="connsiteX0" fmla="*/ 2484120 w 5715000"/>
              <a:gd name="connsiteY0" fmla="*/ 45720 h 2910840"/>
              <a:gd name="connsiteX1" fmla="*/ 5715000 w 5715000"/>
              <a:gd name="connsiteY1" fmla="*/ 1950720 h 2910840"/>
              <a:gd name="connsiteX2" fmla="*/ 2331720 w 5715000"/>
              <a:gd name="connsiteY2" fmla="*/ 2865120 h 2910840"/>
              <a:gd name="connsiteX3" fmla="*/ 0 w 5715000"/>
              <a:gd name="connsiteY3" fmla="*/ 2910840 h 2910840"/>
              <a:gd name="connsiteX4" fmla="*/ 60960 w 5715000"/>
              <a:gd name="connsiteY4" fmla="*/ 0 h 2910840"/>
              <a:gd name="connsiteX5" fmla="*/ 2484120 w 5715000"/>
              <a:gd name="connsiteY5" fmla="*/ 45720 h 2910840"/>
              <a:gd name="connsiteX0" fmla="*/ 2484120 w 5715000"/>
              <a:gd name="connsiteY0" fmla="*/ 45720 h 2910840"/>
              <a:gd name="connsiteX1" fmla="*/ 5715000 w 5715000"/>
              <a:gd name="connsiteY1" fmla="*/ 1341475 h 2910840"/>
              <a:gd name="connsiteX2" fmla="*/ 2331720 w 5715000"/>
              <a:gd name="connsiteY2" fmla="*/ 2865120 h 2910840"/>
              <a:gd name="connsiteX3" fmla="*/ 0 w 5715000"/>
              <a:gd name="connsiteY3" fmla="*/ 2910840 h 2910840"/>
              <a:gd name="connsiteX4" fmla="*/ 60960 w 5715000"/>
              <a:gd name="connsiteY4" fmla="*/ 0 h 2910840"/>
              <a:gd name="connsiteX5" fmla="*/ 2484120 w 5715000"/>
              <a:gd name="connsiteY5" fmla="*/ 45720 h 2910840"/>
              <a:gd name="connsiteX0" fmla="*/ 2484120 w 5715000"/>
              <a:gd name="connsiteY0" fmla="*/ 45720 h 2910840"/>
              <a:gd name="connsiteX1" fmla="*/ 5715000 w 5715000"/>
              <a:gd name="connsiteY1" fmla="*/ 1341475 h 2910840"/>
              <a:gd name="connsiteX2" fmla="*/ 5715000 w 5715000"/>
              <a:gd name="connsiteY2" fmla="*/ 1353879 h 2910840"/>
              <a:gd name="connsiteX3" fmla="*/ 2331720 w 5715000"/>
              <a:gd name="connsiteY3" fmla="*/ 2865120 h 2910840"/>
              <a:gd name="connsiteX4" fmla="*/ 0 w 5715000"/>
              <a:gd name="connsiteY4" fmla="*/ 2910840 h 2910840"/>
              <a:gd name="connsiteX5" fmla="*/ 60960 w 5715000"/>
              <a:gd name="connsiteY5" fmla="*/ 0 h 2910840"/>
              <a:gd name="connsiteX6" fmla="*/ 2484120 w 5715000"/>
              <a:gd name="connsiteY6" fmla="*/ 45720 h 2910840"/>
              <a:gd name="connsiteX0" fmla="*/ 4324841 w 5715000"/>
              <a:gd name="connsiteY0" fmla="*/ 45720 h 2910840"/>
              <a:gd name="connsiteX1" fmla="*/ 5715000 w 5715000"/>
              <a:gd name="connsiteY1" fmla="*/ 1341475 h 2910840"/>
              <a:gd name="connsiteX2" fmla="*/ 5715000 w 5715000"/>
              <a:gd name="connsiteY2" fmla="*/ 1353879 h 2910840"/>
              <a:gd name="connsiteX3" fmla="*/ 2331720 w 5715000"/>
              <a:gd name="connsiteY3" fmla="*/ 2865120 h 2910840"/>
              <a:gd name="connsiteX4" fmla="*/ 0 w 5715000"/>
              <a:gd name="connsiteY4" fmla="*/ 2910840 h 2910840"/>
              <a:gd name="connsiteX5" fmla="*/ 60960 w 5715000"/>
              <a:gd name="connsiteY5" fmla="*/ 0 h 2910840"/>
              <a:gd name="connsiteX6" fmla="*/ 4324841 w 5715000"/>
              <a:gd name="connsiteY6" fmla="*/ 45720 h 2910840"/>
              <a:gd name="connsiteX0" fmla="*/ 3974228 w 5715000"/>
              <a:gd name="connsiteY0" fmla="*/ 45720 h 2910840"/>
              <a:gd name="connsiteX1" fmla="*/ 5715000 w 5715000"/>
              <a:gd name="connsiteY1" fmla="*/ 1341475 h 2910840"/>
              <a:gd name="connsiteX2" fmla="*/ 5715000 w 5715000"/>
              <a:gd name="connsiteY2" fmla="*/ 1353879 h 2910840"/>
              <a:gd name="connsiteX3" fmla="*/ 2331720 w 5715000"/>
              <a:gd name="connsiteY3" fmla="*/ 2865120 h 2910840"/>
              <a:gd name="connsiteX4" fmla="*/ 0 w 5715000"/>
              <a:gd name="connsiteY4" fmla="*/ 2910840 h 2910840"/>
              <a:gd name="connsiteX5" fmla="*/ 60960 w 5715000"/>
              <a:gd name="connsiteY5" fmla="*/ 0 h 2910840"/>
              <a:gd name="connsiteX6" fmla="*/ 3974228 w 5715000"/>
              <a:gd name="connsiteY6" fmla="*/ 45720 h 2910840"/>
              <a:gd name="connsiteX0" fmla="*/ 3974228 w 5934133"/>
              <a:gd name="connsiteY0" fmla="*/ 45720 h 2910840"/>
              <a:gd name="connsiteX1" fmla="*/ 5715000 w 5934133"/>
              <a:gd name="connsiteY1" fmla="*/ 1341475 h 2910840"/>
              <a:gd name="connsiteX2" fmla="*/ 5934133 w 5934133"/>
              <a:gd name="connsiteY2" fmla="*/ 1353879 h 2910840"/>
              <a:gd name="connsiteX3" fmla="*/ 2331720 w 5934133"/>
              <a:gd name="connsiteY3" fmla="*/ 2865120 h 2910840"/>
              <a:gd name="connsiteX4" fmla="*/ 0 w 5934133"/>
              <a:gd name="connsiteY4" fmla="*/ 2910840 h 2910840"/>
              <a:gd name="connsiteX5" fmla="*/ 60960 w 5934133"/>
              <a:gd name="connsiteY5" fmla="*/ 0 h 2910840"/>
              <a:gd name="connsiteX6" fmla="*/ 3974228 w 5934133"/>
              <a:gd name="connsiteY6" fmla="*/ 45720 h 2910840"/>
              <a:gd name="connsiteX0" fmla="*/ 3974228 w 5934133"/>
              <a:gd name="connsiteY0" fmla="*/ 45720 h 2910840"/>
              <a:gd name="connsiteX1" fmla="*/ 5715000 w 5934133"/>
              <a:gd name="connsiteY1" fmla="*/ 1003006 h 2910840"/>
              <a:gd name="connsiteX2" fmla="*/ 5934133 w 5934133"/>
              <a:gd name="connsiteY2" fmla="*/ 1353879 h 2910840"/>
              <a:gd name="connsiteX3" fmla="*/ 2331720 w 5934133"/>
              <a:gd name="connsiteY3" fmla="*/ 2865120 h 2910840"/>
              <a:gd name="connsiteX4" fmla="*/ 0 w 5934133"/>
              <a:gd name="connsiteY4" fmla="*/ 2910840 h 2910840"/>
              <a:gd name="connsiteX5" fmla="*/ 60960 w 5934133"/>
              <a:gd name="connsiteY5" fmla="*/ 0 h 2910840"/>
              <a:gd name="connsiteX6" fmla="*/ 3974228 w 5934133"/>
              <a:gd name="connsiteY6" fmla="*/ 45720 h 2910840"/>
              <a:gd name="connsiteX0" fmla="*/ 4237188 w 5934133"/>
              <a:gd name="connsiteY0" fmla="*/ 45720 h 2910840"/>
              <a:gd name="connsiteX1" fmla="*/ 5715000 w 5934133"/>
              <a:gd name="connsiteY1" fmla="*/ 1003006 h 2910840"/>
              <a:gd name="connsiteX2" fmla="*/ 5934133 w 5934133"/>
              <a:gd name="connsiteY2" fmla="*/ 1353879 h 2910840"/>
              <a:gd name="connsiteX3" fmla="*/ 2331720 w 5934133"/>
              <a:gd name="connsiteY3" fmla="*/ 2865120 h 2910840"/>
              <a:gd name="connsiteX4" fmla="*/ 0 w 5934133"/>
              <a:gd name="connsiteY4" fmla="*/ 2910840 h 2910840"/>
              <a:gd name="connsiteX5" fmla="*/ 60960 w 5934133"/>
              <a:gd name="connsiteY5" fmla="*/ 0 h 2910840"/>
              <a:gd name="connsiteX6" fmla="*/ 4237188 w 5934133"/>
              <a:gd name="connsiteY6" fmla="*/ 45720 h 2910840"/>
              <a:gd name="connsiteX0" fmla="*/ 4018055 w 5934133"/>
              <a:gd name="connsiteY0" fmla="*/ 45720 h 2910840"/>
              <a:gd name="connsiteX1" fmla="*/ 5715000 w 5934133"/>
              <a:gd name="connsiteY1" fmla="*/ 1003006 h 2910840"/>
              <a:gd name="connsiteX2" fmla="*/ 5934133 w 5934133"/>
              <a:gd name="connsiteY2" fmla="*/ 1353879 h 2910840"/>
              <a:gd name="connsiteX3" fmla="*/ 2331720 w 5934133"/>
              <a:gd name="connsiteY3" fmla="*/ 2865120 h 2910840"/>
              <a:gd name="connsiteX4" fmla="*/ 0 w 5934133"/>
              <a:gd name="connsiteY4" fmla="*/ 2910840 h 2910840"/>
              <a:gd name="connsiteX5" fmla="*/ 60960 w 5934133"/>
              <a:gd name="connsiteY5" fmla="*/ 0 h 2910840"/>
              <a:gd name="connsiteX6" fmla="*/ 4018055 w 5934133"/>
              <a:gd name="connsiteY6" fmla="*/ 45720 h 2910840"/>
              <a:gd name="connsiteX0" fmla="*/ 4237188 w 5934133"/>
              <a:gd name="connsiteY0" fmla="*/ 45720 h 2910840"/>
              <a:gd name="connsiteX1" fmla="*/ 5715000 w 5934133"/>
              <a:gd name="connsiteY1" fmla="*/ 1003006 h 2910840"/>
              <a:gd name="connsiteX2" fmla="*/ 5934133 w 5934133"/>
              <a:gd name="connsiteY2" fmla="*/ 1353879 h 2910840"/>
              <a:gd name="connsiteX3" fmla="*/ 2331720 w 5934133"/>
              <a:gd name="connsiteY3" fmla="*/ 2865120 h 2910840"/>
              <a:gd name="connsiteX4" fmla="*/ 0 w 5934133"/>
              <a:gd name="connsiteY4" fmla="*/ 2910840 h 2910840"/>
              <a:gd name="connsiteX5" fmla="*/ 60960 w 5934133"/>
              <a:gd name="connsiteY5" fmla="*/ 0 h 2910840"/>
              <a:gd name="connsiteX6" fmla="*/ 4237188 w 5934133"/>
              <a:gd name="connsiteY6" fmla="*/ 45720 h 2910840"/>
              <a:gd name="connsiteX0" fmla="*/ 4412495 w 5934133"/>
              <a:gd name="connsiteY0" fmla="*/ 45720 h 2910840"/>
              <a:gd name="connsiteX1" fmla="*/ 5715000 w 5934133"/>
              <a:gd name="connsiteY1" fmla="*/ 1003006 h 2910840"/>
              <a:gd name="connsiteX2" fmla="*/ 5934133 w 5934133"/>
              <a:gd name="connsiteY2" fmla="*/ 1353879 h 2910840"/>
              <a:gd name="connsiteX3" fmla="*/ 2331720 w 5934133"/>
              <a:gd name="connsiteY3" fmla="*/ 2865120 h 2910840"/>
              <a:gd name="connsiteX4" fmla="*/ 0 w 5934133"/>
              <a:gd name="connsiteY4" fmla="*/ 2910840 h 2910840"/>
              <a:gd name="connsiteX5" fmla="*/ 60960 w 5934133"/>
              <a:gd name="connsiteY5" fmla="*/ 0 h 2910840"/>
              <a:gd name="connsiteX6" fmla="*/ 4412495 w 5934133"/>
              <a:gd name="connsiteY6" fmla="*/ 45720 h 2910840"/>
              <a:gd name="connsiteX0" fmla="*/ 4412495 w 5934133"/>
              <a:gd name="connsiteY0" fmla="*/ 45720 h 2910840"/>
              <a:gd name="connsiteX1" fmla="*/ 5846480 w 5934133"/>
              <a:gd name="connsiteY1" fmla="*/ 1003006 h 2910840"/>
              <a:gd name="connsiteX2" fmla="*/ 5934133 w 5934133"/>
              <a:gd name="connsiteY2" fmla="*/ 1353879 h 2910840"/>
              <a:gd name="connsiteX3" fmla="*/ 2331720 w 5934133"/>
              <a:gd name="connsiteY3" fmla="*/ 2865120 h 2910840"/>
              <a:gd name="connsiteX4" fmla="*/ 0 w 5934133"/>
              <a:gd name="connsiteY4" fmla="*/ 2910840 h 2910840"/>
              <a:gd name="connsiteX5" fmla="*/ 60960 w 5934133"/>
              <a:gd name="connsiteY5" fmla="*/ 0 h 2910840"/>
              <a:gd name="connsiteX6" fmla="*/ 4412495 w 5934133"/>
              <a:gd name="connsiteY6" fmla="*/ 45720 h 2910840"/>
              <a:gd name="connsiteX0" fmla="*/ 4412495 w 5934133"/>
              <a:gd name="connsiteY0" fmla="*/ 45720 h 2910840"/>
              <a:gd name="connsiteX1" fmla="*/ 5846480 w 5934133"/>
              <a:gd name="connsiteY1" fmla="*/ 1003006 h 2910840"/>
              <a:gd name="connsiteX2" fmla="*/ 5934133 w 5934133"/>
              <a:gd name="connsiteY2" fmla="*/ 1353879 h 2910840"/>
              <a:gd name="connsiteX3" fmla="*/ 2331720 w 5934133"/>
              <a:gd name="connsiteY3" fmla="*/ 2865120 h 2910840"/>
              <a:gd name="connsiteX4" fmla="*/ 0 w 5934133"/>
              <a:gd name="connsiteY4" fmla="*/ 2910840 h 2910840"/>
              <a:gd name="connsiteX5" fmla="*/ 60960 w 5934133"/>
              <a:gd name="connsiteY5" fmla="*/ 0 h 2910840"/>
              <a:gd name="connsiteX6" fmla="*/ 4412495 w 5934133"/>
              <a:gd name="connsiteY6" fmla="*/ 45720 h 291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4133" h="2910840">
                <a:moveTo>
                  <a:pt x="4412495" y="45720"/>
                </a:moveTo>
                <a:lnTo>
                  <a:pt x="5846480" y="1003006"/>
                </a:lnTo>
                <a:lnTo>
                  <a:pt x="5934133" y="1353879"/>
                </a:lnTo>
                <a:lnTo>
                  <a:pt x="2331720" y="2865120"/>
                </a:lnTo>
                <a:lnTo>
                  <a:pt x="0" y="2910840"/>
                </a:lnTo>
                <a:lnTo>
                  <a:pt x="60960" y="0"/>
                </a:lnTo>
                <a:lnTo>
                  <a:pt x="4412495" y="45720"/>
                </a:lnTo>
                <a:close/>
              </a:path>
            </a:pathLst>
          </a:custGeom>
          <a:solidFill>
            <a:srgbClr val="002060"/>
          </a:solidFill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" name="Freeform 30"/>
          <p:cNvSpPr/>
          <p:nvPr/>
        </p:nvSpPr>
        <p:spPr bwMode="auto">
          <a:xfrm>
            <a:off x="-1600200" y="2514600"/>
            <a:ext cx="9753600" cy="3276600"/>
          </a:xfrm>
          <a:custGeom>
            <a:avLst/>
            <a:gdLst>
              <a:gd name="connsiteX0" fmla="*/ 2484120 w 5715000"/>
              <a:gd name="connsiteY0" fmla="*/ 45720 h 2910840"/>
              <a:gd name="connsiteX1" fmla="*/ 5715000 w 5715000"/>
              <a:gd name="connsiteY1" fmla="*/ 1950720 h 2910840"/>
              <a:gd name="connsiteX2" fmla="*/ 2331720 w 5715000"/>
              <a:gd name="connsiteY2" fmla="*/ 2865120 h 2910840"/>
              <a:gd name="connsiteX3" fmla="*/ 0 w 5715000"/>
              <a:gd name="connsiteY3" fmla="*/ 2910840 h 2910840"/>
              <a:gd name="connsiteX4" fmla="*/ 60960 w 5715000"/>
              <a:gd name="connsiteY4" fmla="*/ 0 h 2910840"/>
              <a:gd name="connsiteX5" fmla="*/ 2484120 w 5715000"/>
              <a:gd name="connsiteY5" fmla="*/ 45720 h 2910840"/>
              <a:gd name="connsiteX0" fmla="*/ 2484120 w 5715000"/>
              <a:gd name="connsiteY0" fmla="*/ 45720 h 2910840"/>
              <a:gd name="connsiteX1" fmla="*/ 5715000 w 5715000"/>
              <a:gd name="connsiteY1" fmla="*/ 1341475 h 2910840"/>
              <a:gd name="connsiteX2" fmla="*/ 2331720 w 5715000"/>
              <a:gd name="connsiteY2" fmla="*/ 2865120 h 2910840"/>
              <a:gd name="connsiteX3" fmla="*/ 0 w 5715000"/>
              <a:gd name="connsiteY3" fmla="*/ 2910840 h 2910840"/>
              <a:gd name="connsiteX4" fmla="*/ 60960 w 5715000"/>
              <a:gd name="connsiteY4" fmla="*/ 0 h 2910840"/>
              <a:gd name="connsiteX5" fmla="*/ 2484120 w 5715000"/>
              <a:gd name="connsiteY5" fmla="*/ 45720 h 2910840"/>
              <a:gd name="connsiteX0" fmla="*/ 2484120 w 5715000"/>
              <a:gd name="connsiteY0" fmla="*/ 45720 h 2910840"/>
              <a:gd name="connsiteX1" fmla="*/ 5715000 w 5715000"/>
              <a:gd name="connsiteY1" fmla="*/ 1341475 h 2910840"/>
              <a:gd name="connsiteX2" fmla="*/ 5495867 w 5715000"/>
              <a:gd name="connsiteY2" fmla="*/ 1570500 h 2910840"/>
              <a:gd name="connsiteX3" fmla="*/ 2331720 w 5715000"/>
              <a:gd name="connsiteY3" fmla="*/ 2865120 h 2910840"/>
              <a:gd name="connsiteX4" fmla="*/ 0 w 5715000"/>
              <a:gd name="connsiteY4" fmla="*/ 2910840 h 2910840"/>
              <a:gd name="connsiteX5" fmla="*/ 60960 w 5715000"/>
              <a:gd name="connsiteY5" fmla="*/ 0 h 2910840"/>
              <a:gd name="connsiteX6" fmla="*/ 2484120 w 5715000"/>
              <a:gd name="connsiteY6" fmla="*/ 45720 h 2910840"/>
              <a:gd name="connsiteX0" fmla="*/ 2484120 w 5495867"/>
              <a:gd name="connsiteY0" fmla="*/ 45720 h 2910840"/>
              <a:gd name="connsiteX1" fmla="*/ 5495867 w 5495867"/>
              <a:gd name="connsiteY1" fmla="*/ 1341476 h 2910840"/>
              <a:gd name="connsiteX2" fmla="*/ 5495867 w 5495867"/>
              <a:gd name="connsiteY2" fmla="*/ 1570500 h 2910840"/>
              <a:gd name="connsiteX3" fmla="*/ 2331720 w 5495867"/>
              <a:gd name="connsiteY3" fmla="*/ 2865120 h 2910840"/>
              <a:gd name="connsiteX4" fmla="*/ 0 w 5495867"/>
              <a:gd name="connsiteY4" fmla="*/ 2910840 h 2910840"/>
              <a:gd name="connsiteX5" fmla="*/ 60960 w 5495867"/>
              <a:gd name="connsiteY5" fmla="*/ 0 h 2910840"/>
              <a:gd name="connsiteX6" fmla="*/ 2484120 w 5495867"/>
              <a:gd name="connsiteY6" fmla="*/ 45720 h 2910840"/>
              <a:gd name="connsiteX0" fmla="*/ 2966214 w 5495867"/>
              <a:gd name="connsiteY0" fmla="*/ 45720 h 2910840"/>
              <a:gd name="connsiteX1" fmla="*/ 5495867 w 5495867"/>
              <a:gd name="connsiteY1" fmla="*/ 1341476 h 2910840"/>
              <a:gd name="connsiteX2" fmla="*/ 5495867 w 5495867"/>
              <a:gd name="connsiteY2" fmla="*/ 1570500 h 2910840"/>
              <a:gd name="connsiteX3" fmla="*/ 2331720 w 5495867"/>
              <a:gd name="connsiteY3" fmla="*/ 2865120 h 2910840"/>
              <a:gd name="connsiteX4" fmla="*/ 0 w 5495867"/>
              <a:gd name="connsiteY4" fmla="*/ 2910840 h 2910840"/>
              <a:gd name="connsiteX5" fmla="*/ 60960 w 5495867"/>
              <a:gd name="connsiteY5" fmla="*/ 0 h 2910840"/>
              <a:gd name="connsiteX6" fmla="*/ 2966214 w 5495867"/>
              <a:gd name="connsiteY6" fmla="*/ 45720 h 2910840"/>
              <a:gd name="connsiteX0" fmla="*/ 3229174 w 5495867"/>
              <a:gd name="connsiteY0" fmla="*/ 45720 h 2910840"/>
              <a:gd name="connsiteX1" fmla="*/ 5495867 w 5495867"/>
              <a:gd name="connsiteY1" fmla="*/ 1341476 h 2910840"/>
              <a:gd name="connsiteX2" fmla="*/ 5495867 w 5495867"/>
              <a:gd name="connsiteY2" fmla="*/ 1570500 h 2910840"/>
              <a:gd name="connsiteX3" fmla="*/ 2331720 w 5495867"/>
              <a:gd name="connsiteY3" fmla="*/ 2865120 h 2910840"/>
              <a:gd name="connsiteX4" fmla="*/ 0 w 5495867"/>
              <a:gd name="connsiteY4" fmla="*/ 2910840 h 2910840"/>
              <a:gd name="connsiteX5" fmla="*/ 60960 w 5495867"/>
              <a:gd name="connsiteY5" fmla="*/ 0 h 2910840"/>
              <a:gd name="connsiteX6" fmla="*/ 3229174 w 5495867"/>
              <a:gd name="connsiteY6" fmla="*/ 45720 h 2910840"/>
              <a:gd name="connsiteX0" fmla="*/ 3229174 w 5495867"/>
              <a:gd name="connsiteY0" fmla="*/ 45720 h 2910840"/>
              <a:gd name="connsiteX1" fmla="*/ 5495867 w 5495867"/>
              <a:gd name="connsiteY1" fmla="*/ 1612252 h 2910840"/>
              <a:gd name="connsiteX2" fmla="*/ 5495867 w 5495867"/>
              <a:gd name="connsiteY2" fmla="*/ 1570500 h 2910840"/>
              <a:gd name="connsiteX3" fmla="*/ 2331720 w 5495867"/>
              <a:gd name="connsiteY3" fmla="*/ 2865120 h 2910840"/>
              <a:gd name="connsiteX4" fmla="*/ 0 w 5495867"/>
              <a:gd name="connsiteY4" fmla="*/ 2910840 h 2910840"/>
              <a:gd name="connsiteX5" fmla="*/ 60960 w 5495867"/>
              <a:gd name="connsiteY5" fmla="*/ 0 h 2910840"/>
              <a:gd name="connsiteX6" fmla="*/ 3229174 w 5495867"/>
              <a:gd name="connsiteY6" fmla="*/ 45720 h 2910840"/>
              <a:gd name="connsiteX0" fmla="*/ 3360654 w 5495867"/>
              <a:gd name="connsiteY0" fmla="*/ 45720 h 2910840"/>
              <a:gd name="connsiteX1" fmla="*/ 5495867 w 5495867"/>
              <a:gd name="connsiteY1" fmla="*/ 1612252 h 2910840"/>
              <a:gd name="connsiteX2" fmla="*/ 5495867 w 5495867"/>
              <a:gd name="connsiteY2" fmla="*/ 1570500 h 2910840"/>
              <a:gd name="connsiteX3" fmla="*/ 2331720 w 5495867"/>
              <a:gd name="connsiteY3" fmla="*/ 2865120 h 2910840"/>
              <a:gd name="connsiteX4" fmla="*/ 0 w 5495867"/>
              <a:gd name="connsiteY4" fmla="*/ 2910840 h 2910840"/>
              <a:gd name="connsiteX5" fmla="*/ 60960 w 5495867"/>
              <a:gd name="connsiteY5" fmla="*/ 0 h 2910840"/>
              <a:gd name="connsiteX6" fmla="*/ 3360654 w 5495867"/>
              <a:gd name="connsiteY6" fmla="*/ 45720 h 2910840"/>
              <a:gd name="connsiteX0" fmla="*/ 3360654 w 5495867"/>
              <a:gd name="connsiteY0" fmla="*/ 45720 h 2910840"/>
              <a:gd name="connsiteX1" fmla="*/ 5495867 w 5495867"/>
              <a:gd name="connsiteY1" fmla="*/ 1612252 h 2910840"/>
              <a:gd name="connsiteX2" fmla="*/ 5495867 w 5495867"/>
              <a:gd name="connsiteY2" fmla="*/ 1570500 h 2910840"/>
              <a:gd name="connsiteX3" fmla="*/ 2331720 w 5495867"/>
              <a:gd name="connsiteY3" fmla="*/ 2865120 h 2910840"/>
              <a:gd name="connsiteX4" fmla="*/ 0 w 5495867"/>
              <a:gd name="connsiteY4" fmla="*/ 2910840 h 2910840"/>
              <a:gd name="connsiteX5" fmla="*/ 60960 w 5495867"/>
              <a:gd name="connsiteY5" fmla="*/ 0 h 2910840"/>
              <a:gd name="connsiteX6" fmla="*/ 3360654 w 5495867"/>
              <a:gd name="connsiteY6" fmla="*/ 45720 h 291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95867" h="2910840">
                <a:moveTo>
                  <a:pt x="3360654" y="45720"/>
                </a:moveTo>
                <a:lnTo>
                  <a:pt x="5495867" y="1612252"/>
                </a:lnTo>
                <a:lnTo>
                  <a:pt x="5495867" y="1570500"/>
                </a:lnTo>
                <a:lnTo>
                  <a:pt x="2331720" y="2865120"/>
                </a:lnTo>
                <a:lnTo>
                  <a:pt x="0" y="2910840"/>
                </a:lnTo>
                <a:lnTo>
                  <a:pt x="60960" y="0"/>
                </a:lnTo>
                <a:lnTo>
                  <a:pt x="3360654" y="45720"/>
                </a:lnTo>
                <a:close/>
              </a:path>
            </a:pathLst>
          </a:custGeom>
          <a:solidFill>
            <a:srgbClr val="002060"/>
          </a:solidFill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" name="Freeform 29"/>
          <p:cNvSpPr/>
          <p:nvPr/>
        </p:nvSpPr>
        <p:spPr bwMode="auto">
          <a:xfrm>
            <a:off x="-1600200" y="2514600"/>
            <a:ext cx="7696200" cy="3276600"/>
          </a:xfrm>
          <a:custGeom>
            <a:avLst/>
            <a:gdLst>
              <a:gd name="connsiteX0" fmla="*/ 2484120 w 5715000"/>
              <a:gd name="connsiteY0" fmla="*/ 45720 h 2910840"/>
              <a:gd name="connsiteX1" fmla="*/ 5715000 w 5715000"/>
              <a:gd name="connsiteY1" fmla="*/ 1950720 h 2910840"/>
              <a:gd name="connsiteX2" fmla="*/ 2331720 w 5715000"/>
              <a:gd name="connsiteY2" fmla="*/ 2865120 h 2910840"/>
              <a:gd name="connsiteX3" fmla="*/ 0 w 5715000"/>
              <a:gd name="connsiteY3" fmla="*/ 2910840 h 2910840"/>
              <a:gd name="connsiteX4" fmla="*/ 60960 w 5715000"/>
              <a:gd name="connsiteY4" fmla="*/ 0 h 2910840"/>
              <a:gd name="connsiteX5" fmla="*/ 2484120 w 5715000"/>
              <a:gd name="connsiteY5" fmla="*/ 45720 h 2910840"/>
              <a:gd name="connsiteX0" fmla="*/ 2484120 w 5817054"/>
              <a:gd name="connsiteY0" fmla="*/ 45720 h 2910840"/>
              <a:gd name="connsiteX1" fmla="*/ 5817054 w 5817054"/>
              <a:gd name="connsiteY1" fmla="*/ 1747638 h 2910840"/>
              <a:gd name="connsiteX2" fmla="*/ 2331720 w 5817054"/>
              <a:gd name="connsiteY2" fmla="*/ 2865120 h 2910840"/>
              <a:gd name="connsiteX3" fmla="*/ 0 w 5817054"/>
              <a:gd name="connsiteY3" fmla="*/ 2910840 h 2910840"/>
              <a:gd name="connsiteX4" fmla="*/ 60960 w 5817054"/>
              <a:gd name="connsiteY4" fmla="*/ 0 h 2910840"/>
              <a:gd name="connsiteX5" fmla="*/ 2484120 w 5817054"/>
              <a:gd name="connsiteY5" fmla="*/ 45720 h 2910840"/>
              <a:gd name="connsiteX0" fmla="*/ 2804325 w 5817054"/>
              <a:gd name="connsiteY0" fmla="*/ 45720 h 2910840"/>
              <a:gd name="connsiteX1" fmla="*/ 5817054 w 5817054"/>
              <a:gd name="connsiteY1" fmla="*/ 1747638 h 2910840"/>
              <a:gd name="connsiteX2" fmla="*/ 2331720 w 5817054"/>
              <a:gd name="connsiteY2" fmla="*/ 2865120 h 2910840"/>
              <a:gd name="connsiteX3" fmla="*/ 0 w 5817054"/>
              <a:gd name="connsiteY3" fmla="*/ 2910840 h 2910840"/>
              <a:gd name="connsiteX4" fmla="*/ 60960 w 5817054"/>
              <a:gd name="connsiteY4" fmla="*/ 0 h 2910840"/>
              <a:gd name="connsiteX5" fmla="*/ 2804325 w 5817054"/>
              <a:gd name="connsiteY5" fmla="*/ 45720 h 2910840"/>
              <a:gd name="connsiteX0" fmla="*/ 2804325 w 5550217"/>
              <a:gd name="connsiteY0" fmla="*/ 45720 h 2910840"/>
              <a:gd name="connsiteX1" fmla="*/ 5550217 w 5550217"/>
              <a:gd name="connsiteY1" fmla="*/ 1747638 h 2910840"/>
              <a:gd name="connsiteX2" fmla="*/ 2331720 w 5550217"/>
              <a:gd name="connsiteY2" fmla="*/ 2865120 h 2910840"/>
              <a:gd name="connsiteX3" fmla="*/ 0 w 5550217"/>
              <a:gd name="connsiteY3" fmla="*/ 2910840 h 2910840"/>
              <a:gd name="connsiteX4" fmla="*/ 60960 w 5550217"/>
              <a:gd name="connsiteY4" fmla="*/ 0 h 2910840"/>
              <a:gd name="connsiteX5" fmla="*/ 2804325 w 5550217"/>
              <a:gd name="connsiteY5" fmla="*/ 45720 h 2910840"/>
              <a:gd name="connsiteX0" fmla="*/ 2964427 w 5550217"/>
              <a:gd name="connsiteY0" fmla="*/ 45720 h 2910840"/>
              <a:gd name="connsiteX1" fmla="*/ 5550217 w 5550217"/>
              <a:gd name="connsiteY1" fmla="*/ 1747638 h 2910840"/>
              <a:gd name="connsiteX2" fmla="*/ 2331720 w 5550217"/>
              <a:gd name="connsiteY2" fmla="*/ 2865120 h 2910840"/>
              <a:gd name="connsiteX3" fmla="*/ 0 w 5550217"/>
              <a:gd name="connsiteY3" fmla="*/ 2910840 h 2910840"/>
              <a:gd name="connsiteX4" fmla="*/ 60960 w 5550217"/>
              <a:gd name="connsiteY4" fmla="*/ 0 h 2910840"/>
              <a:gd name="connsiteX5" fmla="*/ 2964427 w 5550217"/>
              <a:gd name="connsiteY5" fmla="*/ 45720 h 2910840"/>
              <a:gd name="connsiteX0" fmla="*/ 2964427 w 5390115"/>
              <a:gd name="connsiteY0" fmla="*/ 45720 h 2910840"/>
              <a:gd name="connsiteX1" fmla="*/ 5390115 w 5390115"/>
              <a:gd name="connsiteY1" fmla="*/ 1747638 h 2910840"/>
              <a:gd name="connsiteX2" fmla="*/ 2331720 w 5390115"/>
              <a:gd name="connsiteY2" fmla="*/ 2865120 h 2910840"/>
              <a:gd name="connsiteX3" fmla="*/ 0 w 5390115"/>
              <a:gd name="connsiteY3" fmla="*/ 2910840 h 2910840"/>
              <a:gd name="connsiteX4" fmla="*/ 60960 w 5390115"/>
              <a:gd name="connsiteY4" fmla="*/ 0 h 2910840"/>
              <a:gd name="connsiteX5" fmla="*/ 2964427 w 5390115"/>
              <a:gd name="connsiteY5" fmla="*/ 45720 h 2910840"/>
              <a:gd name="connsiteX0" fmla="*/ 2964427 w 5390115"/>
              <a:gd name="connsiteY0" fmla="*/ 45720 h 2910840"/>
              <a:gd name="connsiteX1" fmla="*/ 5390115 w 5390115"/>
              <a:gd name="connsiteY1" fmla="*/ 1747638 h 2910840"/>
              <a:gd name="connsiteX2" fmla="*/ 2331720 w 5390115"/>
              <a:gd name="connsiteY2" fmla="*/ 2865120 h 2910840"/>
              <a:gd name="connsiteX3" fmla="*/ 0 w 5390115"/>
              <a:gd name="connsiteY3" fmla="*/ 2910840 h 2910840"/>
              <a:gd name="connsiteX4" fmla="*/ 60960 w 5390115"/>
              <a:gd name="connsiteY4" fmla="*/ 0 h 2910840"/>
              <a:gd name="connsiteX5" fmla="*/ 2964427 w 5390115"/>
              <a:gd name="connsiteY5" fmla="*/ 45720 h 2910840"/>
              <a:gd name="connsiteX0" fmla="*/ 2964427 w 5390115"/>
              <a:gd name="connsiteY0" fmla="*/ 45720 h 2910840"/>
              <a:gd name="connsiteX1" fmla="*/ 5390115 w 5390115"/>
              <a:gd name="connsiteY1" fmla="*/ 1747638 h 2910840"/>
              <a:gd name="connsiteX2" fmla="*/ 2331720 w 5390115"/>
              <a:gd name="connsiteY2" fmla="*/ 2865120 h 2910840"/>
              <a:gd name="connsiteX3" fmla="*/ 0 w 5390115"/>
              <a:gd name="connsiteY3" fmla="*/ 2910840 h 2910840"/>
              <a:gd name="connsiteX4" fmla="*/ 60960 w 5390115"/>
              <a:gd name="connsiteY4" fmla="*/ 0 h 2910840"/>
              <a:gd name="connsiteX5" fmla="*/ 2964427 w 5390115"/>
              <a:gd name="connsiteY5" fmla="*/ 45720 h 291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0115" h="2910840">
                <a:moveTo>
                  <a:pt x="2964427" y="45720"/>
                </a:moveTo>
                <a:lnTo>
                  <a:pt x="5390115" y="1747638"/>
                </a:lnTo>
                <a:lnTo>
                  <a:pt x="2331720" y="2865120"/>
                </a:lnTo>
                <a:lnTo>
                  <a:pt x="0" y="2910840"/>
                </a:lnTo>
                <a:lnTo>
                  <a:pt x="60960" y="0"/>
                </a:lnTo>
                <a:lnTo>
                  <a:pt x="2964427" y="45720"/>
                </a:lnTo>
                <a:close/>
              </a:path>
            </a:pathLst>
          </a:custGeom>
          <a:solidFill>
            <a:srgbClr val="002060"/>
          </a:solidFill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Freeform 28"/>
          <p:cNvSpPr/>
          <p:nvPr/>
        </p:nvSpPr>
        <p:spPr bwMode="auto">
          <a:xfrm>
            <a:off x="-1554163" y="2514600"/>
            <a:ext cx="5715001" cy="3276600"/>
          </a:xfrm>
          <a:custGeom>
            <a:avLst/>
            <a:gdLst>
              <a:gd name="connsiteX0" fmla="*/ 2484120 w 5715000"/>
              <a:gd name="connsiteY0" fmla="*/ 45720 h 2910840"/>
              <a:gd name="connsiteX1" fmla="*/ 5715000 w 5715000"/>
              <a:gd name="connsiteY1" fmla="*/ 1950720 h 2910840"/>
              <a:gd name="connsiteX2" fmla="*/ 2331720 w 5715000"/>
              <a:gd name="connsiteY2" fmla="*/ 2865120 h 2910840"/>
              <a:gd name="connsiteX3" fmla="*/ 0 w 5715000"/>
              <a:gd name="connsiteY3" fmla="*/ 2910840 h 2910840"/>
              <a:gd name="connsiteX4" fmla="*/ 60960 w 5715000"/>
              <a:gd name="connsiteY4" fmla="*/ 0 h 2910840"/>
              <a:gd name="connsiteX5" fmla="*/ 2484120 w 5715000"/>
              <a:gd name="connsiteY5" fmla="*/ 45720 h 2910840"/>
              <a:gd name="connsiteX0" fmla="*/ 2484120 w 5715000"/>
              <a:gd name="connsiteY0" fmla="*/ 45720 h 2910840"/>
              <a:gd name="connsiteX1" fmla="*/ 5715000 w 5715000"/>
              <a:gd name="connsiteY1" fmla="*/ 1950720 h 2910840"/>
              <a:gd name="connsiteX2" fmla="*/ 2331720 w 5715000"/>
              <a:gd name="connsiteY2" fmla="*/ 2865120 h 2910840"/>
              <a:gd name="connsiteX3" fmla="*/ 0 w 5715000"/>
              <a:gd name="connsiteY3" fmla="*/ 2910840 h 2910840"/>
              <a:gd name="connsiteX4" fmla="*/ 60960 w 5715000"/>
              <a:gd name="connsiteY4" fmla="*/ 0 h 2910840"/>
              <a:gd name="connsiteX5" fmla="*/ 2484120 w 5715000"/>
              <a:gd name="connsiteY5" fmla="*/ 45720 h 291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5000" h="2910840">
                <a:moveTo>
                  <a:pt x="2484120" y="45720"/>
                </a:moveTo>
                <a:lnTo>
                  <a:pt x="5715000" y="1950720"/>
                </a:lnTo>
                <a:lnTo>
                  <a:pt x="2331720" y="2865120"/>
                </a:lnTo>
                <a:lnTo>
                  <a:pt x="0" y="2910840"/>
                </a:lnTo>
                <a:lnTo>
                  <a:pt x="60960" y="0"/>
                </a:lnTo>
                <a:lnTo>
                  <a:pt x="2484120" y="45720"/>
                </a:lnTo>
                <a:close/>
              </a:path>
            </a:pathLst>
          </a:custGeom>
          <a:solidFill>
            <a:srgbClr val="002060"/>
          </a:solidFill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 useBgFill="1">
        <p:nvSpPr>
          <p:cNvPr id="23566" name="Rectangle 22"/>
          <p:cNvSpPr>
            <a:spLocks noChangeArrowheads="1"/>
          </p:cNvSpPr>
          <p:nvPr/>
        </p:nvSpPr>
        <p:spPr bwMode="auto">
          <a:xfrm>
            <a:off x="-46038" y="2438400"/>
            <a:ext cx="914401" cy="3657600"/>
          </a:xfrm>
          <a:prstGeom prst="rect">
            <a:avLst/>
          </a:prstGeom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7" name="Freeform 4"/>
          <p:cNvSpPr>
            <a:spLocks/>
          </p:cNvSpPr>
          <p:nvPr/>
        </p:nvSpPr>
        <p:spPr bwMode="auto">
          <a:xfrm>
            <a:off x="908050" y="4038600"/>
            <a:ext cx="7702550" cy="2209800"/>
          </a:xfrm>
          <a:custGeom>
            <a:avLst/>
            <a:gdLst>
              <a:gd name="T0" fmla="*/ 2147483647 w 4852"/>
              <a:gd name="T1" fmla="*/ 2147483647 h 1392"/>
              <a:gd name="T2" fmla="*/ 2147483647 w 4852"/>
              <a:gd name="T3" fmla="*/ 2147483647 h 1392"/>
              <a:gd name="T4" fmla="*/ 2147483647 w 4852"/>
              <a:gd name="T5" fmla="*/ 2147483647 h 1392"/>
              <a:gd name="T6" fmla="*/ 2147483647 w 4852"/>
              <a:gd name="T7" fmla="*/ 0 h 1392"/>
              <a:gd name="T8" fmla="*/ 2147483647 w 4852"/>
              <a:gd name="T9" fmla="*/ 2147483647 h 1392"/>
              <a:gd name="T10" fmla="*/ 2147483647 w 4852"/>
              <a:gd name="T11" fmla="*/ 2147483647 h 1392"/>
              <a:gd name="T12" fmla="*/ 2147483647 w 4852"/>
              <a:gd name="T13" fmla="*/ 2147483647 h 13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52"/>
              <a:gd name="T22" fmla="*/ 0 h 1392"/>
              <a:gd name="T23" fmla="*/ 4852 w 4852"/>
              <a:gd name="T24" fmla="*/ 1392 h 13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52" h="1392">
                <a:moveTo>
                  <a:pt x="4" y="927"/>
                </a:moveTo>
                <a:cubicBezTo>
                  <a:pt x="23" y="896"/>
                  <a:pt x="0" y="885"/>
                  <a:pt x="40" y="885"/>
                </a:cubicBezTo>
                <a:lnTo>
                  <a:pt x="3063" y="175"/>
                </a:lnTo>
                <a:lnTo>
                  <a:pt x="4852" y="0"/>
                </a:lnTo>
                <a:lnTo>
                  <a:pt x="4836" y="1392"/>
                </a:lnTo>
                <a:lnTo>
                  <a:pt x="4" y="1373"/>
                </a:lnTo>
                <a:lnTo>
                  <a:pt x="4" y="927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100000">
                <a:srgbClr val="472F18"/>
              </a:gs>
            </a:gsLst>
            <a:lin ang="5400000" scaled="1"/>
          </a:gradFill>
          <a:ln w="762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23568" name="Rectangle 31"/>
          <p:cNvSpPr>
            <a:spLocks noChangeArrowheads="1"/>
          </p:cNvSpPr>
          <p:nvPr/>
        </p:nvSpPr>
        <p:spPr bwMode="auto">
          <a:xfrm>
            <a:off x="8656638" y="1447800"/>
            <a:ext cx="487362" cy="4419600"/>
          </a:xfrm>
          <a:prstGeom prst="rect">
            <a:avLst/>
          </a:prstGeom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9" name="TextBox 33"/>
          <p:cNvSpPr txBox="1">
            <a:spLocks noChangeArrowheads="1"/>
          </p:cNvSpPr>
          <p:nvPr/>
        </p:nvSpPr>
        <p:spPr bwMode="auto">
          <a:xfrm>
            <a:off x="990600" y="4191000"/>
            <a:ext cx="27638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/>
              <a:t>Ocean Water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2209800" y="3276600"/>
            <a:ext cx="1314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/>
              <a:t>Day 1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191000" y="3276600"/>
            <a:ext cx="14176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/>
              <a:t>Day 2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6248400" y="3240088"/>
            <a:ext cx="14176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/>
              <a:t>Day 3</a:t>
            </a:r>
          </a:p>
        </p:txBody>
      </p:sp>
      <p:sp>
        <p:nvSpPr>
          <p:cNvPr id="23573" name="TextBox 44"/>
          <p:cNvSpPr txBox="1">
            <a:spLocks noChangeArrowheads="1"/>
          </p:cNvSpPr>
          <p:nvPr/>
        </p:nvSpPr>
        <p:spPr bwMode="auto">
          <a:xfrm>
            <a:off x="1570038" y="304800"/>
            <a:ext cx="64722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The Original Misconception</a:t>
            </a:r>
          </a:p>
        </p:txBody>
      </p:sp>
      <p:sp>
        <p:nvSpPr>
          <p:cNvPr id="24584" name="Rectangle 6"/>
          <p:cNvSpPr>
            <a:spLocks noChangeArrowheads="1"/>
          </p:cNvSpPr>
          <p:nvPr/>
        </p:nvSpPr>
        <p:spPr bwMode="auto">
          <a:xfrm>
            <a:off x="914400" y="1143000"/>
            <a:ext cx="7696200" cy="5105400"/>
          </a:xfrm>
          <a:prstGeom prst="rect">
            <a:avLst/>
          </a:prstGeom>
          <a:noFill/>
          <a:ln w="952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1524000" y="381000"/>
            <a:ext cx="6172200" cy="6096000"/>
            <a:chOff x="1524000" y="381000"/>
            <a:chExt cx="6172200" cy="6096000"/>
          </a:xfrm>
        </p:grpSpPr>
        <p:sp>
          <p:nvSpPr>
            <p:cNvPr id="23576" name="Oval 35"/>
            <p:cNvSpPr>
              <a:spLocks noChangeArrowheads="1"/>
            </p:cNvSpPr>
            <p:nvPr/>
          </p:nvSpPr>
          <p:spPr bwMode="auto">
            <a:xfrm>
              <a:off x="1524000" y="381000"/>
              <a:ext cx="6172200" cy="6096000"/>
            </a:xfrm>
            <a:prstGeom prst="ellipse">
              <a:avLst/>
            </a:prstGeom>
            <a:noFill/>
            <a:ln w="2286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3577" name="Straight Connector 37"/>
            <p:cNvCxnSpPr>
              <a:cxnSpLocks noChangeShapeType="1"/>
            </p:cNvCxnSpPr>
            <p:nvPr/>
          </p:nvCxnSpPr>
          <p:spPr bwMode="auto">
            <a:xfrm rot="16200000" flipH="1">
              <a:off x="1943100" y="1866900"/>
              <a:ext cx="5257800" cy="3200400"/>
            </a:xfrm>
            <a:prstGeom prst="line">
              <a:avLst/>
            </a:prstGeom>
            <a:noFill/>
            <a:ln w="228600" algn="ctr">
              <a:solidFill>
                <a:srgbClr val="FF0000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14 4.44444E-6 L -0.00086 4.44444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14 4.44444E-6 L -0.00086 4.44444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32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0"/>
                            </p:stCondLst>
                            <p:childTnLst>
                              <p:par>
                                <p:cTn id="46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14 4.44444E-6 L -0.00086 4.44444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4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1" grpId="0" animBg="1"/>
      <p:bldP spid="31" grpId="1" animBg="1"/>
      <p:bldP spid="31" grpId="2" animBg="1"/>
      <p:bldP spid="31" grpId="3" animBg="1"/>
      <p:bldP spid="30" grpId="0" animBg="1"/>
      <p:bldP spid="30" grpId="1" animBg="1"/>
      <p:bldP spid="30" grpId="2" animBg="1"/>
      <p:bldP spid="30" grpId="3" animBg="1"/>
      <p:bldP spid="29" grpId="0" animBg="1"/>
      <p:bldP spid="29" grpId="1" animBg="1"/>
      <p:bldP spid="29" grpId="2" animBg="1"/>
      <p:bldP spid="41" grpId="0"/>
      <p:bldP spid="43" grpId="0"/>
      <p:bldP spid="4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29FEE705-7BC3-4DEA-8DD8-03F0E8D5F853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2457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762000" y="2133600"/>
            <a:ext cx="7773988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000"/>
              <a:t>If the Bay Flushes Every Three</a:t>
            </a:r>
          </a:p>
          <a:p>
            <a:pPr algn="ctr"/>
            <a:r>
              <a:rPr lang="en-US" sz="4000"/>
              <a:t>Days by Tidal Action, You Can </a:t>
            </a:r>
          </a:p>
          <a:p>
            <a:pPr algn="ctr"/>
            <a:r>
              <a:rPr lang="en-US" sz="4000"/>
              <a:t>Divert as Much Water as You Like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5"/>
          <p:cNvSpPr>
            <a:spLocks noChangeArrowheads="1"/>
          </p:cNvSpPr>
          <p:nvPr/>
        </p:nvSpPr>
        <p:spPr bwMode="auto">
          <a:xfrm>
            <a:off x="854075" y="1143000"/>
            <a:ext cx="7756525" cy="17526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5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7EB75B7D-3E8B-4FAB-84C5-50154D6D58EB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23556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1981200" y="1219200"/>
            <a:ext cx="57695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The Tidal Prism Just Moves </a:t>
            </a:r>
          </a:p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In and Out Twice a Day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3558" name="Text Box 9"/>
          <p:cNvSpPr txBox="1">
            <a:spLocks noChangeArrowheads="1"/>
          </p:cNvSpPr>
          <p:nvPr/>
        </p:nvSpPr>
        <p:spPr bwMode="auto">
          <a:xfrm>
            <a:off x="1066800" y="4419600"/>
            <a:ext cx="1587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Salt Water</a:t>
            </a:r>
          </a:p>
        </p:txBody>
      </p:sp>
      <p:sp>
        <p:nvSpPr>
          <p:cNvPr id="23559" name="Freeform 4"/>
          <p:cNvSpPr>
            <a:spLocks/>
          </p:cNvSpPr>
          <p:nvPr/>
        </p:nvSpPr>
        <p:spPr bwMode="auto">
          <a:xfrm>
            <a:off x="908050" y="4038600"/>
            <a:ext cx="7702550" cy="2209800"/>
          </a:xfrm>
          <a:custGeom>
            <a:avLst/>
            <a:gdLst>
              <a:gd name="T0" fmla="*/ 2147483647 w 4852"/>
              <a:gd name="T1" fmla="*/ 2147483647 h 1392"/>
              <a:gd name="T2" fmla="*/ 2147483647 w 4852"/>
              <a:gd name="T3" fmla="*/ 2147483647 h 1392"/>
              <a:gd name="T4" fmla="*/ 2147483647 w 4852"/>
              <a:gd name="T5" fmla="*/ 2147483647 h 1392"/>
              <a:gd name="T6" fmla="*/ 2147483647 w 4852"/>
              <a:gd name="T7" fmla="*/ 0 h 1392"/>
              <a:gd name="T8" fmla="*/ 2147483647 w 4852"/>
              <a:gd name="T9" fmla="*/ 2147483647 h 1392"/>
              <a:gd name="T10" fmla="*/ 2147483647 w 4852"/>
              <a:gd name="T11" fmla="*/ 2147483647 h 1392"/>
              <a:gd name="T12" fmla="*/ 2147483647 w 4852"/>
              <a:gd name="T13" fmla="*/ 2147483647 h 13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52"/>
              <a:gd name="T22" fmla="*/ 0 h 1392"/>
              <a:gd name="T23" fmla="*/ 4852 w 4852"/>
              <a:gd name="T24" fmla="*/ 1392 h 13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52" h="1392">
                <a:moveTo>
                  <a:pt x="4" y="927"/>
                </a:moveTo>
                <a:cubicBezTo>
                  <a:pt x="23" y="896"/>
                  <a:pt x="0" y="885"/>
                  <a:pt x="40" y="885"/>
                </a:cubicBezTo>
                <a:lnTo>
                  <a:pt x="3063" y="175"/>
                </a:lnTo>
                <a:lnTo>
                  <a:pt x="4852" y="0"/>
                </a:lnTo>
                <a:lnTo>
                  <a:pt x="4836" y="1392"/>
                </a:lnTo>
                <a:lnTo>
                  <a:pt x="4" y="1373"/>
                </a:lnTo>
                <a:lnTo>
                  <a:pt x="4" y="927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100000">
                <a:srgbClr val="472F18"/>
              </a:gs>
            </a:gsLst>
            <a:lin ang="5400000" scaled="1"/>
          </a:gradFill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914400" y="2560638"/>
            <a:ext cx="7696200" cy="3733800"/>
          </a:xfrm>
          <a:prstGeom prst="rect">
            <a:avLst/>
          </a:prstGeom>
          <a:solidFill>
            <a:srgbClr val="00B0F0"/>
          </a:solidFill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561" name="TextBox 34"/>
          <p:cNvSpPr txBox="1">
            <a:spLocks noChangeArrowheads="1"/>
          </p:cNvSpPr>
          <p:nvPr/>
        </p:nvSpPr>
        <p:spPr bwMode="auto">
          <a:xfrm>
            <a:off x="5867400" y="2554288"/>
            <a:ext cx="2333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/>
              <a:t>Bay Water</a:t>
            </a:r>
          </a:p>
        </p:txBody>
      </p:sp>
      <p:sp>
        <p:nvSpPr>
          <p:cNvPr id="29" name="Freeform 28"/>
          <p:cNvSpPr/>
          <p:nvPr/>
        </p:nvSpPr>
        <p:spPr bwMode="auto">
          <a:xfrm>
            <a:off x="-1981199" y="2551176"/>
            <a:ext cx="6142038" cy="3276600"/>
          </a:xfrm>
          <a:custGeom>
            <a:avLst/>
            <a:gdLst>
              <a:gd name="connsiteX0" fmla="*/ 2484120 w 5715000"/>
              <a:gd name="connsiteY0" fmla="*/ 45720 h 2910840"/>
              <a:gd name="connsiteX1" fmla="*/ 5715000 w 5715000"/>
              <a:gd name="connsiteY1" fmla="*/ 1950720 h 2910840"/>
              <a:gd name="connsiteX2" fmla="*/ 2331720 w 5715000"/>
              <a:gd name="connsiteY2" fmla="*/ 2865120 h 2910840"/>
              <a:gd name="connsiteX3" fmla="*/ 0 w 5715000"/>
              <a:gd name="connsiteY3" fmla="*/ 2910840 h 2910840"/>
              <a:gd name="connsiteX4" fmla="*/ 60960 w 5715000"/>
              <a:gd name="connsiteY4" fmla="*/ 0 h 2910840"/>
              <a:gd name="connsiteX5" fmla="*/ 2484120 w 5715000"/>
              <a:gd name="connsiteY5" fmla="*/ 45720 h 2910840"/>
              <a:gd name="connsiteX0" fmla="*/ 2484120 w 5715000"/>
              <a:gd name="connsiteY0" fmla="*/ 45720 h 2910840"/>
              <a:gd name="connsiteX1" fmla="*/ 5715000 w 5715000"/>
              <a:gd name="connsiteY1" fmla="*/ 1950720 h 2910840"/>
              <a:gd name="connsiteX2" fmla="*/ 2331720 w 5715000"/>
              <a:gd name="connsiteY2" fmla="*/ 2865120 h 2910840"/>
              <a:gd name="connsiteX3" fmla="*/ 0 w 5715000"/>
              <a:gd name="connsiteY3" fmla="*/ 2910840 h 2910840"/>
              <a:gd name="connsiteX4" fmla="*/ 60960 w 5715000"/>
              <a:gd name="connsiteY4" fmla="*/ 0 h 2910840"/>
              <a:gd name="connsiteX5" fmla="*/ 2484120 w 5715000"/>
              <a:gd name="connsiteY5" fmla="*/ 45720 h 291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5000" h="2910840">
                <a:moveTo>
                  <a:pt x="2484120" y="45720"/>
                </a:moveTo>
                <a:lnTo>
                  <a:pt x="5715000" y="1950720"/>
                </a:lnTo>
                <a:lnTo>
                  <a:pt x="2331720" y="2865120"/>
                </a:lnTo>
                <a:lnTo>
                  <a:pt x="0" y="2910840"/>
                </a:lnTo>
                <a:lnTo>
                  <a:pt x="60960" y="0"/>
                </a:lnTo>
                <a:lnTo>
                  <a:pt x="2484120" y="45720"/>
                </a:lnTo>
                <a:close/>
              </a:path>
            </a:pathLst>
          </a:custGeom>
          <a:solidFill>
            <a:srgbClr val="002060"/>
          </a:solidFill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 useBgFill="1">
        <p:nvSpPr>
          <p:cNvPr id="23566" name="Rectangle 22"/>
          <p:cNvSpPr>
            <a:spLocks noChangeArrowheads="1"/>
          </p:cNvSpPr>
          <p:nvPr/>
        </p:nvSpPr>
        <p:spPr bwMode="auto">
          <a:xfrm>
            <a:off x="-46038" y="2438400"/>
            <a:ext cx="914401" cy="3657600"/>
          </a:xfrm>
          <a:prstGeom prst="rect">
            <a:avLst/>
          </a:prstGeom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7" name="Freeform 4"/>
          <p:cNvSpPr>
            <a:spLocks/>
          </p:cNvSpPr>
          <p:nvPr/>
        </p:nvSpPr>
        <p:spPr bwMode="auto">
          <a:xfrm>
            <a:off x="908050" y="4038600"/>
            <a:ext cx="7702550" cy="2209800"/>
          </a:xfrm>
          <a:custGeom>
            <a:avLst/>
            <a:gdLst>
              <a:gd name="T0" fmla="*/ 2147483647 w 4852"/>
              <a:gd name="T1" fmla="*/ 2147483647 h 1392"/>
              <a:gd name="T2" fmla="*/ 2147483647 w 4852"/>
              <a:gd name="T3" fmla="*/ 2147483647 h 1392"/>
              <a:gd name="T4" fmla="*/ 2147483647 w 4852"/>
              <a:gd name="T5" fmla="*/ 2147483647 h 1392"/>
              <a:gd name="T6" fmla="*/ 2147483647 w 4852"/>
              <a:gd name="T7" fmla="*/ 0 h 1392"/>
              <a:gd name="T8" fmla="*/ 2147483647 w 4852"/>
              <a:gd name="T9" fmla="*/ 2147483647 h 1392"/>
              <a:gd name="T10" fmla="*/ 2147483647 w 4852"/>
              <a:gd name="T11" fmla="*/ 2147483647 h 1392"/>
              <a:gd name="T12" fmla="*/ 2147483647 w 4852"/>
              <a:gd name="T13" fmla="*/ 2147483647 h 13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52"/>
              <a:gd name="T22" fmla="*/ 0 h 1392"/>
              <a:gd name="T23" fmla="*/ 4852 w 4852"/>
              <a:gd name="T24" fmla="*/ 1392 h 13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52" h="1392">
                <a:moveTo>
                  <a:pt x="4" y="927"/>
                </a:moveTo>
                <a:cubicBezTo>
                  <a:pt x="23" y="896"/>
                  <a:pt x="0" y="885"/>
                  <a:pt x="40" y="885"/>
                </a:cubicBezTo>
                <a:lnTo>
                  <a:pt x="3063" y="175"/>
                </a:lnTo>
                <a:lnTo>
                  <a:pt x="4852" y="0"/>
                </a:lnTo>
                <a:lnTo>
                  <a:pt x="4836" y="1392"/>
                </a:lnTo>
                <a:lnTo>
                  <a:pt x="4" y="1373"/>
                </a:lnTo>
                <a:lnTo>
                  <a:pt x="4" y="927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100000">
                <a:srgbClr val="472F18"/>
              </a:gs>
            </a:gsLst>
            <a:lin ang="5400000" scaled="1"/>
          </a:gradFill>
          <a:ln w="762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23568" name="Rectangle 31"/>
          <p:cNvSpPr>
            <a:spLocks noChangeArrowheads="1"/>
          </p:cNvSpPr>
          <p:nvPr/>
        </p:nvSpPr>
        <p:spPr bwMode="auto">
          <a:xfrm>
            <a:off x="8656638" y="1447800"/>
            <a:ext cx="487362" cy="4419600"/>
          </a:xfrm>
          <a:prstGeom prst="rect">
            <a:avLst/>
          </a:prstGeom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9" name="TextBox 33"/>
          <p:cNvSpPr txBox="1">
            <a:spLocks noChangeArrowheads="1"/>
          </p:cNvSpPr>
          <p:nvPr/>
        </p:nvSpPr>
        <p:spPr bwMode="auto">
          <a:xfrm>
            <a:off x="990600" y="4191000"/>
            <a:ext cx="27638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/>
              <a:t>Ocean Water</a:t>
            </a:r>
          </a:p>
        </p:txBody>
      </p:sp>
      <p:sp>
        <p:nvSpPr>
          <p:cNvPr id="23573" name="TextBox 44"/>
          <p:cNvSpPr txBox="1">
            <a:spLocks noChangeArrowheads="1"/>
          </p:cNvSpPr>
          <p:nvPr/>
        </p:nvSpPr>
        <p:spPr bwMode="auto">
          <a:xfrm>
            <a:off x="2124985" y="304800"/>
            <a:ext cx="496161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 smtClean="0"/>
              <a:t>What Really Happens</a:t>
            </a:r>
            <a:endParaRPr lang="en-US" sz="4000" dirty="0"/>
          </a:p>
        </p:txBody>
      </p:sp>
      <p:sp>
        <p:nvSpPr>
          <p:cNvPr id="24584" name="Rectangle 6"/>
          <p:cNvSpPr>
            <a:spLocks noChangeArrowheads="1"/>
          </p:cNvSpPr>
          <p:nvPr/>
        </p:nvSpPr>
        <p:spPr bwMode="auto">
          <a:xfrm>
            <a:off x="914400" y="1143000"/>
            <a:ext cx="7696200" cy="5105400"/>
          </a:xfrm>
          <a:prstGeom prst="rect">
            <a:avLst/>
          </a:prstGeom>
          <a:noFill/>
          <a:ln w="130175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10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0.24167 -3.7037E-7 L -2.77778E-6 -3.7037E-7 Z " pathEditMode="relative" ptsTypes="AAA">
                                      <p:cBhvr>
                                        <p:cTn id="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08286C0D-32C2-4B7A-A99E-DF8DB7BA2030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2560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295400" y="1828800"/>
            <a:ext cx="65913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4000" b="0"/>
              <a:t>Estuaries are threatened by:</a:t>
            </a:r>
          </a:p>
          <a:p>
            <a:pPr marL="342900" indent="-342900"/>
            <a:r>
              <a:rPr lang="en-US" sz="4000" b="0"/>
              <a:t>	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09800" y="2438400"/>
            <a:ext cx="4694238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4000" b="0"/>
              <a:t>   1. Water Diversion</a:t>
            </a:r>
          </a:p>
          <a:p>
            <a:pPr marL="342900" indent="-342900"/>
            <a:r>
              <a:rPr lang="en-US" sz="4000" b="0"/>
              <a:t>	2. Wetland Loss</a:t>
            </a:r>
          </a:p>
          <a:p>
            <a:pPr marL="342900" indent="-342900"/>
            <a:r>
              <a:rPr lang="en-US" sz="4000" b="0"/>
              <a:t>	3. Invasive Species</a:t>
            </a:r>
          </a:p>
          <a:p>
            <a:pPr marL="342900" indent="-342900"/>
            <a:r>
              <a:rPr lang="en-US" sz="4000" b="0"/>
              <a:t>	4. Pollution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F0DD1B4A-585F-47AE-80C7-D90D305D1AD4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307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295400" y="1752600"/>
            <a:ext cx="6826250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5400" dirty="0"/>
              <a:t>What Do You Think </a:t>
            </a:r>
          </a:p>
          <a:p>
            <a:pPr algn="ctr"/>
            <a:r>
              <a:rPr lang="en-US" sz="5400" dirty="0"/>
              <a:t>Of When You Hear </a:t>
            </a:r>
          </a:p>
          <a:p>
            <a:pPr algn="ctr"/>
            <a:r>
              <a:rPr lang="en-US" sz="5400" dirty="0"/>
              <a:t>“San Francisco Bay?”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9860FFBC-B035-41F9-B96C-5A5A1FE864D6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2662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1295400" y="1812925"/>
            <a:ext cx="65913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4000" b="0" dirty="0"/>
              <a:t>Estuaries are threatened by:</a:t>
            </a:r>
          </a:p>
          <a:p>
            <a:pPr marL="342900" indent="-342900"/>
            <a:r>
              <a:rPr lang="en-US" sz="4000" b="0" dirty="0"/>
              <a:t>	</a:t>
            </a:r>
            <a:r>
              <a:rPr lang="en-US" sz="4000" b="0" dirty="0" smtClean="0"/>
              <a:t>       1</a:t>
            </a:r>
            <a:r>
              <a:rPr lang="en-US" sz="4000" b="0" dirty="0"/>
              <a:t>. Water Diversion</a:t>
            </a:r>
          </a:p>
          <a:p>
            <a:pPr marL="342900" indent="-342900"/>
            <a:endParaRPr lang="en-US" sz="4000" b="0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38CF699A-563B-4F4D-B1A0-52C4EE5159EB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2765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In Estuaries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46783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b="1" smtClean="0"/>
          </a:p>
          <a:p>
            <a:pPr eaLnBrk="1" hangingPunct="1">
              <a:lnSpc>
                <a:spcPct val="90000"/>
              </a:lnSpc>
            </a:pPr>
            <a:r>
              <a:rPr lang="en-US" b="1" smtClean="0"/>
              <a:t>Fresh Water Flows Seaward, Floating on     the Salt Water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/>
              <a:t>Salt Water is Entrained at the Bottom of the Fresh Water Lens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/>
              <a:t>The Fresh Water Lens Becomes Saltier as it Moves Seaward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/>
              <a:t>The Salt Water “Wedge” Flows Landward, Against the Salinity Gradient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B527BE6D-12D7-4868-A0C4-5BA23E921032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2867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28676" name="Rectangle 2"/>
          <p:cNvSpPr>
            <a:spLocks noChangeArrowheads="1"/>
          </p:cNvSpPr>
          <p:nvPr/>
        </p:nvSpPr>
        <p:spPr bwMode="auto">
          <a:xfrm>
            <a:off x="892175" y="1143000"/>
            <a:ext cx="7693025" cy="51054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Rectangle 3"/>
          <p:cNvSpPr>
            <a:spLocks noChangeArrowheads="1"/>
          </p:cNvSpPr>
          <p:nvPr/>
        </p:nvSpPr>
        <p:spPr bwMode="auto">
          <a:xfrm>
            <a:off x="914400" y="2928938"/>
            <a:ext cx="7696200" cy="2590800"/>
          </a:xfrm>
          <a:prstGeom prst="rect">
            <a:avLst/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678" name="Freeform 4"/>
          <p:cNvSpPr>
            <a:spLocks/>
          </p:cNvSpPr>
          <p:nvPr/>
        </p:nvSpPr>
        <p:spPr bwMode="auto">
          <a:xfrm>
            <a:off x="908050" y="4038600"/>
            <a:ext cx="7702550" cy="2209800"/>
          </a:xfrm>
          <a:custGeom>
            <a:avLst/>
            <a:gdLst>
              <a:gd name="T0" fmla="*/ 2147483647 w 4852"/>
              <a:gd name="T1" fmla="*/ 2147483647 h 1392"/>
              <a:gd name="T2" fmla="*/ 2147483647 w 4852"/>
              <a:gd name="T3" fmla="*/ 2147483647 h 1392"/>
              <a:gd name="T4" fmla="*/ 2147483647 w 4852"/>
              <a:gd name="T5" fmla="*/ 2147483647 h 1392"/>
              <a:gd name="T6" fmla="*/ 2147483647 w 4852"/>
              <a:gd name="T7" fmla="*/ 0 h 1392"/>
              <a:gd name="T8" fmla="*/ 2147483647 w 4852"/>
              <a:gd name="T9" fmla="*/ 2147483647 h 1392"/>
              <a:gd name="T10" fmla="*/ 2147483647 w 4852"/>
              <a:gd name="T11" fmla="*/ 2147483647 h 1392"/>
              <a:gd name="T12" fmla="*/ 2147483647 w 4852"/>
              <a:gd name="T13" fmla="*/ 2147483647 h 13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52"/>
              <a:gd name="T22" fmla="*/ 0 h 1392"/>
              <a:gd name="T23" fmla="*/ 4852 w 4852"/>
              <a:gd name="T24" fmla="*/ 1392 h 13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52" h="1392">
                <a:moveTo>
                  <a:pt x="4" y="927"/>
                </a:moveTo>
                <a:cubicBezTo>
                  <a:pt x="23" y="896"/>
                  <a:pt x="0" y="885"/>
                  <a:pt x="40" y="885"/>
                </a:cubicBezTo>
                <a:lnTo>
                  <a:pt x="3063" y="175"/>
                </a:lnTo>
                <a:lnTo>
                  <a:pt x="4852" y="0"/>
                </a:lnTo>
                <a:lnTo>
                  <a:pt x="4836" y="1392"/>
                </a:lnTo>
                <a:lnTo>
                  <a:pt x="4" y="1373"/>
                </a:lnTo>
                <a:lnTo>
                  <a:pt x="4" y="927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100000">
                <a:srgbClr val="472F18"/>
              </a:gs>
            </a:gsLst>
            <a:lin ang="5400000" scaled="1"/>
          </a:gradFill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1" name="Freeform 5"/>
          <p:cNvSpPr>
            <a:spLocks/>
          </p:cNvSpPr>
          <p:nvPr/>
        </p:nvSpPr>
        <p:spPr bwMode="auto">
          <a:xfrm>
            <a:off x="1120775" y="2971800"/>
            <a:ext cx="7489825" cy="925513"/>
          </a:xfrm>
          <a:custGeom>
            <a:avLst/>
            <a:gdLst>
              <a:gd name="T0" fmla="*/ 2147483647 w 4176"/>
              <a:gd name="T1" fmla="*/ 2147483647 h 480"/>
              <a:gd name="T2" fmla="*/ 0 w 4176"/>
              <a:gd name="T3" fmla="*/ 0 h 480"/>
              <a:gd name="T4" fmla="*/ 2147483647 w 4176"/>
              <a:gd name="T5" fmla="*/ 0 h 480"/>
              <a:gd name="T6" fmla="*/ 2147483647 w 4176"/>
              <a:gd name="T7" fmla="*/ 2147483647 h 480"/>
              <a:gd name="T8" fmla="*/ 0 60000 65536"/>
              <a:gd name="T9" fmla="*/ 0 60000 65536"/>
              <a:gd name="T10" fmla="*/ 0 60000 65536"/>
              <a:gd name="T11" fmla="*/ 0 60000 65536"/>
              <a:gd name="T12" fmla="*/ 0 w 4176"/>
              <a:gd name="T13" fmla="*/ 0 h 480"/>
              <a:gd name="T14" fmla="*/ 4176 w 4176"/>
              <a:gd name="T15" fmla="*/ 480 h 4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76" h="480">
                <a:moveTo>
                  <a:pt x="4176" y="480"/>
                </a:moveTo>
                <a:lnTo>
                  <a:pt x="0" y="0"/>
                </a:lnTo>
                <a:lnTo>
                  <a:pt x="4176" y="0"/>
                </a:lnTo>
                <a:lnTo>
                  <a:pt x="4176" y="480"/>
                </a:lnTo>
                <a:close/>
              </a:path>
            </a:pathLst>
          </a:custGeom>
          <a:solidFill>
            <a:srgbClr val="66CCFF"/>
          </a:solidFill>
          <a:ln w="57150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Rectangle 6"/>
          <p:cNvSpPr>
            <a:spLocks noChangeArrowheads="1"/>
          </p:cNvSpPr>
          <p:nvPr/>
        </p:nvSpPr>
        <p:spPr bwMode="auto">
          <a:xfrm>
            <a:off x="914400" y="1143000"/>
            <a:ext cx="7696200" cy="5105400"/>
          </a:xfrm>
          <a:prstGeom prst="rect">
            <a:avLst/>
          </a:prstGeom>
          <a:noFill/>
          <a:ln w="76200">
            <a:solidFill>
              <a:srgbClr val="66CC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Text Box 7"/>
          <p:cNvSpPr txBox="1">
            <a:spLocks noChangeArrowheads="1"/>
          </p:cNvSpPr>
          <p:nvPr/>
        </p:nvSpPr>
        <p:spPr bwMode="auto">
          <a:xfrm>
            <a:off x="2425700" y="228600"/>
            <a:ext cx="44783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/>
              <a:t>Estuarine Circulation</a:t>
            </a:r>
            <a:r>
              <a:rPr lang="en-US" sz="36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6781800" y="2971800"/>
            <a:ext cx="179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Fresh Water</a:t>
            </a:r>
          </a:p>
        </p:txBody>
      </p:sp>
      <p:sp>
        <p:nvSpPr>
          <p:cNvPr id="28683" name="Text Box 9"/>
          <p:cNvSpPr txBox="1">
            <a:spLocks noChangeArrowheads="1"/>
          </p:cNvSpPr>
          <p:nvPr/>
        </p:nvSpPr>
        <p:spPr bwMode="auto">
          <a:xfrm>
            <a:off x="1066800" y="4419600"/>
            <a:ext cx="1587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Salt Water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5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  <p:bldP spid="922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7FC4B60A-022D-4A7A-B429-FB9FCBB5D830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2969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29700" name="Rectangle 2"/>
          <p:cNvSpPr>
            <a:spLocks noChangeArrowheads="1"/>
          </p:cNvSpPr>
          <p:nvPr/>
        </p:nvSpPr>
        <p:spPr bwMode="auto">
          <a:xfrm>
            <a:off x="892175" y="1143000"/>
            <a:ext cx="7693025" cy="51054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Rectangle 3"/>
          <p:cNvSpPr>
            <a:spLocks noChangeArrowheads="1"/>
          </p:cNvSpPr>
          <p:nvPr/>
        </p:nvSpPr>
        <p:spPr bwMode="auto">
          <a:xfrm>
            <a:off x="914400" y="2928938"/>
            <a:ext cx="7696200" cy="2590800"/>
          </a:xfrm>
          <a:prstGeom prst="rect">
            <a:avLst/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702" name="Freeform 4"/>
          <p:cNvSpPr>
            <a:spLocks/>
          </p:cNvSpPr>
          <p:nvPr/>
        </p:nvSpPr>
        <p:spPr bwMode="auto">
          <a:xfrm>
            <a:off x="892175" y="4038600"/>
            <a:ext cx="7718425" cy="2209800"/>
          </a:xfrm>
          <a:custGeom>
            <a:avLst/>
            <a:gdLst>
              <a:gd name="T0" fmla="*/ 2147483647 w 4334"/>
              <a:gd name="T1" fmla="*/ 2147483647 h 1147"/>
              <a:gd name="T2" fmla="*/ 2147483647 w 4334"/>
              <a:gd name="T3" fmla="*/ 2147483647 h 1147"/>
              <a:gd name="T4" fmla="*/ 2147483647 w 4334"/>
              <a:gd name="T5" fmla="*/ 2147483647 h 1147"/>
              <a:gd name="T6" fmla="*/ 2147483647 w 4334"/>
              <a:gd name="T7" fmla="*/ 0 h 1147"/>
              <a:gd name="T8" fmla="*/ 2147483647 w 4334"/>
              <a:gd name="T9" fmla="*/ 2147483647 h 1147"/>
              <a:gd name="T10" fmla="*/ 0 w 4334"/>
              <a:gd name="T11" fmla="*/ 2147483647 h 1147"/>
              <a:gd name="T12" fmla="*/ 2147483647 w 4334"/>
              <a:gd name="T13" fmla="*/ 2147483647 h 11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34"/>
              <a:gd name="T22" fmla="*/ 0 h 1147"/>
              <a:gd name="T23" fmla="*/ 4334 w 4334"/>
              <a:gd name="T24" fmla="*/ 1147 h 11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34" h="1147">
                <a:moveTo>
                  <a:pt x="9" y="776"/>
                </a:moveTo>
                <a:cubicBezTo>
                  <a:pt x="26" y="751"/>
                  <a:pt x="39" y="729"/>
                  <a:pt x="74" y="729"/>
                </a:cubicBezTo>
                <a:lnTo>
                  <a:pt x="2750" y="144"/>
                </a:lnTo>
                <a:lnTo>
                  <a:pt x="4334" y="0"/>
                </a:lnTo>
                <a:lnTo>
                  <a:pt x="4320" y="1147"/>
                </a:lnTo>
                <a:lnTo>
                  <a:pt x="0" y="1129"/>
                </a:lnTo>
                <a:lnTo>
                  <a:pt x="9" y="776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100000">
                <a:srgbClr val="472F18"/>
              </a:gs>
            </a:gsLst>
            <a:lin ang="5400000" scaled="1"/>
          </a:gradFill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3" name="Freeform 5"/>
          <p:cNvSpPr>
            <a:spLocks/>
          </p:cNvSpPr>
          <p:nvPr/>
        </p:nvSpPr>
        <p:spPr bwMode="auto">
          <a:xfrm>
            <a:off x="1120775" y="2971800"/>
            <a:ext cx="7489825" cy="990600"/>
          </a:xfrm>
          <a:custGeom>
            <a:avLst/>
            <a:gdLst>
              <a:gd name="T0" fmla="*/ 2147483647 w 4176"/>
              <a:gd name="T1" fmla="*/ 2147483647 h 480"/>
              <a:gd name="T2" fmla="*/ 0 w 4176"/>
              <a:gd name="T3" fmla="*/ 0 h 480"/>
              <a:gd name="T4" fmla="*/ 2147483647 w 4176"/>
              <a:gd name="T5" fmla="*/ 0 h 480"/>
              <a:gd name="T6" fmla="*/ 2147483647 w 4176"/>
              <a:gd name="T7" fmla="*/ 2147483647 h 480"/>
              <a:gd name="T8" fmla="*/ 0 60000 65536"/>
              <a:gd name="T9" fmla="*/ 0 60000 65536"/>
              <a:gd name="T10" fmla="*/ 0 60000 65536"/>
              <a:gd name="T11" fmla="*/ 0 60000 65536"/>
              <a:gd name="T12" fmla="*/ 0 w 4176"/>
              <a:gd name="T13" fmla="*/ 0 h 480"/>
              <a:gd name="T14" fmla="*/ 4176 w 4176"/>
              <a:gd name="T15" fmla="*/ 480 h 4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76" h="480">
                <a:moveTo>
                  <a:pt x="4176" y="480"/>
                </a:moveTo>
                <a:lnTo>
                  <a:pt x="0" y="0"/>
                </a:lnTo>
                <a:lnTo>
                  <a:pt x="4176" y="0"/>
                </a:lnTo>
                <a:lnTo>
                  <a:pt x="4176" y="480"/>
                </a:lnTo>
                <a:close/>
              </a:path>
            </a:pathLst>
          </a:custGeom>
          <a:solidFill>
            <a:srgbClr val="66CCFF"/>
          </a:solidFill>
          <a:ln w="57150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6" name="AutoShape 6"/>
          <p:cNvSpPr>
            <a:spLocks noChangeArrowheads="1"/>
          </p:cNvSpPr>
          <p:nvPr/>
        </p:nvSpPr>
        <p:spPr bwMode="auto">
          <a:xfrm flipV="1">
            <a:off x="815975" y="2819400"/>
            <a:ext cx="1095375" cy="12017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611" y="5399"/>
                  <a:pt x="10422" y="5409"/>
                  <a:pt x="10235" y="5429"/>
                </a:cubicBezTo>
                <a:lnTo>
                  <a:pt x="9670" y="59"/>
                </a:lnTo>
                <a:cubicBezTo>
                  <a:pt x="10045" y="19"/>
                  <a:pt x="10422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 flipV="1">
            <a:off x="1882775" y="2819400"/>
            <a:ext cx="1095375" cy="12017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611" y="5399"/>
                  <a:pt x="10422" y="5409"/>
                  <a:pt x="10235" y="5429"/>
                </a:cubicBezTo>
                <a:lnTo>
                  <a:pt x="9670" y="59"/>
                </a:lnTo>
                <a:cubicBezTo>
                  <a:pt x="10045" y="19"/>
                  <a:pt x="10422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AutoShape 8"/>
          <p:cNvSpPr>
            <a:spLocks noChangeArrowheads="1"/>
          </p:cNvSpPr>
          <p:nvPr/>
        </p:nvSpPr>
        <p:spPr bwMode="auto">
          <a:xfrm flipV="1">
            <a:off x="2949575" y="2819400"/>
            <a:ext cx="1095375" cy="12017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611" y="5399"/>
                  <a:pt x="10422" y="5409"/>
                  <a:pt x="10235" y="5429"/>
                </a:cubicBezTo>
                <a:lnTo>
                  <a:pt x="9670" y="59"/>
                </a:lnTo>
                <a:cubicBezTo>
                  <a:pt x="10045" y="19"/>
                  <a:pt x="10422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AutoShape 9"/>
          <p:cNvSpPr>
            <a:spLocks noChangeArrowheads="1"/>
          </p:cNvSpPr>
          <p:nvPr/>
        </p:nvSpPr>
        <p:spPr bwMode="auto">
          <a:xfrm flipV="1">
            <a:off x="3954463" y="2819400"/>
            <a:ext cx="1095375" cy="12017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611" y="5399"/>
                  <a:pt x="10422" y="5409"/>
                  <a:pt x="10235" y="5429"/>
                </a:cubicBezTo>
                <a:lnTo>
                  <a:pt x="9670" y="59"/>
                </a:lnTo>
                <a:cubicBezTo>
                  <a:pt x="10045" y="19"/>
                  <a:pt x="10422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AutoShape 10"/>
          <p:cNvSpPr>
            <a:spLocks noChangeArrowheads="1"/>
          </p:cNvSpPr>
          <p:nvPr/>
        </p:nvSpPr>
        <p:spPr bwMode="auto">
          <a:xfrm flipV="1">
            <a:off x="5006975" y="2819400"/>
            <a:ext cx="1095375" cy="12017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611" y="5399"/>
                  <a:pt x="10422" y="5409"/>
                  <a:pt x="10235" y="5429"/>
                </a:cubicBezTo>
                <a:lnTo>
                  <a:pt x="9670" y="59"/>
                </a:lnTo>
                <a:cubicBezTo>
                  <a:pt x="10045" y="19"/>
                  <a:pt x="10422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18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9709" name="Rectangle 11"/>
          <p:cNvSpPr>
            <a:spLocks noChangeArrowheads="1"/>
          </p:cNvSpPr>
          <p:nvPr/>
        </p:nvSpPr>
        <p:spPr bwMode="auto">
          <a:xfrm>
            <a:off x="914400" y="1143000"/>
            <a:ext cx="7696200" cy="5105400"/>
          </a:xfrm>
          <a:prstGeom prst="rect">
            <a:avLst/>
          </a:prstGeom>
          <a:noFill/>
          <a:ln w="76200">
            <a:solidFill>
              <a:srgbClr val="66CC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0" name="Rectangle 12"/>
          <p:cNvSpPr>
            <a:spLocks noChangeArrowheads="1"/>
          </p:cNvSpPr>
          <p:nvPr/>
        </p:nvSpPr>
        <p:spPr bwMode="auto">
          <a:xfrm>
            <a:off x="2424332" y="241300"/>
            <a:ext cx="4356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Estuarine Circulation</a:t>
            </a:r>
          </a:p>
        </p:txBody>
      </p:sp>
      <p:sp>
        <p:nvSpPr>
          <p:cNvPr id="29711" name="Text Box 13"/>
          <p:cNvSpPr txBox="1">
            <a:spLocks noChangeArrowheads="1"/>
          </p:cNvSpPr>
          <p:nvPr/>
        </p:nvSpPr>
        <p:spPr bwMode="auto">
          <a:xfrm>
            <a:off x="6781800" y="2954338"/>
            <a:ext cx="179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Fresh Water</a:t>
            </a:r>
          </a:p>
        </p:txBody>
      </p:sp>
      <p:sp>
        <p:nvSpPr>
          <p:cNvPr id="29712" name="Text Box 14"/>
          <p:cNvSpPr txBox="1">
            <a:spLocks noChangeArrowheads="1"/>
          </p:cNvSpPr>
          <p:nvPr/>
        </p:nvSpPr>
        <p:spPr bwMode="auto">
          <a:xfrm>
            <a:off x="1050925" y="4478338"/>
            <a:ext cx="1587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Salt Water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animBg="1"/>
      <p:bldP spid="10247" grpId="0" animBg="1"/>
      <p:bldP spid="10248" grpId="0" animBg="1"/>
      <p:bldP spid="10249" grpId="0" animBg="1"/>
      <p:bldP spid="1025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FB244302-E9EE-4C5B-8C80-5874FF1EB38E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3072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892175" y="1143000"/>
            <a:ext cx="7693025" cy="51054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Rectangle 3"/>
          <p:cNvSpPr>
            <a:spLocks noChangeArrowheads="1"/>
          </p:cNvSpPr>
          <p:nvPr/>
        </p:nvSpPr>
        <p:spPr bwMode="auto">
          <a:xfrm>
            <a:off x="914400" y="2895600"/>
            <a:ext cx="7696200" cy="2667000"/>
          </a:xfrm>
          <a:prstGeom prst="rect">
            <a:avLst/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726" name="Freeform 4"/>
          <p:cNvSpPr>
            <a:spLocks/>
          </p:cNvSpPr>
          <p:nvPr/>
        </p:nvSpPr>
        <p:spPr bwMode="auto">
          <a:xfrm>
            <a:off x="892175" y="4038600"/>
            <a:ext cx="7718425" cy="2209800"/>
          </a:xfrm>
          <a:custGeom>
            <a:avLst/>
            <a:gdLst>
              <a:gd name="T0" fmla="*/ 2147483647 w 4334"/>
              <a:gd name="T1" fmla="*/ 2147483647 h 1147"/>
              <a:gd name="T2" fmla="*/ 2147483647 w 4334"/>
              <a:gd name="T3" fmla="*/ 2147483647 h 1147"/>
              <a:gd name="T4" fmla="*/ 2147483647 w 4334"/>
              <a:gd name="T5" fmla="*/ 2147483647 h 1147"/>
              <a:gd name="T6" fmla="*/ 2147483647 w 4334"/>
              <a:gd name="T7" fmla="*/ 0 h 1147"/>
              <a:gd name="T8" fmla="*/ 2147483647 w 4334"/>
              <a:gd name="T9" fmla="*/ 2147483647 h 1147"/>
              <a:gd name="T10" fmla="*/ 0 w 4334"/>
              <a:gd name="T11" fmla="*/ 2147483647 h 1147"/>
              <a:gd name="T12" fmla="*/ 2147483647 w 4334"/>
              <a:gd name="T13" fmla="*/ 2147483647 h 11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34"/>
              <a:gd name="T22" fmla="*/ 0 h 1147"/>
              <a:gd name="T23" fmla="*/ 4334 w 4334"/>
              <a:gd name="T24" fmla="*/ 1147 h 11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34" h="1147">
                <a:moveTo>
                  <a:pt x="9" y="776"/>
                </a:moveTo>
                <a:cubicBezTo>
                  <a:pt x="26" y="751"/>
                  <a:pt x="39" y="729"/>
                  <a:pt x="74" y="729"/>
                </a:cubicBezTo>
                <a:lnTo>
                  <a:pt x="2750" y="144"/>
                </a:lnTo>
                <a:lnTo>
                  <a:pt x="4334" y="0"/>
                </a:lnTo>
                <a:lnTo>
                  <a:pt x="4320" y="1147"/>
                </a:lnTo>
                <a:lnTo>
                  <a:pt x="0" y="1129"/>
                </a:lnTo>
                <a:lnTo>
                  <a:pt x="9" y="776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100000">
                <a:srgbClr val="472F18"/>
              </a:gs>
            </a:gsLst>
            <a:lin ang="5400000" scaled="1"/>
          </a:gradFill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7" name="Freeform 5"/>
          <p:cNvSpPr>
            <a:spLocks/>
          </p:cNvSpPr>
          <p:nvPr/>
        </p:nvSpPr>
        <p:spPr bwMode="auto">
          <a:xfrm>
            <a:off x="914400" y="2895600"/>
            <a:ext cx="7643813" cy="925513"/>
          </a:xfrm>
          <a:custGeom>
            <a:avLst/>
            <a:gdLst>
              <a:gd name="T0" fmla="*/ 2147483647 w 4176"/>
              <a:gd name="T1" fmla="*/ 2147483647 h 480"/>
              <a:gd name="T2" fmla="*/ 0 w 4176"/>
              <a:gd name="T3" fmla="*/ 0 h 480"/>
              <a:gd name="T4" fmla="*/ 2147483647 w 4176"/>
              <a:gd name="T5" fmla="*/ 0 h 480"/>
              <a:gd name="T6" fmla="*/ 2147483647 w 4176"/>
              <a:gd name="T7" fmla="*/ 2147483647 h 480"/>
              <a:gd name="T8" fmla="*/ 0 60000 65536"/>
              <a:gd name="T9" fmla="*/ 0 60000 65536"/>
              <a:gd name="T10" fmla="*/ 0 60000 65536"/>
              <a:gd name="T11" fmla="*/ 0 60000 65536"/>
              <a:gd name="T12" fmla="*/ 0 w 4176"/>
              <a:gd name="T13" fmla="*/ 0 h 480"/>
              <a:gd name="T14" fmla="*/ 4176 w 4176"/>
              <a:gd name="T15" fmla="*/ 480 h 4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76" h="480">
                <a:moveTo>
                  <a:pt x="4176" y="480"/>
                </a:moveTo>
                <a:lnTo>
                  <a:pt x="0" y="0"/>
                </a:lnTo>
                <a:lnTo>
                  <a:pt x="4176" y="0"/>
                </a:lnTo>
                <a:lnTo>
                  <a:pt x="4176" y="480"/>
                </a:lnTo>
                <a:close/>
              </a:path>
            </a:pathLst>
          </a:custGeom>
          <a:solidFill>
            <a:srgbClr val="66CCFF"/>
          </a:solidFill>
          <a:ln w="57150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Freeform 6"/>
          <p:cNvSpPr>
            <a:spLocks/>
          </p:cNvSpPr>
          <p:nvPr/>
        </p:nvSpPr>
        <p:spPr bwMode="auto">
          <a:xfrm>
            <a:off x="892175" y="2895600"/>
            <a:ext cx="7718425" cy="990600"/>
          </a:xfrm>
          <a:custGeom>
            <a:avLst/>
            <a:gdLst>
              <a:gd name="T0" fmla="*/ 2147483647 w 4176"/>
              <a:gd name="T1" fmla="*/ 2147483647 h 480"/>
              <a:gd name="T2" fmla="*/ 0 w 4176"/>
              <a:gd name="T3" fmla="*/ 0 h 480"/>
              <a:gd name="T4" fmla="*/ 2147483647 w 4176"/>
              <a:gd name="T5" fmla="*/ 0 h 480"/>
              <a:gd name="T6" fmla="*/ 2147483647 w 4176"/>
              <a:gd name="T7" fmla="*/ 2147483647 h 480"/>
              <a:gd name="T8" fmla="*/ 0 60000 65536"/>
              <a:gd name="T9" fmla="*/ 0 60000 65536"/>
              <a:gd name="T10" fmla="*/ 0 60000 65536"/>
              <a:gd name="T11" fmla="*/ 0 60000 65536"/>
              <a:gd name="T12" fmla="*/ 0 w 4176"/>
              <a:gd name="T13" fmla="*/ 0 h 480"/>
              <a:gd name="T14" fmla="*/ 4176 w 4176"/>
              <a:gd name="T15" fmla="*/ 480 h 4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76" h="480">
                <a:moveTo>
                  <a:pt x="4176" y="480"/>
                </a:moveTo>
                <a:lnTo>
                  <a:pt x="0" y="0"/>
                </a:lnTo>
                <a:lnTo>
                  <a:pt x="4176" y="0"/>
                </a:lnTo>
                <a:lnTo>
                  <a:pt x="4176" y="480"/>
                </a:lnTo>
                <a:close/>
              </a:path>
            </a:pathLst>
          </a:custGeom>
          <a:gradFill rotWithShape="1">
            <a:gsLst>
              <a:gs pos="0">
                <a:srgbClr val="2F5E76"/>
              </a:gs>
              <a:gs pos="100000">
                <a:srgbClr val="66CCFF"/>
              </a:gs>
            </a:gsLst>
            <a:lin ang="0" scaled="1"/>
          </a:gradFill>
          <a:ln w="57150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9" name="AutoShape 7"/>
          <p:cNvSpPr>
            <a:spLocks noChangeArrowheads="1"/>
          </p:cNvSpPr>
          <p:nvPr/>
        </p:nvSpPr>
        <p:spPr bwMode="auto">
          <a:xfrm flipV="1">
            <a:off x="815975" y="2819400"/>
            <a:ext cx="1095375" cy="12017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611" y="5399"/>
                  <a:pt x="10422" y="5409"/>
                  <a:pt x="10235" y="5429"/>
                </a:cubicBezTo>
                <a:lnTo>
                  <a:pt x="9670" y="59"/>
                </a:lnTo>
                <a:cubicBezTo>
                  <a:pt x="10045" y="19"/>
                  <a:pt x="10422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0" name="AutoShape 8"/>
          <p:cNvSpPr>
            <a:spLocks noChangeArrowheads="1"/>
          </p:cNvSpPr>
          <p:nvPr/>
        </p:nvSpPr>
        <p:spPr bwMode="auto">
          <a:xfrm flipV="1">
            <a:off x="1882775" y="2819400"/>
            <a:ext cx="1095375" cy="12017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611" y="5399"/>
                  <a:pt x="10422" y="5409"/>
                  <a:pt x="10235" y="5429"/>
                </a:cubicBezTo>
                <a:lnTo>
                  <a:pt x="9670" y="59"/>
                </a:lnTo>
                <a:cubicBezTo>
                  <a:pt x="10045" y="19"/>
                  <a:pt x="10422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1" name="AutoShape 9"/>
          <p:cNvSpPr>
            <a:spLocks noChangeArrowheads="1"/>
          </p:cNvSpPr>
          <p:nvPr/>
        </p:nvSpPr>
        <p:spPr bwMode="auto">
          <a:xfrm flipV="1">
            <a:off x="2949575" y="2819400"/>
            <a:ext cx="1095375" cy="12017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611" y="5399"/>
                  <a:pt x="10422" y="5409"/>
                  <a:pt x="10235" y="5429"/>
                </a:cubicBezTo>
                <a:lnTo>
                  <a:pt x="9670" y="59"/>
                </a:lnTo>
                <a:cubicBezTo>
                  <a:pt x="10045" y="19"/>
                  <a:pt x="10422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2" name="AutoShape 10"/>
          <p:cNvSpPr>
            <a:spLocks noChangeArrowheads="1"/>
          </p:cNvSpPr>
          <p:nvPr/>
        </p:nvSpPr>
        <p:spPr bwMode="auto">
          <a:xfrm flipV="1">
            <a:off x="3954463" y="2819400"/>
            <a:ext cx="1095375" cy="12017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611" y="5399"/>
                  <a:pt x="10422" y="5409"/>
                  <a:pt x="10235" y="5429"/>
                </a:cubicBezTo>
                <a:lnTo>
                  <a:pt x="9670" y="59"/>
                </a:lnTo>
                <a:cubicBezTo>
                  <a:pt x="10045" y="19"/>
                  <a:pt x="10422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3" name="AutoShape 11"/>
          <p:cNvSpPr>
            <a:spLocks noChangeArrowheads="1"/>
          </p:cNvSpPr>
          <p:nvPr/>
        </p:nvSpPr>
        <p:spPr bwMode="auto">
          <a:xfrm flipV="1">
            <a:off x="5006975" y="2819400"/>
            <a:ext cx="1095375" cy="12017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611" y="5399"/>
                  <a:pt x="10422" y="5409"/>
                  <a:pt x="10235" y="5429"/>
                </a:cubicBezTo>
                <a:lnTo>
                  <a:pt x="9670" y="59"/>
                </a:lnTo>
                <a:cubicBezTo>
                  <a:pt x="10045" y="19"/>
                  <a:pt x="10422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18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30734" name="Rectangle 12"/>
          <p:cNvSpPr>
            <a:spLocks noChangeArrowheads="1"/>
          </p:cNvSpPr>
          <p:nvPr/>
        </p:nvSpPr>
        <p:spPr bwMode="auto">
          <a:xfrm>
            <a:off x="914400" y="1143000"/>
            <a:ext cx="7696200" cy="5105400"/>
          </a:xfrm>
          <a:prstGeom prst="rect">
            <a:avLst/>
          </a:prstGeom>
          <a:noFill/>
          <a:ln w="76200">
            <a:solidFill>
              <a:srgbClr val="66CC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5" name="Rectangle 13"/>
          <p:cNvSpPr>
            <a:spLocks noChangeArrowheads="1"/>
          </p:cNvSpPr>
          <p:nvPr/>
        </p:nvSpPr>
        <p:spPr bwMode="auto">
          <a:xfrm>
            <a:off x="2424332" y="241300"/>
            <a:ext cx="44783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Estuarine Circulation </a:t>
            </a:r>
          </a:p>
        </p:txBody>
      </p:sp>
      <p:sp>
        <p:nvSpPr>
          <p:cNvPr id="30736" name="Text Box 14"/>
          <p:cNvSpPr txBox="1">
            <a:spLocks noChangeArrowheads="1"/>
          </p:cNvSpPr>
          <p:nvPr/>
        </p:nvSpPr>
        <p:spPr bwMode="auto">
          <a:xfrm>
            <a:off x="6781800" y="2954338"/>
            <a:ext cx="179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Fresh Water</a:t>
            </a:r>
          </a:p>
        </p:txBody>
      </p:sp>
      <p:sp>
        <p:nvSpPr>
          <p:cNvPr id="30737" name="Text Box 15"/>
          <p:cNvSpPr txBox="1">
            <a:spLocks noChangeArrowheads="1"/>
          </p:cNvSpPr>
          <p:nvPr/>
        </p:nvSpPr>
        <p:spPr bwMode="auto">
          <a:xfrm>
            <a:off x="1066800" y="4495800"/>
            <a:ext cx="1587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Salt Water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91BB9FCE-B204-49DC-B6EF-ADA460AAC4D5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3174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31748" name="Rectangle 2"/>
          <p:cNvSpPr>
            <a:spLocks noChangeArrowheads="1"/>
          </p:cNvSpPr>
          <p:nvPr/>
        </p:nvSpPr>
        <p:spPr bwMode="auto">
          <a:xfrm>
            <a:off x="892175" y="1143000"/>
            <a:ext cx="7693025" cy="5105400"/>
          </a:xfrm>
          <a:prstGeom prst="rect">
            <a:avLst/>
          </a:prstGeom>
          <a:solidFill>
            <a:srgbClr val="CCEC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9" name="Rectangle 3"/>
          <p:cNvSpPr>
            <a:spLocks noChangeArrowheads="1"/>
          </p:cNvSpPr>
          <p:nvPr/>
        </p:nvSpPr>
        <p:spPr bwMode="auto">
          <a:xfrm>
            <a:off x="914400" y="2928938"/>
            <a:ext cx="7696200" cy="2590800"/>
          </a:xfrm>
          <a:prstGeom prst="rect">
            <a:avLst/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750" name="Freeform 4"/>
          <p:cNvSpPr>
            <a:spLocks/>
          </p:cNvSpPr>
          <p:nvPr/>
        </p:nvSpPr>
        <p:spPr bwMode="auto">
          <a:xfrm>
            <a:off x="892175" y="4038600"/>
            <a:ext cx="7718425" cy="2209800"/>
          </a:xfrm>
          <a:custGeom>
            <a:avLst/>
            <a:gdLst>
              <a:gd name="T0" fmla="*/ 2147483647 w 4334"/>
              <a:gd name="T1" fmla="*/ 2147483647 h 1147"/>
              <a:gd name="T2" fmla="*/ 2147483647 w 4334"/>
              <a:gd name="T3" fmla="*/ 2147483647 h 1147"/>
              <a:gd name="T4" fmla="*/ 2147483647 w 4334"/>
              <a:gd name="T5" fmla="*/ 2147483647 h 1147"/>
              <a:gd name="T6" fmla="*/ 2147483647 w 4334"/>
              <a:gd name="T7" fmla="*/ 0 h 1147"/>
              <a:gd name="T8" fmla="*/ 2147483647 w 4334"/>
              <a:gd name="T9" fmla="*/ 2147483647 h 1147"/>
              <a:gd name="T10" fmla="*/ 0 w 4334"/>
              <a:gd name="T11" fmla="*/ 2147483647 h 1147"/>
              <a:gd name="T12" fmla="*/ 2147483647 w 4334"/>
              <a:gd name="T13" fmla="*/ 2147483647 h 11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34"/>
              <a:gd name="T22" fmla="*/ 0 h 1147"/>
              <a:gd name="T23" fmla="*/ 4334 w 4334"/>
              <a:gd name="T24" fmla="*/ 1147 h 11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34" h="1147">
                <a:moveTo>
                  <a:pt x="9" y="776"/>
                </a:moveTo>
                <a:cubicBezTo>
                  <a:pt x="26" y="751"/>
                  <a:pt x="39" y="729"/>
                  <a:pt x="74" y="729"/>
                </a:cubicBezTo>
                <a:lnTo>
                  <a:pt x="2750" y="144"/>
                </a:lnTo>
                <a:lnTo>
                  <a:pt x="4334" y="0"/>
                </a:lnTo>
                <a:lnTo>
                  <a:pt x="4320" y="1147"/>
                </a:lnTo>
                <a:lnTo>
                  <a:pt x="0" y="1129"/>
                </a:lnTo>
                <a:lnTo>
                  <a:pt x="9" y="776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100000">
                <a:srgbClr val="472F18"/>
              </a:gs>
            </a:gsLst>
            <a:lin ang="5400000" scaled="1"/>
          </a:gradFill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1" name="Freeform 5"/>
          <p:cNvSpPr>
            <a:spLocks/>
          </p:cNvSpPr>
          <p:nvPr/>
        </p:nvSpPr>
        <p:spPr bwMode="auto">
          <a:xfrm>
            <a:off x="1120775" y="2971800"/>
            <a:ext cx="7489825" cy="990600"/>
          </a:xfrm>
          <a:custGeom>
            <a:avLst/>
            <a:gdLst>
              <a:gd name="T0" fmla="*/ 2147483647 w 4176"/>
              <a:gd name="T1" fmla="*/ 2147483647 h 480"/>
              <a:gd name="T2" fmla="*/ 0 w 4176"/>
              <a:gd name="T3" fmla="*/ 0 h 480"/>
              <a:gd name="T4" fmla="*/ 2147483647 w 4176"/>
              <a:gd name="T5" fmla="*/ 0 h 480"/>
              <a:gd name="T6" fmla="*/ 2147483647 w 4176"/>
              <a:gd name="T7" fmla="*/ 2147483647 h 480"/>
              <a:gd name="T8" fmla="*/ 0 60000 65536"/>
              <a:gd name="T9" fmla="*/ 0 60000 65536"/>
              <a:gd name="T10" fmla="*/ 0 60000 65536"/>
              <a:gd name="T11" fmla="*/ 0 60000 65536"/>
              <a:gd name="T12" fmla="*/ 0 w 4176"/>
              <a:gd name="T13" fmla="*/ 0 h 480"/>
              <a:gd name="T14" fmla="*/ 4176 w 4176"/>
              <a:gd name="T15" fmla="*/ 480 h 4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76" h="480">
                <a:moveTo>
                  <a:pt x="4176" y="480"/>
                </a:moveTo>
                <a:lnTo>
                  <a:pt x="0" y="0"/>
                </a:lnTo>
                <a:lnTo>
                  <a:pt x="4176" y="0"/>
                </a:lnTo>
                <a:lnTo>
                  <a:pt x="4176" y="480"/>
                </a:lnTo>
                <a:close/>
              </a:path>
            </a:pathLst>
          </a:custGeom>
          <a:gradFill rotWithShape="1">
            <a:gsLst>
              <a:gs pos="0">
                <a:srgbClr val="2F5E76"/>
              </a:gs>
              <a:gs pos="100000">
                <a:srgbClr val="66CCFF"/>
              </a:gs>
            </a:gsLst>
            <a:lin ang="0" scaled="1"/>
          </a:gradFill>
          <a:ln w="57150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2" name="Rectangle 6"/>
          <p:cNvSpPr>
            <a:spLocks noChangeArrowheads="1"/>
          </p:cNvSpPr>
          <p:nvPr/>
        </p:nvSpPr>
        <p:spPr bwMode="auto">
          <a:xfrm>
            <a:off x="914400" y="1143000"/>
            <a:ext cx="7696200" cy="5105400"/>
          </a:xfrm>
          <a:prstGeom prst="rect">
            <a:avLst/>
          </a:prstGeom>
          <a:noFill/>
          <a:ln w="76200">
            <a:solidFill>
              <a:srgbClr val="66CC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3" name="Rectangle 7"/>
          <p:cNvSpPr>
            <a:spLocks noChangeArrowheads="1"/>
          </p:cNvSpPr>
          <p:nvPr/>
        </p:nvSpPr>
        <p:spPr bwMode="auto">
          <a:xfrm>
            <a:off x="2424332" y="241300"/>
            <a:ext cx="4356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Estuarine Circulation</a:t>
            </a:r>
          </a:p>
        </p:txBody>
      </p:sp>
      <p:sp>
        <p:nvSpPr>
          <p:cNvPr id="31754" name="Text Box 8"/>
          <p:cNvSpPr txBox="1">
            <a:spLocks noChangeArrowheads="1"/>
          </p:cNvSpPr>
          <p:nvPr/>
        </p:nvSpPr>
        <p:spPr bwMode="auto">
          <a:xfrm>
            <a:off x="6781800" y="2954338"/>
            <a:ext cx="179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Fresh Water</a:t>
            </a:r>
          </a:p>
        </p:txBody>
      </p:sp>
      <p:sp>
        <p:nvSpPr>
          <p:cNvPr id="31755" name="Text Box 9"/>
          <p:cNvSpPr txBox="1">
            <a:spLocks noChangeArrowheads="1"/>
          </p:cNvSpPr>
          <p:nvPr/>
        </p:nvSpPr>
        <p:spPr bwMode="auto">
          <a:xfrm>
            <a:off x="1050925" y="4478338"/>
            <a:ext cx="1587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Salt Water</a:t>
            </a:r>
          </a:p>
        </p:txBody>
      </p:sp>
      <p:sp>
        <p:nvSpPr>
          <p:cNvPr id="12298" name="AutoShape 10"/>
          <p:cNvSpPr>
            <a:spLocks noChangeArrowheads="1"/>
          </p:cNvSpPr>
          <p:nvPr/>
        </p:nvSpPr>
        <p:spPr bwMode="auto">
          <a:xfrm>
            <a:off x="3886200" y="38100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9" name="AutoShape 11"/>
          <p:cNvSpPr>
            <a:spLocks noChangeArrowheads="1"/>
          </p:cNvSpPr>
          <p:nvPr/>
        </p:nvSpPr>
        <p:spPr bwMode="auto">
          <a:xfrm rot="10800000">
            <a:off x="5334000" y="3019425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8" grpId="0" animBg="1"/>
      <p:bldP spid="1229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281DF41A-D018-4916-9836-1B8F72DDE40E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3277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pic>
        <p:nvPicPr>
          <p:cNvPr id="32772" name="Picture 4" descr="sf bay schematic"/>
          <p:cNvPicPr>
            <a:picLocks noChangeAspect="1" noChangeArrowheads="1"/>
          </p:cNvPicPr>
          <p:nvPr/>
        </p:nvPicPr>
        <p:blipFill>
          <a:blip r:embed="rId3"/>
          <a:srcRect l="1804" t="1636" r="4398" b="10020"/>
          <a:stretch>
            <a:fillRect/>
          </a:stretch>
        </p:blipFill>
        <p:spPr bwMode="auto">
          <a:xfrm>
            <a:off x="457200" y="425450"/>
            <a:ext cx="5208588" cy="54102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914400" y="2019300"/>
            <a:ext cx="3886200" cy="2057400"/>
            <a:chOff x="576" y="1272"/>
            <a:chExt cx="2448" cy="1296"/>
          </a:xfrm>
        </p:grpSpPr>
        <p:sp>
          <p:nvSpPr>
            <p:cNvPr id="32775" name="Freeform 5"/>
            <p:cNvSpPr>
              <a:spLocks/>
            </p:cNvSpPr>
            <p:nvPr/>
          </p:nvSpPr>
          <p:spPr bwMode="auto">
            <a:xfrm>
              <a:off x="576" y="1272"/>
              <a:ext cx="2112" cy="1296"/>
            </a:xfrm>
            <a:custGeom>
              <a:avLst/>
              <a:gdLst>
                <a:gd name="T0" fmla="*/ 2112 w 2112"/>
                <a:gd name="T1" fmla="*/ 0 h 1296"/>
                <a:gd name="T2" fmla="*/ 2053 w 2112"/>
                <a:gd name="T3" fmla="*/ 233 h 1296"/>
                <a:gd name="T4" fmla="*/ 1942 w 2112"/>
                <a:gd name="T5" fmla="*/ 382 h 1296"/>
                <a:gd name="T6" fmla="*/ 1784 w 2112"/>
                <a:gd name="T7" fmla="*/ 512 h 1296"/>
                <a:gd name="T8" fmla="*/ 1672 w 2112"/>
                <a:gd name="T9" fmla="*/ 493 h 1296"/>
                <a:gd name="T10" fmla="*/ 1514 w 2112"/>
                <a:gd name="T11" fmla="*/ 577 h 1296"/>
                <a:gd name="T12" fmla="*/ 1344 w 2112"/>
                <a:gd name="T13" fmla="*/ 480 h 1296"/>
                <a:gd name="T14" fmla="*/ 1003 w 2112"/>
                <a:gd name="T15" fmla="*/ 577 h 1296"/>
                <a:gd name="T16" fmla="*/ 762 w 2112"/>
                <a:gd name="T17" fmla="*/ 512 h 1296"/>
                <a:gd name="T18" fmla="*/ 474 w 2112"/>
                <a:gd name="T19" fmla="*/ 586 h 1296"/>
                <a:gd name="T20" fmla="*/ 390 w 2112"/>
                <a:gd name="T21" fmla="*/ 753 h 1296"/>
                <a:gd name="T22" fmla="*/ 372 w 2112"/>
                <a:gd name="T23" fmla="*/ 911 h 1296"/>
                <a:gd name="T24" fmla="*/ 437 w 2112"/>
                <a:gd name="T25" fmla="*/ 1051 h 1296"/>
                <a:gd name="T26" fmla="*/ 418 w 2112"/>
                <a:gd name="T27" fmla="*/ 1171 h 1296"/>
                <a:gd name="T28" fmla="*/ 0 w 2112"/>
                <a:gd name="T29" fmla="*/ 1296 h 129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12"/>
                <a:gd name="T46" fmla="*/ 0 h 1296"/>
                <a:gd name="T47" fmla="*/ 2112 w 2112"/>
                <a:gd name="T48" fmla="*/ 1296 h 129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12" h="1296">
                  <a:moveTo>
                    <a:pt x="2112" y="0"/>
                  </a:moveTo>
                  <a:cubicBezTo>
                    <a:pt x="2102" y="39"/>
                    <a:pt x="2081" y="169"/>
                    <a:pt x="2053" y="233"/>
                  </a:cubicBezTo>
                  <a:cubicBezTo>
                    <a:pt x="2025" y="297"/>
                    <a:pt x="1987" y="336"/>
                    <a:pt x="1942" y="382"/>
                  </a:cubicBezTo>
                  <a:cubicBezTo>
                    <a:pt x="1897" y="428"/>
                    <a:pt x="1829" y="494"/>
                    <a:pt x="1784" y="512"/>
                  </a:cubicBezTo>
                  <a:cubicBezTo>
                    <a:pt x="1739" y="530"/>
                    <a:pt x="1717" y="482"/>
                    <a:pt x="1672" y="493"/>
                  </a:cubicBezTo>
                  <a:cubicBezTo>
                    <a:pt x="1627" y="504"/>
                    <a:pt x="1569" y="579"/>
                    <a:pt x="1514" y="577"/>
                  </a:cubicBezTo>
                  <a:cubicBezTo>
                    <a:pt x="1459" y="575"/>
                    <a:pt x="1429" y="480"/>
                    <a:pt x="1344" y="480"/>
                  </a:cubicBezTo>
                  <a:cubicBezTo>
                    <a:pt x="1259" y="480"/>
                    <a:pt x="1100" y="572"/>
                    <a:pt x="1003" y="577"/>
                  </a:cubicBezTo>
                  <a:cubicBezTo>
                    <a:pt x="906" y="582"/>
                    <a:pt x="850" y="511"/>
                    <a:pt x="762" y="512"/>
                  </a:cubicBezTo>
                  <a:cubicBezTo>
                    <a:pt x="674" y="513"/>
                    <a:pt x="536" y="546"/>
                    <a:pt x="474" y="586"/>
                  </a:cubicBezTo>
                  <a:cubicBezTo>
                    <a:pt x="412" y="626"/>
                    <a:pt x="407" y="699"/>
                    <a:pt x="390" y="753"/>
                  </a:cubicBezTo>
                  <a:cubicBezTo>
                    <a:pt x="373" y="807"/>
                    <a:pt x="364" y="861"/>
                    <a:pt x="372" y="911"/>
                  </a:cubicBezTo>
                  <a:cubicBezTo>
                    <a:pt x="380" y="961"/>
                    <a:pt x="429" y="1008"/>
                    <a:pt x="437" y="1051"/>
                  </a:cubicBezTo>
                  <a:cubicBezTo>
                    <a:pt x="445" y="1094"/>
                    <a:pt x="491" y="1130"/>
                    <a:pt x="418" y="1171"/>
                  </a:cubicBezTo>
                  <a:cubicBezTo>
                    <a:pt x="345" y="1212"/>
                    <a:pt x="87" y="1270"/>
                    <a:pt x="0" y="1296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76" name="Freeform 6"/>
            <p:cNvSpPr>
              <a:spLocks/>
            </p:cNvSpPr>
            <p:nvPr/>
          </p:nvSpPr>
          <p:spPr bwMode="auto">
            <a:xfrm>
              <a:off x="2490" y="1619"/>
              <a:ext cx="534" cy="637"/>
            </a:xfrm>
            <a:custGeom>
              <a:avLst/>
              <a:gdLst>
                <a:gd name="T0" fmla="*/ 534 w 534"/>
                <a:gd name="T1" fmla="*/ 637 h 637"/>
                <a:gd name="T2" fmla="*/ 486 w 534"/>
                <a:gd name="T3" fmla="*/ 301 h 637"/>
                <a:gd name="T4" fmla="*/ 306 w 534"/>
                <a:gd name="T5" fmla="*/ 35 h 637"/>
                <a:gd name="T6" fmla="*/ 213 w 534"/>
                <a:gd name="T7" fmla="*/ 90 h 637"/>
                <a:gd name="T8" fmla="*/ 0 w 534"/>
                <a:gd name="T9" fmla="*/ 53 h 6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4"/>
                <a:gd name="T16" fmla="*/ 0 h 637"/>
                <a:gd name="T17" fmla="*/ 534 w 534"/>
                <a:gd name="T18" fmla="*/ 637 h 6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4" h="637">
                  <a:moveTo>
                    <a:pt x="534" y="637"/>
                  </a:moveTo>
                  <a:cubicBezTo>
                    <a:pt x="534" y="521"/>
                    <a:pt x="524" y="401"/>
                    <a:pt x="486" y="301"/>
                  </a:cubicBezTo>
                  <a:cubicBezTo>
                    <a:pt x="448" y="201"/>
                    <a:pt x="351" y="70"/>
                    <a:pt x="306" y="35"/>
                  </a:cubicBezTo>
                  <a:cubicBezTo>
                    <a:pt x="261" y="0"/>
                    <a:pt x="264" y="87"/>
                    <a:pt x="213" y="90"/>
                  </a:cubicBezTo>
                  <a:cubicBezTo>
                    <a:pt x="162" y="93"/>
                    <a:pt x="44" y="61"/>
                    <a:pt x="0" y="53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774" name="Text Box 8"/>
          <p:cNvSpPr txBox="1">
            <a:spLocks noChangeArrowheads="1"/>
          </p:cNvSpPr>
          <p:nvPr/>
        </p:nvSpPr>
        <p:spPr bwMode="auto">
          <a:xfrm>
            <a:off x="5791200" y="914400"/>
            <a:ext cx="333057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/>
              <a:t>Most of the</a:t>
            </a:r>
          </a:p>
          <a:p>
            <a:pPr algn="ctr"/>
            <a:r>
              <a:rPr lang="en-US" sz="3600"/>
              <a:t>Estuarine </a:t>
            </a:r>
          </a:p>
          <a:p>
            <a:pPr algn="ctr"/>
            <a:r>
              <a:rPr lang="en-US" sz="3600"/>
              <a:t>Circulation</a:t>
            </a:r>
          </a:p>
          <a:p>
            <a:pPr algn="ctr"/>
            <a:r>
              <a:rPr lang="en-US" sz="3600"/>
              <a:t>Is in the </a:t>
            </a:r>
          </a:p>
          <a:p>
            <a:pPr algn="ctr"/>
            <a:r>
              <a:rPr lang="en-US" sz="3600"/>
              <a:t>North Bay</a:t>
            </a:r>
          </a:p>
          <a:p>
            <a:pPr algn="ctr"/>
            <a:r>
              <a:rPr lang="en-US" sz="3600"/>
              <a:t>(San Pablo Bay)</a:t>
            </a:r>
          </a:p>
          <a:p>
            <a:pPr algn="ctr"/>
            <a:r>
              <a:rPr lang="en-US" sz="3600"/>
              <a:t>And the </a:t>
            </a:r>
          </a:p>
          <a:p>
            <a:pPr algn="ctr"/>
            <a:r>
              <a:rPr lang="en-US" sz="3600"/>
              <a:t>Central Bay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5E19402A-3D2E-43BA-8320-2B7405A987F7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3379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77800" y="1447800"/>
            <a:ext cx="8783638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000"/>
              <a:t>The Salt Water Wedge is not</a:t>
            </a:r>
          </a:p>
          <a:p>
            <a:pPr algn="ctr"/>
            <a:r>
              <a:rPr lang="en-US" sz="4000"/>
              <a:t>Flowing “Uphill” </a:t>
            </a:r>
          </a:p>
          <a:p>
            <a:pPr algn="ctr"/>
            <a:endParaRPr lang="en-US" sz="4000"/>
          </a:p>
          <a:p>
            <a:pPr algn="ctr"/>
            <a:r>
              <a:rPr lang="en-US" sz="4000"/>
              <a:t>It is Flowing Across a Salinity Gradient</a:t>
            </a:r>
          </a:p>
          <a:p>
            <a:pPr algn="ctr"/>
            <a:r>
              <a:rPr lang="en-US" sz="4000"/>
              <a:t>And thus is Flowing “Downhill”</a:t>
            </a:r>
          </a:p>
          <a:p>
            <a:pPr algn="ctr"/>
            <a:r>
              <a:rPr lang="en-US" sz="4000"/>
              <a:t>From Higher Salinity to Lower Salinity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6618049-5A24-4599-8990-AD21AE404082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3481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pic>
        <p:nvPicPr>
          <p:cNvPr id="34820" name="Picture 5" descr="watershed"/>
          <p:cNvPicPr>
            <a:picLocks noChangeAspect="1" noChangeArrowheads="1"/>
          </p:cNvPicPr>
          <p:nvPr/>
        </p:nvPicPr>
        <p:blipFill>
          <a:blip r:embed="rId3"/>
          <a:srcRect l="5469" t="1918" r="28889" b="20384"/>
          <a:stretch>
            <a:fillRect/>
          </a:stretch>
        </p:blipFill>
        <p:spPr bwMode="auto">
          <a:xfrm>
            <a:off x="762000" y="228600"/>
            <a:ext cx="3657600" cy="61722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4951413" y="685800"/>
            <a:ext cx="3981450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/>
              <a:t>San Francisco Bay</a:t>
            </a:r>
          </a:p>
          <a:p>
            <a:pPr algn="ctr"/>
            <a:r>
              <a:rPr lang="en-US" sz="3600"/>
              <a:t>Is Fed by the</a:t>
            </a:r>
          </a:p>
          <a:p>
            <a:pPr algn="ctr"/>
            <a:r>
              <a:rPr lang="en-US" sz="3600"/>
              <a:t>Sacramento and</a:t>
            </a:r>
          </a:p>
          <a:p>
            <a:pPr algn="ctr"/>
            <a:r>
              <a:rPr lang="en-US" sz="3600"/>
              <a:t>San Joaquin Rivers</a:t>
            </a:r>
          </a:p>
          <a:p>
            <a:pPr algn="ctr"/>
            <a:r>
              <a:rPr lang="en-US" sz="3600"/>
              <a:t>~~~~~~~~~~~</a:t>
            </a:r>
          </a:p>
          <a:p>
            <a:pPr algn="ctr"/>
            <a:r>
              <a:rPr lang="en-US" sz="3600"/>
              <a:t>Together the</a:t>
            </a:r>
          </a:p>
          <a:p>
            <a:pPr algn="ctr"/>
            <a:r>
              <a:rPr lang="en-US" sz="3600"/>
              <a:t>Drain 43% of </a:t>
            </a:r>
          </a:p>
          <a:p>
            <a:pPr algn="ctr"/>
            <a:r>
              <a:rPr lang="en-US" sz="3600"/>
              <a:t>The Land Area of</a:t>
            </a:r>
          </a:p>
          <a:p>
            <a:pPr algn="ctr"/>
            <a:r>
              <a:rPr lang="en-US" sz="3600"/>
              <a:t>California</a:t>
            </a:r>
          </a:p>
        </p:txBody>
      </p:sp>
      <p:sp>
        <p:nvSpPr>
          <p:cNvPr id="34822" name="Text Box 7"/>
          <p:cNvSpPr txBox="1">
            <a:spLocks noChangeArrowheads="1"/>
          </p:cNvSpPr>
          <p:nvPr/>
        </p:nvSpPr>
        <p:spPr bwMode="auto">
          <a:xfrm>
            <a:off x="1600200" y="1676400"/>
            <a:ext cx="1752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Sacramento</a:t>
            </a:r>
          </a:p>
          <a:p>
            <a:pPr algn="ctr"/>
            <a:r>
              <a:rPr lang="en-US"/>
              <a:t>Valley</a:t>
            </a:r>
          </a:p>
        </p:txBody>
      </p:sp>
      <p:sp>
        <p:nvSpPr>
          <p:cNvPr id="34823" name="Text Box 8"/>
          <p:cNvSpPr txBox="1">
            <a:spLocks noChangeArrowheads="1"/>
          </p:cNvSpPr>
          <p:nvPr/>
        </p:nvSpPr>
        <p:spPr bwMode="auto">
          <a:xfrm>
            <a:off x="2209800" y="4114800"/>
            <a:ext cx="12144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San </a:t>
            </a:r>
          </a:p>
          <a:p>
            <a:pPr algn="ctr"/>
            <a:r>
              <a:rPr lang="en-US"/>
              <a:t>Joaquin</a:t>
            </a:r>
          </a:p>
          <a:p>
            <a:pPr algn="ctr"/>
            <a:r>
              <a:rPr lang="en-US"/>
              <a:t>Valley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410150C1-6FF7-4E9B-AFCE-3118F2A07852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3584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pic>
        <p:nvPicPr>
          <p:cNvPr id="35844" name="Picture 4" descr="regionofstud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28600"/>
            <a:ext cx="3767138" cy="61722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6357938" y="457200"/>
            <a:ext cx="2786062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Most of the Water</a:t>
            </a:r>
          </a:p>
          <a:p>
            <a:pPr algn="ctr"/>
            <a:r>
              <a:rPr lang="en-US"/>
              <a:t>First Falls as</a:t>
            </a:r>
          </a:p>
          <a:p>
            <a:pPr algn="ctr"/>
            <a:r>
              <a:rPr lang="en-US"/>
              <a:t>Snow in the </a:t>
            </a:r>
          </a:p>
          <a:p>
            <a:pPr algn="ctr"/>
            <a:r>
              <a:rPr lang="en-US"/>
              <a:t>Sierra Nevada</a:t>
            </a:r>
          </a:p>
          <a:p>
            <a:pPr algn="ctr"/>
            <a:r>
              <a:rPr lang="en-US"/>
              <a:t>And the </a:t>
            </a:r>
          </a:p>
          <a:p>
            <a:pPr algn="ctr"/>
            <a:r>
              <a:rPr lang="en-US"/>
              <a:t>Siskiyou Mountains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1255713" y="700088"/>
            <a:ext cx="1449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en-US"/>
              <a:t>Siskiyous</a:t>
            </a: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3200400" y="2743200"/>
            <a:ext cx="11715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</a:rPr>
              <a:t>Sierra </a:t>
            </a:r>
          </a:p>
          <a:p>
            <a:pPr algn="ctr"/>
            <a:r>
              <a:rPr lang="en-US">
                <a:solidFill>
                  <a:srgbClr val="000000"/>
                </a:solidFill>
              </a:rPr>
              <a:t>Nevada</a:t>
            </a:r>
          </a:p>
        </p:txBody>
      </p:sp>
      <p:sp>
        <p:nvSpPr>
          <p:cNvPr id="35848" name="AutoShape 10"/>
          <p:cNvSpPr>
            <a:spLocks noChangeArrowheads="1"/>
          </p:cNvSpPr>
          <p:nvPr/>
        </p:nvSpPr>
        <p:spPr bwMode="auto">
          <a:xfrm>
            <a:off x="4495800" y="3962400"/>
            <a:ext cx="3505200" cy="2133600"/>
          </a:xfrm>
          <a:prstGeom prst="wedgeRectCallout">
            <a:avLst>
              <a:gd name="adj1" fmla="val -77537"/>
              <a:gd name="adj2" fmla="val -74329"/>
            </a:avLst>
          </a:prstGeom>
          <a:solidFill>
            <a:srgbClr val="00B0F0"/>
          </a:solidFill>
          <a:ln w="6350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pic>
        <p:nvPicPr>
          <p:cNvPr id="35849" name="Picture 12" descr="mountain"/>
          <p:cNvPicPr>
            <a:picLocks noChangeAspect="1" noChangeArrowheads="1"/>
          </p:cNvPicPr>
          <p:nvPr/>
        </p:nvPicPr>
        <p:blipFill>
          <a:blip r:embed="rId4"/>
          <a:srcRect l="3125" t="3125" r="4167" b="7813"/>
          <a:stretch>
            <a:fillRect/>
          </a:stretch>
        </p:blipFill>
        <p:spPr bwMode="auto">
          <a:xfrm>
            <a:off x="4495800" y="3886200"/>
            <a:ext cx="3705225" cy="23622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35850" name="AutoShape 13"/>
          <p:cNvSpPr>
            <a:spLocks noChangeArrowheads="1"/>
          </p:cNvSpPr>
          <p:nvPr/>
        </p:nvSpPr>
        <p:spPr bwMode="auto">
          <a:xfrm>
            <a:off x="3429000" y="228600"/>
            <a:ext cx="2895600" cy="1905000"/>
          </a:xfrm>
          <a:prstGeom prst="wedgeRectCallout">
            <a:avLst>
              <a:gd name="adj1" fmla="val -72042"/>
              <a:gd name="adj2" fmla="val -14667"/>
            </a:avLst>
          </a:prstGeom>
          <a:solidFill>
            <a:srgbClr val="00B0F0"/>
          </a:solidFill>
          <a:ln w="76200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pic>
        <p:nvPicPr>
          <p:cNvPr id="35851" name="Picture 14" descr="wm-hb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57575" y="271463"/>
            <a:ext cx="2819400" cy="18288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22FE3F03-8C51-4F80-8947-52C28E0FF49B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409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pic>
        <p:nvPicPr>
          <p:cNvPr id="4100" name="Picture 5" descr="GGB-SnSt_Undr_80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143000"/>
            <a:ext cx="7696200" cy="5222875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4101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-228600"/>
            <a:ext cx="7772400" cy="1828800"/>
          </a:xfrm>
        </p:spPr>
        <p:txBody>
          <a:bodyPr/>
          <a:lstStyle/>
          <a:p>
            <a:pPr eaLnBrk="1" hangingPunct="1"/>
            <a:r>
              <a:rPr lang="en-US" b="1" smtClean="0"/>
              <a:t>A Famous Bridge?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800D7CC9-15E4-4BCB-8A01-623F97DBAFA8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3686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pic>
        <p:nvPicPr>
          <p:cNvPr id="36868" name="Picture 14" descr="california precip 1961-1990 blac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157163"/>
            <a:ext cx="5762625" cy="654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3"/>
          <p:cNvSpPr txBox="1">
            <a:spLocks noChangeArrowheads="1"/>
          </p:cNvSpPr>
          <p:nvPr/>
        </p:nvSpPr>
        <p:spPr bwMode="auto">
          <a:xfrm>
            <a:off x="6019800" y="533400"/>
            <a:ext cx="2786062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Most of the Water</a:t>
            </a:r>
          </a:p>
          <a:p>
            <a:pPr algn="ctr"/>
            <a:r>
              <a:rPr lang="en-US" dirty="0"/>
              <a:t>First Falls as</a:t>
            </a:r>
          </a:p>
          <a:p>
            <a:pPr algn="ctr"/>
            <a:r>
              <a:rPr lang="en-US" dirty="0"/>
              <a:t>Snow in the </a:t>
            </a:r>
          </a:p>
          <a:p>
            <a:pPr algn="ctr"/>
            <a:r>
              <a:rPr lang="en-US" dirty="0"/>
              <a:t>Sierra Nevada</a:t>
            </a:r>
          </a:p>
          <a:p>
            <a:pPr algn="ctr"/>
            <a:r>
              <a:rPr lang="en-US" dirty="0"/>
              <a:t>And the </a:t>
            </a:r>
          </a:p>
          <a:p>
            <a:pPr algn="ctr"/>
            <a:r>
              <a:rPr lang="en-US" dirty="0"/>
              <a:t>Siskiyou Mountains</a:t>
            </a:r>
          </a:p>
        </p:txBody>
      </p:sp>
      <p:sp>
        <p:nvSpPr>
          <p:cNvPr id="36870" name="AutoShape 12"/>
          <p:cNvSpPr>
            <a:spLocks noChangeArrowheads="1"/>
          </p:cNvSpPr>
          <p:nvPr/>
        </p:nvSpPr>
        <p:spPr bwMode="auto">
          <a:xfrm>
            <a:off x="4191000" y="2209800"/>
            <a:ext cx="1752600" cy="990600"/>
          </a:xfrm>
          <a:prstGeom prst="wedgeRectCallout">
            <a:avLst>
              <a:gd name="adj1" fmla="val -122917"/>
              <a:gd name="adj2" fmla="val -22597"/>
            </a:avLst>
          </a:prstGeom>
          <a:noFill/>
          <a:ln w="571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/>
              <a:t>Sierra </a:t>
            </a:r>
          </a:p>
          <a:p>
            <a:pPr algn="ctr"/>
            <a:r>
              <a:rPr lang="en-US"/>
              <a:t>Nevada</a:t>
            </a:r>
          </a:p>
        </p:txBody>
      </p:sp>
      <p:sp>
        <p:nvSpPr>
          <p:cNvPr id="36871" name="AutoShape 13"/>
          <p:cNvSpPr>
            <a:spLocks noChangeArrowheads="1"/>
          </p:cNvSpPr>
          <p:nvPr/>
        </p:nvSpPr>
        <p:spPr bwMode="auto">
          <a:xfrm>
            <a:off x="3429000" y="533400"/>
            <a:ext cx="1905000" cy="990600"/>
          </a:xfrm>
          <a:prstGeom prst="wedgeRectCallout">
            <a:avLst>
              <a:gd name="adj1" fmla="val -124667"/>
              <a:gd name="adj2" fmla="val -7532"/>
            </a:avLst>
          </a:prstGeom>
          <a:noFill/>
          <a:ln w="571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/>
              <a:t>Siskiyou</a:t>
            </a:r>
          </a:p>
          <a:p>
            <a:pPr algn="ctr"/>
            <a:r>
              <a:rPr lang="en-US"/>
              <a:t>Mountains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152400"/>
            <a:ext cx="8239125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232A87B-DEBF-4073-B8C0-287A1603EAB8}" type="datetime1">
              <a:rPr lang="en-US"/>
              <a:pPr>
                <a:defRPr/>
              </a:pPr>
              <a:t>4/6/2009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jim kelley</a:t>
            </a:r>
          </a:p>
        </p:txBody>
      </p:sp>
      <p:sp>
        <p:nvSpPr>
          <p:cNvPr id="5" name="Freeform 4"/>
          <p:cNvSpPr/>
          <p:nvPr/>
        </p:nvSpPr>
        <p:spPr>
          <a:xfrm>
            <a:off x="3813175" y="1285875"/>
            <a:ext cx="750888" cy="3581400"/>
          </a:xfrm>
          <a:custGeom>
            <a:avLst/>
            <a:gdLst>
              <a:gd name="connsiteX0" fmla="*/ 844446 w 844446"/>
              <a:gd name="connsiteY0" fmla="*/ 0 h 4017364"/>
              <a:gd name="connsiteX1" fmla="*/ 664564 w 844446"/>
              <a:gd name="connsiteY1" fmla="*/ 389745 h 4017364"/>
              <a:gd name="connsiteX2" fmla="*/ 499672 w 844446"/>
              <a:gd name="connsiteY2" fmla="*/ 959371 h 4017364"/>
              <a:gd name="connsiteX3" fmla="*/ 349771 w 844446"/>
              <a:gd name="connsiteY3" fmla="*/ 1289154 h 4017364"/>
              <a:gd name="connsiteX4" fmla="*/ 259830 w 844446"/>
              <a:gd name="connsiteY4" fmla="*/ 1708879 h 4017364"/>
              <a:gd name="connsiteX5" fmla="*/ 199869 w 844446"/>
              <a:gd name="connsiteY5" fmla="*/ 2263515 h 4017364"/>
              <a:gd name="connsiteX6" fmla="*/ 94938 w 844446"/>
              <a:gd name="connsiteY6" fmla="*/ 2653259 h 4017364"/>
              <a:gd name="connsiteX7" fmla="*/ 19987 w 844446"/>
              <a:gd name="connsiteY7" fmla="*/ 3087974 h 4017364"/>
              <a:gd name="connsiteX8" fmla="*/ 19987 w 844446"/>
              <a:gd name="connsiteY8" fmla="*/ 3327817 h 4017364"/>
              <a:gd name="connsiteX9" fmla="*/ 139908 w 844446"/>
              <a:gd name="connsiteY9" fmla="*/ 3522689 h 4017364"/>
              <a:gd name="connsiteX10" fmla="*/ 274820 w 844446"/>
              <a:gd name="connsiteY10" fmla="*/ 4017364 h 4017364"/>
              <a:gd name="connsiteX11" fmla="*/ 274820 w 844446"/>
              <a:gd name="connsiteY11" fmla="*/ 4017364 h 4017364"/>
              <a:gd name="connsiteX0" fmla="*/ 844446 w 844446"/>
              <a:gd name="connsiteY0" fmla="*/ 0 h 4017364"/>
              <a:gd name="connsiteX1" fmla="*/ 664564 w 844446"/>
              <a:gd name="connsiteY1" fmla="*/ 389745 h 4017364"/>
              <a:gd name="connsiteX2" fmla="*/ 499672 w 844446"/>
              <a:gd name="connsiteY2" fmla="*/ 959371 h 4017364"/>
              <a:gd name="connsiteX3" fmla="*/ 349771 w 844446"/>
              <a:gd name="connsiteY3" fmla="*/ 1289154 h 4017364"/>
              <a:gd name="connsiteX4" fmla="*/ 259830 w 844446"/>
              <a:gd name="connsiteY4" fmla="*/ 1708879 h 4017364"/>
              <a:gd name="connsiteX5" fmla="*/ 199869 w 844446"/>
              <a:gd name="connsiteY5" fmla="*/ 2263515 h 4017364"/>
              <a:gd name="connsiteX6" fmla="*/ 94938 w 844446"/>
              <a:gd name="connsiteY6" fmla="*/ 2653259 h 4017364"/>
              <a:gd name="connsiteX7" fmla="*/ 19987 w 844446"/>
              <a:gd name="connsiteY7" fmla="*/ 3087974 h 4017364"/>
              <a:gd name="connsiteX8" fmla="*/ 19987 w 844446"/>
              <a:gd name="connsiteY8" fmla="*/ 3327817 h 4017364"/>
              <a:gd name="connsiteX9" fmla="*/ 139908 w 844446"/>
              <a:gd name="connsiteY9" fmla="*/ 3522689 h 4017364"/>
              <a:gd name="connsiteX10" fmla="*/ 274820 w 844446"/>
              <a:gd name="connsiteY10" fmla="*/ 4017364 h 4017364"/>
              <a:gd name="connsiteX11" fmla="*/ 274820 w 844446"/>
              <a:gd name="connsiteY11" fmla="*/ 4017364 h 4017364"/>
              <a:gd name="connsiteX0" fmla="*/ 844446 w 844446"/>
              <a:gd name="connsiteY0" fmla="*/ 0 h 4017364"/>
              <a:gd name="connsiteX1" fmla="*/ 664564 w 844446"/>
              <a:gd name="connsiteY1" fmla="*/ 389745 h 4017364"/>
              <a:gd name="connsiteX2" fmla="*/ 499672 w 844446"/>
              <a:gd name="connsiteY2" fmla="*/ 959371 h 4017364"/>
              <a:gd name="connsiteX3" fmla="*/ 349771 w 844446"/>
              <a:gd name="connsiteY3" fmla="*/ 1289154 h 4017364"/>
              <a:gd name="connsiteX4" fmla="*/ 259830 w 844446"/>
              <a:gd name="connsiteY4" fmla="*/ 1708879 h 4017364"/>
              <a:gd name="connsiteX5" fmla="*/ 199869 w 844446"/>
              <a:gd name="connsiteY5" fmla="*/ 2263515 h 4017364"/>
              <a:gd name="connsiteX6" fmla="*/ 94938 w 844446"/>
              <a:gd name="connsiteY6" fmla="*/ 2653259 h 4017364"/>
              <a:gd name="connsiteX7" fmla="*/ 19987 w 844446"/>
              <a:gd name="connsiteY7" fmla="*/ 3087974 h 4017364"/>
              <a:gd name="connsiteX8" fmla="*/ 19987 w 844446"/>
              <a:gd name="connsiteY8" fmla="*/ 3327817 h 4017364"/>
              <a:gd name="connsiteX9" fmla="*/ 139908 w 844446"/>
              <a:gd name="connsiteY9" fmla="*/ 3522689 h 4017364"/>
              <a:gd name="connsiteX10" fmla="*/ 274820 w 844446"/>
              <a:gd name="connsiteY10" fmla="*/ 4017364 h 4017364"/>
              <a:gd name="connsiteX11" fmla="*/ 274820 w 844446"/>
              <a:gd name="connsiteY11" fmla="*/ 4017364 h 4017364"/>
              <a:gd name="connsiteX0" fmla="*/ 844446 w 950626"/>
              <a:gd name="connsiteY0" fmla="*/ 0 h 4017364"/>
              <a:gd name="connsiteX1" fmla="*/ 893164 w 950626"/>
              <a:gd name="connsiteY1" fmla="*/ 389745 h 4017364"/>
              <a:gd name="connsiteX2" fmla="*/ 499672 w 950626"/>
              <a:gd name="connsiteY2" fmla="*/ 959371 h 4017364"/>
              <a:gd name="connsiteX3" fmla="*/ 349771 w 950626"/>
              <a:gd name="connsiteY3" fmla="*/ 1289154 h 4017364"/>
              <a:gd name="connsiteX4" fmla="*/ 259830 w 950626"/>
              <a:gd name="connsiteY4" fmla="*/ 1708879 h 4017364"/>
              <a:gd name="connsiteX5" fmla="*/ 199869 w 950626"/>
              <a:gd name="connsiteY5" fmla="*/ 2263515 h 4017364"/>
              <a:gd name="connsiteX6" fmla="*/ 94938 w 950626"/>
              <a:gd name="connsiteY6" fmla="*/ 2653259 h 4017364"/>
              <a:gd name="connsiteX7" fmla="*/ 19987 w 950626"/>
              <a:gd name="connsiteY7" fmla="*/ 3087974 h 4017364"/>
              <a:gd name="connsiteX8" fmla="*/ 19987 w 950626"/>
              <a:gd name="connsiteY8" fmla="*/ 3327817 h 4017364"/>
              <a:gd name="connsiteX9" fmla="*/ 139908 w 950626"/>
              <a:gd name="connsiteY9" fmla="*/ 3522689 h 4017364"/>
              <a:gd name="connsiteX10" fmla="*/ 274820 w 950626"/>
              <a:gd name="connsiteY10" fmla="*/ 4017364 h 4017364"/>
              <a:gd name="connsiteX11" fmla="*/ 274820 w 950626"/>
              <a:gd name="connsiteY11" fmla="*/ 4017364 h 4017364"/>
              <a:gd name="connsiteX0" fmla="*/ 844446 w 954582"/>
              <a:gd name="connsiteY0" fmla="*/ 43963 h 4061327"/>
              <a:gd name="connsiteX1" fmla="*/ 868180 w 954582"/>
              <a:gd name="connsiteY1" fmla="*/ 64957 h 4061327"/>
              <a:gd name="connsiteX2" fmla="*/ 893164 w 954582"/>
              <a:gd name="connsiteY2" fmla="*/ 433708 h 4061327"/>
              <a:gd name="connsiteX3" fmla="*/ 499672 w 954582"/>
              <a:gd name="connsiteY3" fmla="*/ 1003334 h 4061327"/>
              <a:gd name="connsiteX4" fmla="*/ 349771 w 954582"/>
              <a:gd name="connsiteY4" fmla="*/ 1333117 h 4061327"/>
              <a:gd name="connsiteX5" fmla="*/ 259830 w 954582"/>
              <a:gd name="connsiteY5" fmla="*/ 1752842 h 4061327"/>
              <a:gd name="connsiteX6" fmla="*/ 199869 w 954582"/>
              <a:gd name="connsiteY6" fmla="*/ 2307478 h 4061327"/>
              <a:gd name="connsiteX7" fmla="*/ 94938 w 954582"/>
              <a:gd name="connsiteY7" fmla="*/ 2697222 h 4061327"/>
              <a:gd name="connsiteX8" fmla="*/ 19987 w 954582"/>
              <a:gd name="connsiteY8" fmla="*/ 3131937 h 4061327"/>
              <a:gd name="connsiteX9" fmla="*/ 19987 w 954582"/>
              <a:gd name="connsiteY9" fmla="*/ 3371780 h 4061327"/>
              <a:gd name="connsiteX10" fmla="*/ 139908 w 954582"/>
              <a:gd name="connsiteY10" fmla="*/ 3566652 h 4061327"/>
              <a:gd name="connsiteX11" fmla="*/ 274820 w 954582"/>
              <a:gd name="connsiteY11" fmla="*/ 4061327 h 4061327"/>
              <a:gd name="connsiteX12" fmla="*/ 274820 w 954582"/>
              <a:gd name="connsiteY12" fmla="*/ 4061327 h 4061327"/>
              <a:gd name="connsiteX0" fmla="*/ 844446 w 954582"/>
              <a:gd name="connsiteY0" fmla="*/ 43963 h 4061327"/>
              <a:gd name="connsiteX1" fmla="*/ 868180 w 954582"/>
              <a:gd name="connsiteY1" fmla="*/ 64957 h 4061327"/>
              <a:gd name="connsiteX2" fmla="*/ 893164 w 954582"/>
              <a:gd name="connsiteY2" fmla="*/ 433708 h 4061327"/>
              <a:gd name="connsiteX3" fmla="*/ 499672 w 954582"/>
              <a:gd name="connsiteY3" fmla="*/ 1003334 h 4061327"/>
              <a:gd name="connsiteX4" fmla="*/ 349771 w 954582"/>
              <a:gd name="connsiteY4" fmla="*/ 1333117 h 4061327"/>
              <a:gd name="connsiteX5" fmla="*/ 358515 w 954582"/>
              <a:gd name="connsiteY5" fmla="*/ 1218422 h 4061327"/>
              <a:gd name="connsiteX6" fmla="*/ 259830 w 954582"/>
              <a:gd name="connsiteY6" fmla="*/ 1752842 h 4061327"/>
              <a:gd name="connsiteX7" fmla="*/ 199869 w 954582"/>
              <a:gd name="connsiteY7" fmla="*/ 2307478 h 4061327"/>
              <a:gd name="connsiteX8" fmla="*/ 94938 w 954582"/>
              <a:gd name="connsiteY8" fmla="*/ 2697222 h 4061327"/>
              <a:gd name="connsiteX9" fmla="*/ 19987 w 954582"/>
              <a:gd name="connsiteY9" fmla="*/ 3131937 h 4061327"/>
              <a:gd name="connsiteX10" fmla="*/ 19987 w 954582"/>
              <a:gd name="connsiteY10" fmla="*/ 3371780 h 4061327"/>
              <a:gd name="connsiteX11" fmla="*/ 139908 w 954582"/>
              <a:gd name="connsiteY11" fmla="*/ 3566652 h 4061327"/>
              <a:gd name="connsiteX12" fmla="*/ 274820 w 954582"/>
              <a:gd name="connsiteY12" fmla="*/ 4061327 h 4061327"/>
              <a:gd name="connsiteX13" fmla="*/ 274820 w 954582"/>
              <a:gd name="connsiteY13" fmla="*/ 4061327 h 4061327"/>
              <a:gd name="connsiteX0" fmla="*/ 851525 w 961661"/>
              <a:gd name="connsiteY0" fmla="*/ 43963 h 4061327"/>
              <a:gd name="connsiteX1" fmla="*/ 875259 w 961661"/>
              <a:gd name="connsiteY1" fmla="*/ 64957 h 4061327"/>
              <a:gd name="connsiteX2" fmla="*/ 900243 w 961661"/>
              <a:gd name="connsiteY2" fmla="*/ 433708 h 4061327"/>
              <a:gd name="connsiteX3" fmla="*/ 506751 w 961661"/>
              <a:gd name="connsiteY3" fmla="*/ 1003334 h 4061327"/>
              <a:gd name="connsiteX4" fmla="*/ 356850 w 961661"/>
              <a:gd name="connsiteY4" fmla="*/ 1333117 h 4061327"/>
              <a:gd name="connsiteX5" fmla="*/ 365594 w 961661"/>
              <a:gd name="connsiteY5" fmla="*/ 1218422 h 4061327"/>
              <a:gd name="connsiteX6" fmla="*/ 266909 w 961661"/>
              <a:gd name="connsiteY6" fmla="*/ 1752842 h 4061327"/>
              <a:gd name="connsiteX7" fmla="*/ 206948 w 961661"/>
              <a:gd name="connsiteY7" fmla="*/ 2307478 h 4061327"/>
              <a:gd name="connsiteX8" fmla="*/ 102017 w 961661"/>
              <a:gd name="connsiteY8" fmla="*/ 2697222 h 4061327"/>
              <a:gd name="connsiteX9" fmla="*/ 27066 w 961661"/>
              <a:gd name="connsiteY9" fmla="*/ 3131937 h 4061327"/>
              <a:gd name="connsiteX10" fmla="*/ 264410 w 961661"/>
              <a:gd name="connsiteY10" fmla="*/ 2996782 h 4061327"/>
              <a:gd name="connsiteX11" fmla="*/ 27066 w 961661"/>
              <a:gd name="connsiteY11" fmla="*/ 3371780 h 4061327"/>
              <a:gd name="connsiteX12" fmla="*/ 146987 w 961661"/>
              <a:gd name="connsiteY12" fmla="*/ 3566652 h 4061327"/>
              <a:gd name="connsiteX13" fmla="*/ 281899 w 961661"/>
              <a:gd name="connsiteY13" fmla="*/ 4061327 h 4061327"/>
              <a:gd name="connsiteX14" fmla="*/ 281899 w 961661"/>
              <a:gd name="connsiteY14" fmla="*/ 4061327 h 4061327"/>
              <a:gd name="connsiteX0" fmla="*/ 851525 w 961661"/>
              <a:gd name="connsiteY0" fmla="*/ 43963 h 4061327"/>
              <a:gd name="connsiteX1" fmla="*/ 875259 w 961661"/>
              <a:gd name="connsiteY1" fmla="*/ 64957 h 4061327"/>
              <a:gd name="connsiteX2" fmla="*/ 900243 w 961661"/>
              <a:gd name="connsiteY2" fmla="*/ 433708 h 4061327"/>
              <a:gd name="connsiteX3" fmla="*/ 506751 w 961661"/>
              <a:gd name="connsiteY3" fmla="*/ 1003334 h 4061327"/>
              <a:gd name="connsiteX4" fmla="*/ 356850 w 961661"/>
              <a:gd name="connsiteY4" fmla="*/ 1333117 h 4061327"/>
              <a:gd name="connsiteX5" fmla="*/ 365594 w 961661"/>
              <a:gd name="connsiteY5" fmla="*/ 1218422 h 4061327"/>
              <a:gd name="connsiteX6" fmla="*/ 266909 w 961661"/>
              <a:gd name="connsiteY6" fmla="*/ 1752842 h 4061327"/>
              <a:gd name="connsiteX7" fmla="*/ 206948 w 961661"/>
              <a:gd name="connsiteY7" fmla="*/ 2307478 h 4061327"/>
              <a:gd name="connsiteX8" fmla="*/ 102017 w 961661"/>
              <a:gd name="connsiteY8" fmla="*/ 2697222 h 4061327"/>
              <a:gd name="connsiteX9" fmla="*/ 27066 w 961661"/>
              <a:gd name="connsiteY9" fmla="*/ 2905937 h 4061327"/>
              <a:gd name="connsiteX10" fmla="*/ 264410 w 961661"/>
              <a:gd name="connsiteY10" fmla="*/ 2996782 h 4061327"/>
              <a:gd name="connsiteX11" fmla="*/ 27066 w 961661"/>
              <a:gd name="connsiteY11" fmla="*/ 3371780 h 4061327"/>
              <a:gd name="connsiteX12" fmla="*/ 146987 w 961661"/>
              <a:gd name="connsiteY12" fmla="*/ 3566652 h 4061327"/>
              <a:gd name="connsiteX13" fmla="*/ 281899 w 961661"/>
              <a:gd name="connsiteY13" fmla="*/ 4061327 h 4061327"/>
              <a:gd name="connsiteX14" fmla="*/ 281899 w 961661"/>
              <a:gd name="connsiteY14" fmla="*/ 4061327 h 4061327"/>
              <a:gd name="connsiteX0" fmla="*/ 844029 w 954165"/>
              <a:gd name="connsiteY0" fmla="*/ 43963 h 4061327"/>
              <a:gd name="connsiteX1" fmla="*/ 867763 w 954165"/>
              <a:gd name="connsiteY1" fmla="*/ 64957 h 4061327"/>
              <a:gd name="connsiteX2" fmla="*/ 892747 w 954165"/>
              <a:gd name="connsiteY2" fmla="*/ 433708 h 4061327"/>
              <a:gd name="connsiteX3" fmla="*/ 499255 w 954165"/>
              <a:gd name="connsiteY3" fmla="*/ 1003334 h 4061327"/>
              <a:gd name="connsiteX4" fmla="*/ 349354 w 954165"/>
              <a:gd name="connsiteY4" fmla="*/ 1333117 h 4061327"/>
              <a:gd name="connsiteX5" fmla="*/ 358098 w 954165"/>
              <a:gd name="connsiteY5" fmla="*/ 1218422 h 4061327"/>
              <a:gd name="connsiteX6" fmla="*/ 259413 w 954165"/>
              <a:gd name="connsiteY6" fmla="*/ 1752842 h 4061327"/>
              <a:gd name="connsiteX7" fmla="*/ 199452 w 954165"/>
              <a:gd name="connsiteY7" fmla="*/ 2307478 h 4061327"/>
              <a:gd name="connsiteX8" fmla="*/ 94521 w 954165"/>
              <a:gd name="connsiteY8" fmla="*/ 2697222 h 4061327"/>
              <a:gd name="connsiteX9" fmla="*/ 256914 w 954165"/>
              <a:gd name="connsiteY9" fmla="*/ 2996782 h 4061327"/>
              <a:gd name="connsiteX10" fmla="*/ 19570 w 954165"/>
              <a:gd name="connsiteY10" fmla="*/ 3371780 h 4061327"/>
              <a:gd name="connsiteX11" fmla="*/ 139491 w 954165"/>
              <a:gd name="connsiteY11" fmla="*/ 3566652 h 4061327"/>
              <a:gd name="connsiteX12" fmla="*/ 274403 w 954165"/>
              <a:gd name="connsiteY12" fmla="*/ 4061327 h 4061327"/>
              <a:gd name="connsiteX13" fmla="*/ 274403 w 954165"/>
              <a:gd name="connsiteY13" fmla="*/ 4061327 h 4061327"/>
              <a:gd name="connsiteX0" fmla="*/ 759085 w 869221"/>
              <a:gd name="connsiteY0" fmla="*/ 43963 h 4061327"/>
              <a:gd name="connsiteX1" fmla="*/ 782819 w 869221"/>
              <a:gd name="connsiteY1" fmla="*/ 64957 h 4061327"/>
              <a:gd name="connsiteX2" fmla="*/ 807803 w 869221"/>
              <a:gd name="connsiteY2" fmla="*/ 433708 h 4061327"/>
              <a:gd name="connsiteX3" fmla="*/ 414311 w 869221"/>
              <a:gd name="connsiteY3" fmla="*/ 1003334 h 4061327"/>
              <a:gd name="connsiteX4" fmla="*/ 264410 w 869221"/>
              <a:gd name="connsiteY4" fmla="*/ 1333117 h 4061327"/>
              <a:gd name="connsiteX5" fmla="*/ 273154 w 869221"/>
              <a:gd name="connsiteY5" fmla="*/ 1218422 h 4061327"/>
              <a:gd name="connsiteX6" fmla="*/ 174469 w 869221"/>
              <a:gd name="connsiteY6" fmla="*/ 1752842 h 4061327"/>
              <a:gd name="connsiteX7" fmla="*/ 114508 w 869221"/>
              <a:gd name="connsiteY7" fmla="*/ 2307478 h 4061327"/>
              <a:gd name="connsiteX8" fmla="*/ 9577 w 869221"/>
              <a:gd name="connsiteY8" fmla="*/ 2697222 h 4061327"/>
              <a:gd name="connsiteX9" fmla="*/ 171970 w 869221"/>
              <a:gd name="connsiteY9" fmla="*/ 2996782 h 4061327"/>
              <a:gd name="connsiteX10" fmla="*/ 163226 w 869221"/>
              <a:gd name="connsiteY10" fmla="*/ 3371780 h 4061327"/>
              <a:gd name="connsiteX11" fmla="*/ 54547 w 869221"/>
              <a:gd name="connsiteY11" fmla="*/ 3566652 h 4061327"/>
              <a:gd name="connsiteX12" fmla="*/ 189459 w 869221"/>
              <a:gd name="connsiteY12" fmla="*/ 4061327 h 4061327"/>
              <a:gd name="connsiteX13" fmla="*/ 189459 w 869221"/>
              <a:gd name="connsiteY13" fmla="*/ 4061327 h 4061327"/>
              <a:gd name="connsiteX0" fmla="*/ 759085 w 869221"/>
              <a:gd name="connsiteY0" fmla="*/ 43963 h 4061327"/>
              <a:gd name="connsiteX1" fmla="*/ 782819 w 869221"/>
              <a:gd name="connsiteY1" fmla="*/ 64957 h 4061327"/>
              <a:gd name="connsiteX2" fmla="*/ 807803 w 869221"/>
              <a:gd name="connsiteY2" fmla="*/ 433708 h 4061327"/>
              <a:gd name="connsiteX3" fmla="*/ 414311 w 869221"/>
              <a:gd name="connsiteY3" fmla="*/ 1003334 h 4061327"/>
              <a:gd name="connsiteX4" fmla="*/ 264410 w 869221"/>
              <a:gd name="connsiteY4" fmla="*/ 1333117 h 4061327"/>
              <a:gd name="connsiteX5" fmla="*/ 273154 w 869221"/>
              <a:gd name="connsiteY5" fmla="*/ 1218422 h 4061327"/>
              <a:gd name="connsiteX6" fmla="*/ 174469 w 869221"/>
              <a:gd name="connsiteY6" fmla="*/ 1752842 h 4061327"/>
              <a:gd name="connsiteX7" fmla="*/ 114508 w 869221"/>
              <a:gd name="connsiteY7" fmla="*/ 2307478 h 4061327"/>
              <a:gd name="connsiteX8" fmla="*/ 9577 w 869221"/>
              <a:gd name="connsiteY8" fmla="*/ 2697222 h 4061327"/>
              <a:gd name="connsiteX9" fmla="*/ 171970 w 869221"/>
              <a:gd name="connsiteY9" fmla="*/ 2996782 h 4061327"/>
              <a:gd name="connsiteX10" fmla="*/ 163226 w 869221"/>
              <a:gd name="connsiteY10" fmla="*/ 3371780 h 4061327"/>
              <a:gd name="connsiteX11" fmla="*/ 54547 w 869221"/>
              <a:gd name="connsiteY11" fmla="*/ 3566652 h 4061327"/>
              <a:gd name="connsiteX12" fmla="*/ 189459 w 869221"/>
              <a:gd name="connsiteY12" fmla="*/ 4061327 h 4061327"/>
              <a:gd name="connsiteX0" fmla="*/ 759085 w 869221"/>
              <a:gd name="connsiteY0" fmla="*/ 43963 h 4061327"/>
              <a:gd name="connsiteX1" fmla="*/ 782819 w 869221"/>
              <a:gd name="connsiteY1" fmla="*/ 64957 h 4061327"/>
              <a:gd name="connsiteX2" fmla="*/ 807803 w 869221"/>
              <a:gd name="connsiteY2" fmla="*/ 433708 h 4061327"/>
              <a:gd name="connsiteX3" fmla="*/ 414311 w 869221"/>
              <a:gd name="connsiteY3" fmla="*/ 1003334 h 4061327"/>
              <a:gd name="connsiteX4" fmla="*/ 264410 w 869221"/>
              <a:gd name="connsiteY4" fmla="*/ 1333117 h 4061327"/>
              <a:gd name="connsiteX5" fmla="*/ 273154 w 869221"/>
              <a:gd name="connsiteY5" fmla="*/ 1218422 h 4061327"/>
              <a:gd name="connsiteX6" fmla="*/ 174469 w 869221"/>
              <a:gd name="connsiteY6" fmla="*/ 1752842 h 4061327"/>
              <a:gd name="connsiteX7" fmla="*/ 114508 w 869221"/>
              <a:gd name="connsiteY7" fmla="*/ 2307478 h 4061327"/>
              <a:gd name="connsiteX8" fmla="*/ 9577 w 869221"/>
              <a:gd name="connsiteY8" fmla="*/ 2697222 h 4061327"/>
              <a:gd name="connsiteX9" fmla="*/ 171970 w 869221"/>
              <a:gd name="connsiteY9" fmla="*/ 2996782 h 4061327"/>
              <a:gd name="connsiteX10" fmla="*/ 163226 w 869221"/>
              <a:gd name="connsiteY10" fmla="*/ 3371780 h 4061327"/>
              <a:gd name="connsiteX11" fmla="*/ 189459 w 869221"/>
              <a:gd name="connsiteY11" fmla="*/ 4061327 h 4061327"/>
              <a:gd name="connsiteX0" fmla="*/ 759085 w 869221"/>
              <a:gd name="connsiteY0" fmla="*/ 43963 h 3371780"/>
              <a:gd name="connsiteX1" fmla="*/ 782819 w 869221"/>
              <a:gd name="connsiteY1" fmla="*/ 64957 h 3371780"/>
              <a:gd name="connsiteX2" fmla="*/ 807803 w 869221"/>
              <a:gd name="connsiteY2" fmla="*/ 433708 h 3371780"/>
              <a:gd name="connsiteX3" fmla="*/ 414311 w 869221"/>
              <a:gd name="connsiteY3" fmla="*/ 1003334 h 3371780"/>
              <a:gd name="connsiteX4" fmla="*/ 264410 w 869221"/>
              <a:gd name="connsiteY4" fmla="*/ 1333117 h 3371780"/>
              <a:gd name="connsiteX5" fmla="*/ 273154 w 869221"/>
              <a:gd name="connsiteY5" fmla="*/ 1218422 h 3371780"/>
              <a:gd name="connsiteX6" fmla="*/ 174469 w 869221"/>
              <a:gd name="connsiteY6" fmla="*/ 1752842 h 3371780"/>
              <a:gd name="connsiteX7" fmla="*/ 114508 w 869221"/>
              <a:gd name="connsiteY7" fmla="*/ 2307478 h 3371780"/>
              <a:gd name="connsiteX8" fmla="*/ 9577 w 869221"/>
              <a:gd name="connsiteY8" fmla="*/ 2697222 h 3371780"/>
              <a:gd name="connsiteX9" fmla="*/ 171970 w 869221"/>
              <a:gd name="connsiteY9" fmla="*/ 2996782 h 3371780"/>
              <a:gd name="connsiteX10" fmla="*/ 163226 w 869221"/>
              <a:gd name="connsiteY10" fmla="*/ 3371780 h 3371780"/>
              <a:gd name="connsiteX0" fmla="*/ 759085 w 869221"/>
              <a:gd name="connsiteY0" fmla="*/ 43963 h 3371780"/>
              <a:gd name="connsiteX1" fmla="*/ 782819 w 869221"/>
              <a:gd name="connsiteY1" fmla="*/ 64957 h 3371780"/>
              <a:gd name="connsiteX2" fmla="*/ 807803 w 869221"/>
              <a:gd name="connsiteY2" fmla="*/ 433708 h 3371780"/>
              <a:gd name="connsiteX3" fmla="*/ 414311 w 869221"/>
              <a:gd name="connsiteY3" fmla="*/ 1003334 h 3371780"/>
              <a:gd name="connsiteX4" fmla="*/ 264410 w 869221"/>
              <a:gd name="connsiteY4" fmla="*/ 1333117 h 3371780"/>
              <a:gd name="connsiteX5" fmla="*/ 273154 w 869221"/>
              <a:gd name="connsiteY5" fmla="*/ 1218422 h 3371780"/>
              <a:gd name="connsiteX6" fmla="*/ 174469 w 869221"/>
              <a:gd name="connsiteY6" fmla="*/ 1752842 h 3371780"/>
              <a:gd name="connsiteX7" fmla="*/ 114508 w 869221"/>
              <a:gd name="connsiteY7" fmla="*/ 2307478 h 3371780"/>
              <a:gd name="connsiteX8" fmla="*/ 9577 w 869221"/>
              <a:gd name="connsiteY8" fmla="*/ 2697222 h 3371780"/>
              <a:gd name="connsiteX9" fmla="*/ 171970 w 869221"/>
              <a:gd name="connsiteY9" fmla="*/ 2996782 h 3371780"/>
              <a:gd name="connsiteX10" fmla="*/ 163226 w 869221"/>
              <a:gd name="connsiteY10" fmla="*/ 3371780 h 3371780"/>
              <a:gd name="connsiteX0" fmla="*/ 759085 w 869221"/>
              <a:gd name="connsiteY0" fmla="*/ 43963 h 3371780"/>
              <a:gd name="connsiteX1" fmla="*/ 782819 w 869221"/>
              <a:gd name="connsiteY1" fmla="*/ 64957 h 3371780"/>
              <a:gd name="connsiteX2" fmla="*/ 807803 w 869221"/>
              <a:gd name="connsiteY2" fmla="*/ 433708 h 3371780"/>
              <a:gd name="connsiteX3" fmla="*/ 414311 w 869221"/>
              <a:gd name="connsiteY3" fmla="*/ 1003334 h 3371780"/>
              <a:gd name="connsiteX4" fmla="*/ 264410 w 869221"/>
              <a:gd name="connsiteY4" fmla="*/ 1333117 h 3371780"/>
              <a:gd name="connsiteX5" fmla="*/ 273154 w 869221"/>
              <a:gd name="connsiteY5" fmla="*/ 1218422 h 3371780"/>
              <a:gd name="connsiteX6" fmla="*/ 174469 w 869221"/>
              <a:gd name="connsiteY6" fmla="*/ 1752842 h 3371780"/>
              <a:gd name="connsiteX7" fmla="*/ 114508 w 869221"/>
              <a:gd name="connsiteY7" fmla="*/ 2307478 h 3371780"/>
              <a:gd name="connsiteX8" fmla="*/ 9577 w 869221"/>
              <a:gd name="connsiteY8" fmla="*/ 2697222 h 3371780"/>
              <a:gd name="connsiteX9" fmla="*/ 171970 w 869221"/>
              <a:gd name="connsiteY9" fmla="*/ 2996782 h 3371780"/>
              <a:gd name="connsiteX10" fmla="*/ 163226 w 869221"/>
              <a:gd name="connsiteY10" fmla="*/ 3371780 h 3371780"/>
              <a:gd name="connsiteX0" fmla="*/ 759085 w 869221"/>
              <a:gd name="connsiteY0" fmla="*/ 43963 h 3371780"/>
              <a:gd name="connsiteX1" fmla="*/ 782819 w 869221"/>
              <a:gd name="connsiteY1" fmla="*/ 64957 h 3371780"/>
              <a:gd name="connsiteX2" fmla="*/ 807803 w 869221"/>
              <a:gd name="connsiteY2" fmla="*/ 433708 h 3371780"/>
              <a:gd name="connsiteX3" fmla="*/ 414311 w 869221"/>
              <a:gd name="connsiteY3" fmla="*/ 1003334 h 3371780"/>
              <a:gd name="connsiteX4" fmla="*/ 264410 w 869221"/>
              <a:gd name="connsiteY4" fmla="*/ 1333117 h 3371780"/>
              <a:gd name="connsiteX5" fmla="*/ 273154 w 869221"/>
              <a:gd name="connsiteY5" fmla="*/ 1218422 h 3371780"/>
              <a:gd name="connsiteX6" fmla="*/ 174469 w 869221"/>
              <a:gd name="connsiteY6" fmla="*/ 1752842 h 3371780"/>
              <a:gd name="connsiteX7" fmla="*/ 114508 w 869221"/>
              <a:gd name="connsiteY7" fmla="*/ 2307478 h 3371780"/>
              <a:gd name="connsiteX8" fmla="*/ 9577 w 869221"/>
              <a:gd name="connsiteY8" fmla="*/ 2697222 h 3371780"/>
              <a:gd name="connsiteX9" fmla="*/ 171970 w 869221"/>
              <a:gd name="connsiteY9" fmla="*/ 2996782 h 3371780"/>
              <a:gd name="connsiteX10" fmla="*/ 163226 w 869221"/>
              <a:gd name="connsiteY10" fmla="*/ 3371780 h 3371780"/>
              <a:gd name="connsiteX0" fmla="*/ 759085 w 869221"/>
              <a:gd name="connsiteY0" fmla="*/ 43963 h 3371780"/>
              <a:gd name="connsiteX1" fmla="*/ 782819 w 869221"/>
              <a:gd name="connsiteY1" fmla="*/ 64957 h 3371780"/>
              <a:gd name="connsiteX2" fmla="*/ 807803 w 869221"/>
              <a:gd name="connsiteY2" fmla="*/ 433708 h 3371780"/>
              <a:gd name="connsiteX3" fmla="*/ 414311 w 869221"/>
              <a:gd name="connsiteY3" fmla="*/ 1003334 h 3371780"/>
              <a:gd name="connsiteX4" fmla="*/ 264410 w 869221"/>
              <a:gd name="connsiteY4" fmla="*/ 1333117 h 3371780"/>
              <a:gd name="connsiteX5" fmla="*/ 174469 w 869221"/>
              <a:gd name="connsiteY5" fmla="*/ 1752842 h 3371780"/>
              <a:gd name="connsiteX6" fmla="*/ 114508 w 869221"/>
              <a:gd name="connsiteY6" fmla="*/ 2307478 h 3371780"/>
              <a:gd name="connsiteX7" fmla="*/ 9577 w 869221"/>
              <a:gd name="connsiteY7" fmla="*/ 2697222 h 3371780"/>
              <a:gd name="connsiteX8" fmla="*/ 171970 w 869221"/>
              <a:gd name="connsiteY8" fmla="*/ 2996782 h 3371780"/>
              <a:gd name="connsiteX9" fmla="*/ 163226 w 869221"/>
              <a:gd name="connsiteY9" fmla="*/ 3371780 h 3371780"/>
              <a:gd name="connsiteX0" fmla="*/ 644993 w 755129"/>
              <a:gd name="connsiteY0" fmla="*/ 43963 h 3371780"/>
              <a:gd name="connsiteX1" fmla="*/ 668727 w 755129"/>
              <a:gd name="connsiteY1" fmla="*/ 64957 h 3371780"/>
              <a:gd name="connsiteX2" fmla="*/ 693711 w 755129"/>
              <a:gd name="connsiteY2" fmla="*/ 433708 h 3371780"/>
              <a:gd name="connsiteX3" fmla="*/ 300219 w 755129"/>
              <a:gd name="connsiteY3" fmla="*/ 1003334 h 3371780"/>
              <a:gd name="connsiteX4" fmla="*/ 150318 w 755129"/>
              <a:gd name="connsiteY4" fmla="*/ 1333117 h 3371780"/>
              <a:gd name="connsiteX5" fmla="*/ 60377 w 755129"/>
              <a:gd name="connsiteY5" fmla="*/ 1752842 h 3371780"/>
              <a:gd name="connsiteX6" fmla="*/ 416 w 755129"/>
              <a:gd name="connsiteY6" fmla="*/ 2307478 h 3371780"/>
              <a:gd name="connsiteX7" fmla="*/ 57878 w 755129"/>
              <a:gd name="connsiteY7" fmla="*/ 2996782 h 3371780"/>
              <a:gd name="connsiteX8" fmla="*/ 49134 w 755129"/>
              <a:gd name="connsiteY8" fmla="*/ 3371780 h 3371780"/>
              <a:gd name="connsiteX0" fmla="*/ 644993 w 755129"/>
              <a:gd name="connsiteY0" fmla="*/ 8810 h 3336627"/>
              <a:gd name="connsiteX1" fmla="*/ 668727 w 755129"/>
              <a:gd name="connsiteY1" fmla="*/ 29804 h 3336627"/>
              <a:gd name="connsiteX2" fmla="*/ 693711 w 755129"/>
              <a:gd name="connsiteY2" fmla="*/ 398555 h 3336627"/>
              <a:gd name="connsiteX3" fmla="*/ 300219 w 755129"/>
              <a:gd name="connsiteY3" fmla="*/ 968181 h 3336627"/>
              <a:gd name="connsiteX4" fmla="*/ 150318 w 755129"/>
              <a:gd name="connsiteY4" fmla="*/ 1297964 h 3336627"/>
              <a:gd name="connsiteX5" fmla="*/ 60377 w 755129"/>
              <a:gd name="connsiteY5" fmla="*/ 1717689 h 3336627"/>
              <a:gd name="connsiteX6" fmla="*/ 416 w 755129"/>
              <a:gd name="connsiteY6" fmla="*/ 2272325 h 3336627"/>
              <a:gd name="connsiteX7" fmla="*/ 57878 w 755129"/>
              <a:gd name="connsiteY7" fmla="*/ 2961629 h 3336627"/>
              <a:gd name="connsiteX8" fmla="*/ 49134 w 755129"/>
              <a:gd name="connsiteY8" fmla="*/ 3336627 h 3336627"/>
              <a:gd name="connsiteX0" fmla="*/ 644993 w 751173"/>
              <a:gd name="connsiteY0" fmla="*/ 0 h 3327817"/>
              <a:gd name="connsiteX1" fmla="*/ 693711 w 751173"/>
              <a:gd name="connsiteY1" fmla="*/ 389745 h 3327817"/>
              <a:gd name="connsiteX2" fmla="*/ 300219 w 751173"/>
              <a:gd name="connsiteY2" fmla="*/ 959371 h 3327817"/>
              <a:gd name="connsiteX3" fmla="*/ 150318 w 751173"/>
              <a:gd name="connsiteY3" fmla="*/ 1289154 h 3327817"/>
              <a:gd name="connsiteX4" fmla="*/ 60377 w 751173"/>
              <a:gd name="connsiteY4" fmla="*/ 1708879 h 3327817"/>
              <a:gd name="connsiteX5" fmla="*/ 416 w 751173"/>
              <a:gd name="connsiteY5" fmla="*/ 2263515 h 3327817"/>
              <a:gd name="connsiteX6" fmla="*/ 57878 w 751173"/>
              <a:gd name="connsiteY6" fmla="*/ 2952819 h 3327817"/>
              <a:gd name="connsiteX7" fmla="*/ 49134 w 751173"/>
              <a:gd name="connsiteY7" fmla="*/ 3327817 h 332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1173" h="3327817">
                <a:moveTo>
                  <a:pt x="644993" y="0"/>
                </a:moveTo>
                <a:cubicBezTo>
                  <a:pt x="655143" y="81197"/>
                  <a:pt x="751173" y="229850"/>
                  <a:pt x="693711" y="389745"/>
                </a:cubicBezTo>
                <a:cubicBezTo>
                  <a:pt x="636249" y="549640"/>
                  <a:pt x="390784" y="809470"/>
                  <a:pt x="300219" y="959371"/>
                </a:cubicBezTo>
                <a:cubicBezTo>
                  <a:pt x="209654" y="1109272"/>
                  <a:pt x="190292" y="1164236"/>
                  <a:pt x="150318" y="1289154"/>
                </a:cubicBezTo>
                <a:cubicBezTo>
                  <a:pt x="110344" y="1414072"/>
                  <a:pt x="85361" y="1546486"/>
                  <a:pt x="60377" y="1708879"/>
                </a:cubicBezTo>
                <a:cubicBezTo>
                  <a:pt x="35393" y="1871272"/>
                  <a:pt x="833" y="2056192"/>
                  <a:pt x="416" y="2263515"/>
                </a:cubicBezTo>
                <a:cubicBezTo>
                  <a:pt x="0" y="2470838"/>
                  <a:pt x="49758" y="2775435"/>
                  <a:pt x="57878" y="2952819"/>
                </a:cubicBezTo>
                <a:cubicBezTo>
                  <a:pt x="83486" y="3065245"/>
                  <a:pt x="46219" y="3150393"/>
                  <a:pt x="49134" y="3327817"/>
                </a:cubicBezTo>
              </a:path>
            </a:pathLst>
          </a:cu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5302" name="TextBox 6"/>
          <p:cNvSpPr txBox="1">
            <a:spLocks noChangeArrowheads="1"/>
          </p:cNvSpPr>
          <p:nvPr/>
        </p:nvSpPr>
        <p:spPr bwMode="auto">
          <a:xfrm>
            <a:off x="1752600" y="268288"/>
            <a:ext cx="60912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Jester" pitchFamily="2" charset="0"/>
              </a:rPr>
              <a:t>Average Annual Precipitation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1790700" y="3162300"/>
            <a:ext cx="4419600" cy="2286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743200" y="5486400"/>
            <a:ext cx="2139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Jester" pitchFamily="2" charset="0"/>
              </a:rPr>
              <a:t>100</a:t>
            </a:r>
            <a:r>
              <a:rPr lang="en-US" sz="2400" b="1" baseline="30000">
                <a:solidFill>
                  <a:srgbClr val="FF0000"/>
                </a:solidFill>
                <a:latin typeface="Jester" pitchFamily="2" charset="0"/>
              </a:rPr>
              <a:t>th</a:t>
            </a:r>
            <a:r>
              <a:rPr lang="en-US" sz="2400" b="1">
                <a:solidFill>
                  <a:srgbClr val="FF0000"/>
                </a:solidFill>
                <a:latin typeface="Jester" pitchFamily="2" charset="0"/>
              </a:rPr>
              <a:t> Meridian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638800" y="5562600"/>
            <a:ext cx="1755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66"/>
                </a:solidFill>
                <a:latin typeface="Jester" pitchFamily="2" charset="0"/>
              </a:rPr>
              <a:t>20” Isohyet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10800000">
            <a:off x="3886200" y="3657600"/>
            <a:ext cx="1905000" cy="182880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B415EA6B-08AB-4A88-91EA-2140920C6E21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3891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5105400" y="222250"/>
            <a:ext cx="3648075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So,  in California,</a:t>
            </a:r>
          </a:p>
          <a:p>
            <a:pPr algn="ctr"/>
            <a:r>
              <a:rPr lang="en-US" sz="3200" dirty="0"/>
              <a:t>The Water is in the </a:t>
            </a:r>
          </a:p>
          <a:p>
            <a:pPr algn="ctr"/>
            <a:r>
              <a:rPr lang="en-US" sz="3200" dirty="0"/>
              <a:t>North (Green), but</a:t>
            </a:r>
          </a:p>
          <a:p>
            <a:pPr algn="ctr"/>
            <a:r>
              <a:rPr lang="en-US" sz="3200" dirty="0"/>
              <a:t>The People are in </a:t>
            </a:r>
          </a:p>
          <a:p>
            <a:pPr algn="ctr"/>
            <a:r>
              <a:rPr lang="en-US" sz="3200" dirty="0"/>
              <a:t>the South (Brown)</a:t>
            </a:r>
          </a:p>
          <a:p>
            <a:pPr algn="ctr"/>
            <a:r>
              <a:rPr lang="en-US" sz="3200" dirty="0"/>
              <a:t>~~~~~</a:t>
            </a:r>
          </a:p>
          <a:p>
            <a:pPr algn="ctr"/>
            <a:r>
              <a:rPr lang="en-US" sz="3200" dirty="0"/>
              <a:t>This Makes </a:t>
            </a:r>
          </a:p>
          <a:p>
            <a:pPr algn="ctr"/>
            <a:r>
              <a:rPr lang="en-US" sz="3200" dirty="0"/>
              <a:t>California Politics </a:t>
            </a:r>
          </a:p>
          <a:p>
            <a:pPr algn="ctr"/>
            <a:r>
              <a:rPr lang="en-US" sz="3200" dirty="0"/>
              <a:t>even more</a:t>
            </a:r>
          </a:p>
          <a:p>
            <a:pPr algn="ctr"/>
            <a:r>
              <a:rPr lang="en-US" sz="3200" dirty="0"/>
              <a:t>Interesting the</a:t>
            </a:r>
          </a:p>
          <a:p>
            <a:pPr algn="ctr"/>
            <a:r>
              <a:rPr lang="en-US" sz="3200" dirty="0"/>
              <a:t>They would be</a:t>
            </a:r>
          </a:p>
          <a:p>
            <a:pPr algn="ctr"/>
            <a:r>
              <a:rPr lang="en-US" sz="3200" dirty="0"/>
              <a:t>Otherwise</a:t>
            </a:r>
          </a:p>
        </p:txBody>
      </p:sp>
      <p:pic>
        <p:nvPicPr>
          <p:cNvPr id="10" name="Picture 9" descr="california precip 1961-1990 blac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76200"/>
            <a:ext cx="5562600" cy="631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alifornia precip 1961-1990 blac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76200"/>
            <a:ext cx="5562600" cy="631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7BA31905-9D56-45F8-A385-8B33F37036E6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3993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95244" name="Freeform 12"/>
          <p:cNvSpPr>
            <a:spLocks/>
          </p:cNvSpPr>
          <p:nvPr/>
        </p:nvSpPr>
        <p:spPr bwMode="auto">
          <a:xfrm>
            <a:off x="3095625" y="4516438"/>
            <a:ext cx="933450" cy="1079500"/>
          </a:xfrm>
          <a:custGeom>
            <a:avLst/>
            <a:gdLst>
              <a:gd name="T0" fmla="*/ 2147483647 w 588"/>
              <a:gd name="T1" fmla="*/ 2147483647 h 680"/>
              <a:gd name="T2" fmla="*/ 2147483647 w 588"/>
              <a:gd name="T3" fmla="*/ 2147483647 h 680"/>
              <a:gd name="T4" fmla="*/ 2147483647 w 588"/>
              <a:gd name="T5" fmla="*/ 2147483647 h 680"/>
              <a:gd name="T6" fmla="*/ 2147483647 w 588"/>
              <a:gd name="T7" fmla="*/ 2147483647 h 680"/>
              <a:gd name="T8" fmla="*/ 2147483647 w 588"/>
              <a:gd name="T9" fmla="*/ 2147483647 h 6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8"/>
              <a:gd name="T16" fmla="*/ 0 h 680"/>
              <a:gd name="T17" fmla="*/ 588 w 588"/>
              <a:gd name="T18" fmla="*/ 680 h 6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8" h="680">
                <a:moveTo>
                  <a:pt x="236" y="89"/>
                </a:moveTo>
                <a:cubicBezTo>
                  <a:pt x="191" y="176"/>
                  <a:pt x="0" y="520"/>
                  <a:pt x="51" y="600"/>
                </a:cubicBezTo>
                <a:cubicBezTo>
                  <a:pt x="102" y="680"/>
                  <a:pt x="498" y="659"/>
                  <a:pt x="543" y="572"/>
                </a:cubicBezTo>
                <a:cubicBezTo>
                  <a:pt x="588" y="485"/>
                  <a:pt x="371" y="160"/>
                  <a:pt x="320" y="80"/>
                </a:cubicBezTo>
                <a:cubicBezTo>
                  <a:pt x="269" y="0"/>
                  <a:pt x="270" y="8"/>
                  <a:pt x="236" y="8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42" name="Text Box 3"/>
          <p:cNvSpPr txBox="1">
            <a:spLocks noChangeArrowheads="1"/>
          </p:cNvSpPr>
          <p:nvPr/>
        </p:nvSpPr>
        <p:spPr bwMode="auto">
          <a:xfrm>
            <a:off x="5165725" y="146050"/>
            <a:ext cx="3648075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/>
              <a:t>So,  in California,</a:t>
            </a:r>
          </a:p>
          <a:p>
            <a:pPr algn="ctr"/>
            <a:r>
              <a:rPr lang="en-US" sz="3200"/>
              <a:t>The Water is in the </a:t>
            </a:r>
          </a:p>
          <a:p>
            <a:pPr algn="ctr"/>
            <a:r>
              <a:rPr lang="en-US" sz="3200"/>
              <a:t>North (Green), but</a:t>
            </a:r>
          </a:p>
          <a:p>
            <a:pPr algn="ctr"/>
            <a:r>
              <a:rPr lang="en-US" sz="3200"/>
              <a:t>The People are in </a:t>
            </a:r>
          </a:p>
          <a:p>
            <a:pPr algn="ctr"/>
            <a:r>
              <a:rPr lang="en-US" sz="3200"/>
              <a:t>the South (Brown)</a:t>
            </a:r>
          </a:p>
          <a:p>
            <a:pPr algn="ctr"/>
            <a:r>
              <a:rPr lang="en-US" sz="3200"/>
              <a:t>~~~~~</a:t>
            </a:r>
          </a:p>
          <a:p>
            <a:pPr algn="ctr"/>
            <a:r>
              <a:rPr lang="en-US" sz="3200"/>
              <a:t>This Makes </a:t>
            </a:r>
          </a:p>
          <a:p>
            <a:pPr algn="ctr"/>
            <a:r>
              <a:rPr lang="en-US" sz="3200"/>
              <a:t>California Politics </a:t>
            </a:r>
          </a:p>
          <a:p>
            <a:pPr algn="ctr"/>
            <a:r>
              <a:rPr lang="en-US" sz="3200"/>
              <a:t>even more</a:t>
            </a:r>
          </a:p>
          <a:p>
            <a:pPr algn="ctr"/>
            <a:r>
              <a:rPr lang="en-US" sz="3200"/>
              <a:t>Interesting the</a:t>
            </a:r>
          </a:p>
          <a:p>
            <a:pPr algn="ctr"/>
            <a:r>
              <a:rPr lang="en-US" sz="3200"/>
              <a:t>They would be</a:t>
            </a:r>
          </a:p>
          <a:p>
            <a:pPr algn="ctr"/>
            <a:r>
              <a:rPr lang="en-US" sz="3200"/>
              <a:t>Otherwise</a:t>
            </a:r>
          </a:p>
        </p:txBody>
      </p:sp>
      <p:sp>
        <p:nvSpPr>
          <p:cNvPr id="39943" name="AutoShape 4"/>
          <p:cNvSpPr>
            <a:spLocks noChangeArrowheads="1"/>
          </p:cNvSpPr>
          <p:nvPr/>
        </p:nvSpPr>
        <p:spPr bwMode="auto">
          <a:xfrm>
            <a:off x="1447800" y="609600"/>
            <a:ext cx="2057400" cy="1371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800 w 21600"/>
              <a:gd name="T13" fmla="*/ 2800 h 21600"/>
              <a:gd name="T14" fmla="*/ 18800 w 21600"/>
              <a:gd name="T15" fmla="*/ 188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000" y="21600"/>
                </a:lnTo>
                <a:lnTo>
                  <a:pt x="196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8" name="Freeform 6"/>
          <p:cNvSpPr>
            <a:spLocks/>
          </p:cNvSpPr>
          <p:nvPr/>
        </p:nvSpPr>
        <p:spPr bwMode="auto">
          <a:xfrm>
            <a:off x="1524000" y="941388"/>
            <a:ext cx="1931988" cy="1017587"/>
          </a:xfrm>
          <a:custGeom>
            <a:avLst/>
            <a:gdLst>
              <a:gd name="T0" fmla="*/ 2147483647 w 1217"/>
              <a:gd name="T1" fmla="*/ 2147483647 h 641"/>
              <a:gd name="T2" fmla="*/ 2147483647 w 1217"/>
              <a:gd name="T3" fmla="*/ 2147483647 h 641"/>
              <a:gd name="T4" fmla="*/ 2147483647 w 1217"/>
              <a:gd name="T5" fmla="*/ 0 h 641"/>
              <a:gd name="T6" fmla="*/ 2147483647 w 1217"/>
              <a:gd name="T7" fmla="*/ 2147483647 h 641"/>
              <a:gd name="T8" fmla="*/ 2147483647 w 1217"/>
              <a:gd name="T9" fmla="*/ 2147483647 h 641"/>
              <a:gd name="T10" fmla="*/ 2147483647 w 1217"/>
              <a:gd name="T11" fmla="*/ 2147483647 h 641"/>
              <a:gd name="T12" fmla="*/ 2147483647 w 1217"/>
              <a:gd name="T13" fmla="*/ 2147483647 h 641"/>
              <a:gd name="T14" fmla="*/ 2147483647 w 1217"/>
              <a:gd name="T15" fmla="*/ 2147483647 h 641"/>
              <a:gd name="T16" fmla="*/ 2147483647 w 1217"/>
              <a:gd name="T17" fmla="*/ 2147483647 h 641"/>
              <a:gd name="T18" fmla="*/ 2147483647 w 1217"/>
              <a:gd name="T19" fmla="*/ 2147483647 h 641"/>
              <a:gd name="T20" fmla="*/ 0 w 1217"/>
              <a:gd name="T21" fmla="*/ 2147483647 h 641"/>
              <a:gd name="T22" fmla="*/ 2147483647 w 1217"/>
              <a:gd name="T23" fmla="*/ 2147483647 h 64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17"/>
              <a:gd name="T37" fmla="*/ 0 h 641"/>
              <a:gd name="T38" fmla="*/ 1217 w 1217"/>
              <a:gd name="T39" fmla="*/ 641 h 64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17" h="641">
                <a:moveTo>
                  <a:pt x="74" y="641"/>
                </a:moveTo>
                <a:lnTo>
                  <a:pt x="1133" y="641"/>
                </a:lnTo>
                <a:lnTo>
                  <a:pt x="1217" y="0"/>
                </a:lnTo>
                <a:lnTo>
                  <a:pt x="1050" y="74"/>
                </a:lnTo>
                <a:lnTo>
                  <a:pt x="864" y="31"/>
                </a:lnTo>
                <a:lnTo>
                  <a:pt x="720" y="79"/>
                </a:lnTo>
                <a:lnTo>
                  <a:pt x="576" y="31"/>
                </a:lnTo>
                <a:lnTo>
                  <a:pt x="446" y="74"/>
                </a:lnTo>
                <a:lnTo>
                  <a:pt x="288" y="31"/>
                </a:lnTo>
                <a:lnTo>
                  <a:pt x="144" y="79"/>
                </a:lnTo>
                <a:lnTo>
                  <a:pt x="0" y="31"/>
                </a:lnTo>
                <a:lnTo>
                  <a:pt x="74" y="641"/>
                </a:lnTo>
                <a:close/>
              </a:path>
            </a:pathLst>
          </a:cu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45" name="Rectangle 7"/>
          <p:cNvSpPr>
            <a:spLocks noChangeArrowheads="1"/>
          </p:cNvSpPr>
          <p:nvPr/>
        </p:nvSpPr>
        <p:spPr bwMode="auto">
          <a:xfrm>
            <a:off x="2362200" y="1981200"/>
            <a:ext cx="228600" cy="25908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6" name="Rectangle 8"/>
          <p:cNvSpPr>
            <a:spLocks noChangeArrowheads="1"/>
          </p:cNvSpPr>
          <p:nvPr/>
        </p:nvSpPr>
        <p:spPr bwMode="auto">
          <a:xfrm>
            <a:off x="2362200" y="4343400"/>
            <a:ext cx="1143000" cy="2286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7" name="Rectangle 9"/>
          <p:cNvSpPr>
            <a:spLocks noChangeArrowheads="1"/>
          </p:cNvSpPr>
          <p:nvPr/>
        </p:nvSpPr>
        <p:spPr bwMode="auto">
          <a:xfrm>
            <a:off x="3429000" y="4343400"/>
            <a:ext cx="228600" cy="3810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8" name="Freeform 10"/>
          <p:cNvSpPr>
            <a:spLocks/>
          </p:cNvSpPr>
          <p:nvPr/>
        </p:nvSpPr>
        <p:spPr bwMode="auto">
          <a:xfrm>
            <a:off x="2743200" y="3962400"/>
            <a:ext cx="787400" cy="368300"/>
          </a:xfrm>
          <a:custGeom>
            <a:avLst/>
            <a:gdLst>
              <a:gd name="T0" fmla="*/ 2147483647 w 868"/>
              <a:gd name="T1" fmla="*/ 0 h 298"/>
              <a:gd name="T2" fmla="*/ 2147483647 w 868"/>
              <a:gd name="T3" fmla="*/ 2147483647 h 298"/>
              <a:gd name="T4" fmla="*/ 2147483647 w 868"/>
              <a:gd name="T5" fmla="*/ 2147483647 h 298"/>
              <a:gd name="T6" fmla="*/ 2147483647 w 868"/>
              <a:gd name="T7" fmla="*/ 2147483647 h 298"/>
              <a:gd name="T8" fmla="*/ 2147483647 w 868"/>
              <a:gd name="T9" fmla="*/ 0 h 2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8"/>
              <a:gd name="T16" fmla="*/ 0 h 298"/>
              <a:gd name="T17" fmla="*/ 868 w 868"/>
              <a:gd name="T18" fmla="*/ 298 h 2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8" h="298">
                <a:moveTo>
                  <a:pt x="120" y="0"/>
                </a:moveTo>
                <a:cubicBezTo>
                  <a:pt x="225" y="3"/>
                  <a:pt x="654" y="296"/>
                  <a:pt x="761" y="297"/>
                </a:cubicBezTo>
                <a:cubicBezTo>
                  <a:pt x="868" y="298"/>
                  <a:pt x="866" y="12"/>
                  <a:pt x="761" y="9"/>
                </a:cubicBezTo>
                <a:cubicBezTo>
                  <a:pt x="656" y="6"/>
                  <a:pt x="239" y="281"/>
                  <a:pt x="132" y="280"/>
                </a:cubicBezTo>
                <a:cubicBezTo>
                  <a:pt x="25" y="279"/>
                  <a:pt x="0" y="8"/>
                  <a:pt x="120" y="0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49" name="Line 11"/>
          <p:cNvSpPr>
            <a:spLocks noChangeShapeType="1"/>
          </p:cNvSpPr>
          <p:nvPr/>
        </p:nvSpPr>
        <p:spPr bwMode="auto">
          <a:xfrm>
            <a:off x="3124200" y="4038600"/>
            <a:ext cx="0" cy="304800"/>
          </a:xfrm>
          <a:prstGeom prst="line">
            <a:avLst/>
          </a:prstGeom>
          <a:noFill/>
          <a:ln w="165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5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50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4" grpId="0" animBg="1"/>
      <p:bldP spid="9523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B86D5-FBA3-49BD-BE6F-29966C79F5E2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013960" y="767938"/>
            <a:ext cx="3901440" cy="4939502"/>
            <a:chOff x="5013960" y="762000"/>
            <a:chExt cx="3901440" cy="4939502"/>
          </a:xfrm>
        </p:grpSpPr>
        <p:pic>
          <p:nvPicPr>
            <p:cNvPr id="4" name="Picture 3" descr="dwr warer plan 1990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3960" y="762000"/>
              <a:ext cx="3901440" cy="4939502"/>
            </a:xfrm>
            <a:prstGeom prst="rect">
              <a:avLst/>
            </a:prstGeom>
            <a:ln w="76200">
              <a:solidFill>
                <a:srgbClr val="00B0F0"/>
              </a:solidFill>
            </a:ln>
          </p:spPr>
        </p:pic>
        <p:cxnSp>
          <p:nvCxnSpPr>
            <p:cNvPr id="6" name="Straight Arrow Connector 5"/>
            <p:cNvCxnSpPr/>
            <p:nvPr/>
          </p:nvCxnSpPr>
          <p:spPr bwMode="auto">
            <a:xfrm rot="5400000">
              <a:off x="5486400" y="2133600"/>
              <a:ext cx="685800" cy="381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7" name="TextBox 6"/>
          <p:cNvSpPr txBox="1"/>
          <p:nvPr/>
        </p:nvSpPr>
        <p:spPr>
          <a:xfrm>
            <a:off x="152400" y="1447800"/>
            <a:ext cx="476925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A 1990 Map From</a:t>
            </a:r>
          </a:p>
          <a:p>
            <a:pPr algn="ctr"/>
            <a:r>
              <a:rPr lang="en-US" sz="3600" dirty="0" smtClean="0"/>
              <a:t>The State Department</a:t>
            </a:r>
          </a:p>
          <a:p>
            <a:pPr algn="ctr"/>
            <a:r>
              <a:rPr lang="en-US" sz="3600" dirty="0" smtClean="0"/>
              <a:t>Of Water Resources</a:t>
            </a:r>
          </a:p>
          <a:p>
            <a:pPr algn="ctr"/>
            <a:r>
              <a:rPr lang="en-US" sz="3600" dirty="0" smtClean="0"/>
              <a:t>Showing the California</a:t>
            </a:r>
          </a:p>
          <a:p>
            <a:pPr algn="ctr"/>
            <a:r>
              <a:rPr lang="en-US" sz="3600" dirty="0" smtClean="0"/>
              <a:t>Water Plan</a:t>
            </a:r>
            <a:endParaRPr lang="en-US" sz="3600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rot="10800000">
            <a:off x="7696200" y="5015735"/>
            <a:ext cx="30480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B86D5-FBA3-49BD-BE6F-29966C79F5E2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pic>
        <p:nvPicPr>
          <p:cNvPr id="4" name="Picture 3" descr="Slide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28600"/>
            <a:ext cx="7162800" cy="53721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752600" y="5638800"/>
            <a:ext cx="57502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Figure from a Metropolitan Water District</a:t>
            </a:r>
          </a:p>
          <a:p>
            <a:pPr algn="ctr"/>
            <a:r>
              <a:rPr lang="en-US" dirty="0" smtClean="0"/>
              <a:t>Of Southern California Presentation</a:t>
            </a:r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alifornia precip 1961-1990 blac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76200"/>
            <a:ext cx="5562600" cy="631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Date Placeholder 1"/>
          <p:cNvSpPr>
            <a:spLocks noGrp="1"/>
          </p:cNvSpPr>
          <p:nvPr>
            <p:ph type="dt" sz="quarter" idx="10"/>
          </p:nvPr>
        </p:nvSpPr>
        <p:spPr>
          <a:xfrm>
            <a:off x="-76200" y="6457950"/>
            <a:ext cx="2133600" cy="476250"/>
          </a:xfrm>
          <a:noFill/>
        </p:spPr>
        <p:txBody>
          <a:bodyPr/>
          <a:lstStyle/>
          <a:p>
            <a:fld id="{150D6F3B-E77A-4855-A390-FA1BB7E4AC1C}" type="datetime1">
              <a:rPr lang="en-US" smtClean="0"/>
              <a:pPr/>
              <a:t>4/6/2009</a:t>
            </a:fld>
            <a:endParaRPr lang="en-US" dirty="0" smtClean="0"/>
          </a:p>
        </p:txBody>
      </p:sp>
      <p:sp>
        <p:nvSpPr>
          <p:cNvPr id="4096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40965" name="Text Box 4"/>
          <p:cNvSpPr txBox="1">
            <a:spLocks noChangeArrowheads="1"/>
          </p:cNvSpPr>
          <p:nvPr/>
        </p:nvSpPr>
        <p:spPr bwMode="auto">
          <a:xfrm>
            <a:off x="4800600" y="533400"/>
            <a:ext cx="4157662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dirty="0"/>
              <a:t>Actually, Only 15 %</a:t>
            </a:r>
          </a:p>
          <a:p>
            <a:pPr algn="ctr"/>
            <a:r>
              <a:rPr lang="en-US" sz="3600" dirty="0"/>
              <a:t>Of the Water</a:t>
            </a:r>
          </a:p>
          <a:p>
            <a:pPr algn="ctr"/>
            <a:r>
              <a:rPr lang="en-US" sz="3600" dirty="0"/>
              <a:t>Diverted From</a:t>
            </a:r>
            <a:br>
              <a:rPr lang="en-US" sz="3600" dirty="0"/>
            </a:br>
            <a:r>
              <a:rPr lang="en-US" sz="3600" dirty="0"/>
              <a:t>San Francisco Bay</a:t>
            </a:r>
          </a:p>
          <a:p>
            <a:pPr algn="ctr"/>
            <a:r>
              <a:rPr lang="en-US" sz="3600" dirty="0"/>
              <a:t>Goes to Los Angeles</a:t>
            </a:r>
          </a:p>
          <a:p>
            <a:pPr algn="ctr"/>
            <a:r>
              <a:rPr lang="en-US" sz="3600" dirty="0"/>
              <a:t>~~~~~~~~</a:t>
            </a:r>
          </a:p>
          <a:p>
            <a:pPr algn="ctr"/>
            <a:r>
              <a:rPr lang="en-US" sz="3600" dirty="0"/>
              <a:t>85 % Is Used By </a:t>
            </a:r>
          </a:p>
          <a:p>
            <a:pPr algn="ctr"/>
            <a:r>
              <a:rPr lang="en-US" sz="3600" dirty="0"/>
              <a:t>Central Valley</a:t>
            </a:r>
          </a:p>
          <a:p>
            <a:pPr algn="ctr"/>
            <a:r>
              <a:rPr lang="en-US" sz="3600" dirty="0"/>
              <a:t>Agriculture</a:t>
            </a:r>
          </a:p>
        </p:txBody>
      </p:sp>
      <p:sp>
        <p:nvSpPr>
          <p:cNvPr id="40966" name="AutoShape 5"/>
          <p:cNvSpPr>
            <a:spLocks noChangeArrowheads="1"/>
          </p:cNvSpPr>
          <p:nvPr/>
        </p:nvSpPr>
        <p:spPr bwMode="auto">
          <a:xfrm>
            <a:off x="1066800" y="762000"/>
            <a:ext cx="2057400" cy="1371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800 w 21600"/>
              <a:gd name="T13" fmla="*/ 2800 h 21600"/>
              <a:gd name="T14" fmla="*/ 18800 w 21600"/>
              <a:gd name="T15" fmla="*/ 188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000" y="21600"/>
                </a:lnTo>
                <a:lnTo>
                  <a:pt x="196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34" name="Freeform 6"/>
          <p:cNvSpPr>
            <a:spLocks/>
          </p:cNvSpPr>
          <p:nvPr/>
        </p:nvSpPr>
        <p:spPr bwMode="auto">
          <a:xfrm>
            <a:off x="1143000" y="1093788"/>
            <a:ext cx="1931988" cy="1017587"/>
          </a:xfrm>
          <a:custGeom>
            <a:avLst/>
            <a:gdLst>
              <a:gd name="T0" fmla="*/ 2147483647 w 1217"/>
              <a:gd name="T1" fmla="*/ 2147483647 h 641"/>
              <a:gd name="T2" fmla="*/ 2147483647 w 1217"/>
              <a:gd name="T3" fmla="*/ 2147483647 h 641"/>
              <a:gd name="T4" fmla="*/ 2147483647 w 1217"/>
              <a:gd name="T5" fmla="*/ 0 h 641"/>
              <a:gd name="T6" fmla="*/ 2147483647 w 1217"/>
              <a:gd name="T7" fmla="*/ 2147483647 h 641"/>
              <a:gd name="T8" fmla="*/ 2147483647 w 1217"/>
              <a:gd name="T9" fmla="*/ 2147483647 h 641"/>
              <a:gd name="T10" fmla="*/ 2147483647 w 1217"/>
              <a:gd name="T11" fmla="*/ 2147483647 h 641"/>
              <a:gd name="T12" fmla="*/ 2147483647 w 1217"/>
              <a:gd name="T13" fmla="*/ 2147483647 h 641"/>
              <a:gd name="T14" fmla="*/ 2147483647 w 1217"/>
              <a:gd name="T15" fmla="*/ 2147483647 h 641"/>
              <a:gd name="T16" fmla="*/ 2147483647 w 1217"/>
              <a:gd name="T17" fmla="*/ 2147483647 h 641"/>
              <a:gd name="T18" fmla="*/ 2147483647 w 1217"/>
              <a:gd name="T19" fmla="*/ 2147483647 h 641"/>
              <a:gd name="T20" fmla="*/ 0 w 1217"/>
              <a:gd name="T21" fmla="*/ 2147483647 h 641"/>
              <a:gd name="T22" fmla="*/ 2147483647 w 1217"/>
              <a:gd name="T23" fmla="*/ 2147483647 h 64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17"/>
              <a:gd name="T37" fmla="*/ 0 h 641"/>
              <a:gd name="T38" fmla="*/ 1217 w 1217"/>
              <a:gd name="T39" fmla="*/ 641 h 64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17" h="641">
                <a:moveTo>
                  <a:pt x="74" y="641"/>
                </a:moveTo>
                <a:lnTo>
                  <a:pt x="1133" y="641"/>
                </a:lnTo>
                <a:lnTo>
                  <a:pt x="1217" y="0"/>
                </a:lnTo>
                <a:lnTo>
                  <a:pt x="1050" y="74"/>
                </a:lnTo>
                <a:lnTo>
                  <a:pt x="864" y="31"/>
                </a:lnTo>
                <a:lnTo>
                  <a:pt x="720" y="79"/>
                </a:lnTo>
                <a:lnTo>
                  <a:pt x="576" y="31"/>
                </a:lnTo>
                <a:lnTo>
                  <a:pt x="446" y="74"/>
                </a:lnTo>
                <a:lnTo>
                  <a:pt x="288" y="31"/>
                </a:lnTo>
                <a:lnTo>
                  <a:pt x="144" y="79"/>
                </a:lnTo>
                <a:lnTo>
                  <a:pt x="0" y="31"/>
                </a:lnTo>
                <a:lnTo>
                  <a:pt x="74" y="641"/>
                </a:lnTo>
                <a:close/>
              </a:path>
            </a:pathLst>
          </a:cu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68" name="Rectangle 7"/>
          <p:cNvSpPr>
            <a:spLocks noChangeArrowheads="1"/>
          </p:cNvSpPr>
          <p:nvPr/>
        </p:nvSpPr>
        <p:spPr bwMode="auto">
          <a:xfrm>
            <a:off x="1981200" y="2133600"/>
            <a:ext cx="228600" cy="12954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Rectangle 8"/>
          <p:cNvSpPr>
            <a:spLocks noChangeArrowheads="1"/>
          </p:cNvSpPr>
          <p:nvPr/>
        </p:nvSpPr>
        <p:spPr bwMode="auto">
          <a:xfrm>
            <a:off x="1981200" y="3200400"/>
            <a:ext cx="1143000" cy="2286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4" name="Freeform 16"/>
          <p:cNvSpPr>
            <a:spLocks/>
          </p:cNvSpPr>
          <p:nvPr/>
        </p:nvSpPr>
        <p:spPr bwMode="auto">
          <a:xfrm>
            <a:off x="2714625" y="3409950"/>
            <a:ext cx="933450" cy="1079500"/>
          </a:xfrm>
          <a:custGeom>
            <a:avLst/>
            <a:gdLst>
              <a:gd name="T0" fmla="*/ 2147483647 w 588"/>
              <a:gd name="T1" fmla="*/ 2147483647 h 680"/>
              <a:gd name="T2" fmla="*/ 2147483647 w 588"/>
              <a:gd name="T3" fmla="*/ 2147483647 h 680"/>
              <a:gd name="T4" fmla="*/ 2147483647 w 588"/>
              <a:gd name="T5" fmla="*/ 2147483647 h 680"/>
              <a:gd name="T6" fmla="*/ 2147483647 w 588"/>
              <a:gd name="T7" fmla="*/ 2147483647 h 680"/>
              <a:gd name="T8" fmla="*/ 2147483647 w 588"/>
              <a:gd name="T9" fmla="*/ 2147483647 h 6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8"/>
              <a:gd name="T16" fmla="*/ 0 h 680"/>
              <a:gd name="T17" fmla="*/ 588 w 588"/>
              <a:gd name="T18" fmla="*/ 680 h 6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8" h="680">
                <a:moveTo>
                  <a:pt x="236" y="89"/>
                </a:moveTo>
                <a:cubicBezTo>
                  <a:pt x="191" y="176"/>
                  <a:pt x="0" y="520"/>
                  <a:pt x="51" y="600"/>
                </a:cubicBezTo>
                <a:cubicBezTo>
                  <a:pt x="102" y="680"/>
                  <a:pt x="498" y="659"/>
                  <a:pt x="543" y="572"/>
                </a:cubicBezTo>
                <a:cubicBezTo>
                  <a:pt x="588" y="485"/>
                  <a:pt x="371" y="160"/>
                  <a:pt x="320" y="80"/>
                </a:cubicBezTo>
                <a:cubicBezTo>
                  <a:pt x="269" y="0"/>
                  <a:pt x="270" y="8"/>
                  <a:pt x="236" y="8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1" name="Rectangle 9"/>
          <p:cNvSpPr>
            <a:spLocks noChangeArrowheads="1"/>
          </p:cNvSpPr>
          <p:nvPr/>
        </p:nvSpPr>
        <p:spPr bwMode="auto">
          <a:xfrm>
            <a:off x="3048000" y="3200400"/>
            <a:ext cx="228600" cy="3810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Freeform 10"/>
          <p:cNvSpPr>
            <a:spLocks/>
          </p:cNvSpPr>
          <p:nvPr/>
        </p:nvSpPr>
        <p:spPr bwMode="auto">
          <a:xfrm>
            <a:off x="2362200" y="2819400"/>
            <a:ext cx="787400" cy="368300"/>
          </a:xfrm>
          <a:custGeom>
            <a:avLst/>
            <a:gdLst>
              <a:gd name="T0" fmla="*/ 2147483647 w 868"/>
              <a:gd name="T1" fmla="*/ 0 h 298"/>
              <a:gd name="T2" fmla="*/ 2147483647 w 868"/>
              <a:gd name="T3" fmla="*/ 2147483647 h 298"/>
              <a:gd name="T4" fmla="*/ 2147483647 w 868"/>
              <a:gd name="T5" fmla="*/ 2147483647 h 298"/>
              <a:gd name="T6" fmla="*/ 2147483647 w 868"/>
              <a:gd name="T7" fmla="*/ 2147483647 h 298"/>
              <a:gd name="T8" fmla="*/ 2147483647 w 868"/>
              <a:gd name="T9" fmla="*/ 0 h 2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8"/>
              <a:gd name="T16" fmla="*/ 0 h 298"/>
              <a:gd name="T17" fmla="*/ 868 w 868"/>
              <a:gd name="T18" fmla="*/ 298 h 2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8" h="298">
                <a:moveTo>
                  <a:pt x="120" y="0"/>
                </a:moveTo>
                <a:cubicBezTo>
                  <a:pt x="225" y="3"/>
                  <a:pt x="654" y="296"/>
                  <a:pt x="761" y="297"/>
                </a:cubicBezTo>
                <a:cubicBezTo>
                  <a:pt x="868" y="298"/>
                  <a:pt x="866" y="12"/>
                  <a:pt x="761" y="9"/>
                </a:cubicBezTo>
                <a:cubicBezTo>
                  <a:pt x="656" y="6"/>
                  <a:pt x="239" y="281"/>
                  <a:pt x="132" y="280"/>
                </a:cubicBezTo>
                <a:cubicBezTo>
                  <a:pt x="25" y="279"/>
                  <a:pt x="0" y="8"/>
                  <a:pt x="12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3" name="Line 11"/>
          <p:cNvSpPr>
            <a:spLocks noChangeShapeType="1"/>
          </p:cNvSpPr>
          <p:nvPr/>
        </p:nvSpPr>
        <p:spPr bwMode="auto">
          <a:xfrm>
            <a:off x="2743200" y="2895600"/>
            <a:ext cx="0" cy="304800"/>
          </a:xfrm>
          <a:prstGeom prst="line">
            <a:avLst/>
          </a:prstGeom>
          <a:noFill/>
          <a:ln w="1651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9343" name="Freeform 15"/>
          <p:cNvSpPr>
            <a:spLocks/>
          </p:cNvSpPr>
          <p:nvPr/>
        </p:nvSpPr>
        <p:spPr bwMode="auto">
          <a:xfrm>
            <a:off x="2500313" y="4724400"/>
            <a:ext cx="381000" cy="533400"/>
          </a:xfrm>
          <a:custGeom>
            <a:avLst/>
            <a:gdLst>
              <a:gd name="T0" fmla="*/ 2147483647 w 588"/>
              <a:gd name="T1" fmla="*/ 2147483647 h 680"/>
              <a:gd name="T2" fmla="*/ 2147483647 w 588"/>
              <a:gd name="T3" fmla="*/ 2147483647 h 680"/>
              <a:gd name="T4" fmla="*/ 2147483647 w 588"/>
              <a:gd name="T5" fmla="*/ 2147483647 h 680"/>
              <a:gd name="T6" fmla="*/ 2147483647 w 588"/>
              <a:gd name="T7" fmla="*/ 2147483647 h 680"/>
              <a:gd name="T8" fmla="*/ 2147483647 w 588"/>
              <a:gd name="T9" fmla="*/ 2147483647 h 6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8"/>
              <a:gd name="T16" fmla="*/ 0 h 680"/>
              <a:gd name="T17" fmla="*/ 588 w 588"/>
              <a:gd name="T18" fmla="*/ 680 h 6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8" h="680">
                <a:moveTo>
                  <a:pt x="236" y="89"/>
                </a:moveTo>
                <a:cubicBezTo>
                  <a:pt x="191" y="176"/>
                  <a:pt x="0" y="520"/>
                  <a:pt x="51" y="600"/>
                </a:cubicBezTo>
                <a:cubicBezTo>
                  <a:pt x="102" y="680"/>
                  <a:pt x="498" y="659"/>
                  <a:pt x="543" y="572"/>
                </a:cubicBezTo>
                <a:cubicBezTo>
                  <a:pt x="588" y="485"/>
                  <a:pt x="371" y="160"/>
                  <a:pt x="320" y="80"/>
                </a:cubicBezTo>
                <a:cubicBezTo>
                  <a:pt x="269" y="0"/>
                  <a:pt x="270" y="8"/>
                  <a:pt x="236" y="8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5" name="Rectangle 14"/>
          <p:cNvSpPr>
            <a:spLocks noChangeArrowheads="1"/>
          </p:cNvSpPr>
          <p:nvPr/>
        </p:nvSpPr>
        <p:spPr bwMode="auto">
          <a:xfrm rot="-1299908">
            <a:off x="2284413" y="3319463"/>
            <a:ext cx="158750" cy="1600200"/>
          </a:xfrm>
          <a:prstGeom prst="rect">
            <a:avLst/>
          </a:prstGeom>
          <a:solidFill>
            <a:srgbClr val="000066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99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9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4" grpId="0" animBg="1"/>
      <p:bldP spid="99344" grpId="0" animBg="1"/>
      <p:bldP spid="9934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191CAF45-118E-46C0-93AA-46CE6975A35D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4198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97283" name="Freeform 3"/>
          <p:cNvSpPr>
            <a:spLocks/>
          </p:cNvSpPr>
          <p:nvPr/>
        </p:nvSpPr>
        <p:spPr bwMode="auto">
          <a:xfrm>
            <a:off x="2057400" y="1371600"/>
            <a:ext cx="5168900" cy="3962400"/>
          </a:xfrm>
          <a:custGeom>
            <a:avLst/>
            <a:gdLst>
              <a:gd name="T0" fmla="*/ 0 w 3256"/>
              <a:gd name="T1" fmla="*/ 2147483647 h 2496"/>
              <a:gd name="T2" fmla="*/ 2147483647 w 3256"/>
              <a:gd name="T3" fmla="*/ 2147483647 h 2496"/>
              <a:gd name="T4" fmla="*/ 2147483647 w 3256"/>
              <a:gd name="T5" fmla="*/ 2147483647 h 2496"/>
              <a:gd name="T6" fmla="*/ 2147483647 w 3256"/>
              <a:gd name="T7" fmla="*/ 2147483647 h 2496"/>
              <a:gd name="T8" fmla="*/ 2147483647 w 3256"/>
              <a:gd name="T9" fmla="*/ 2147483647 h 2496"/>
              <a:gd name="T10" fmla="*/ 2147483647 w 3256"/>
              <a:gd name="T11" fmla="*/ 2147483647 h 2496"/>
              <a:gd name="T12" fmla="*/ 2147483647 w 3256"/>
              <a:gd name="T13" fmla="*/ 2147483647 h 2496"/>
              <a:gd name="T14" fmla="*/ 2147483647 w 3256"/>
              <a:gd name="T15" fmla="*/ 2147483647 h 2496"/>
              <a:gd name="T16" fmla="*/ 2147483647 w 3256"/>
              <a:gd name="T17" fmla="*/ 2147483647 h 2496"/>
              <a:gd name="T18" fmla="*/ 2147483647 w 3256"/>
              <a:gd name="T19" fmla="*/ 2147483647 h 2496"/>
              <a:gd name="T20" fmla="*/ 2147483647 w 3256"/>
              <a:gd name="T21" fmla="*/ 2147483647 h 2496"/>
              <a:gd name="T22" fmla="*/ 2147483647 w 3256"/>
              <a:gd name="T23" fmla="*/ 2147483647 h 2496"/>
              <a:gd name="T24" fmla="*/ 2147483647 w 3256"/>
              <a:gd name="T25" fmla="*/ 2147483647 h 2496"/>
              <a:gd name="T26" fmla="*/ 2147483647 w 3256"/>
              <a:gd name="T27" fmla="*/ 2147483647 h 2496"/>
              <a:gd name="T28" fmla="*/ 2147483647 w 3256"/>
              <a:gd name="T29" fmla="*/ 2147483647 h 2496"/>
              <a:gd name="T30" fmla="*/ 2147483647 w 3256"/>
              <a:gd name="T31" fmla="*/ 2147483647 h 2496"/>
              <a:gd name="T32" fmla="*/ 2147483647 w 3256"/>
              <a:gd name="T33" fmla="*/ 2147483647 h 2496"/>
              <a:gd name="T34" fmla="*/ 2147483647 w 3256"/>
              <a:gd name="T35" fmla="*/ 2147483647 h 2496"/>
              <a:gd name="T36" fmla="*/ 2147483647 w 3256"/>
              <a:gd name="T37" fmla="*/ 2147483647 h 2496"/>
              <a:gd name="T38" fmla="*/ 2147483647 w 3256"/>
              <a:gd name="T39" fmla="*/ 2147483647 h 2496"/>
              <a:gd name="T40" fmla="*/ 2147483647 w 3256"/>
              <a:gd name="T41" fmla="*/ 2147483647 h 2496"/>
              <a:gd name="T42" fmla="*/ 2147483647 w 3256"/>
              <a:gd name="T43" fmla="*/ 2147483647 h 2496"/>
              <a:gd name="T44" fmla="*/ 2147483647 w 3256"/>
              <a:gd name="T45" fmla="*/ 2147483647 h 2496"/>
              <a:gd name="T46" fmla="*/ 2147483647 w 3256"/>
              <a:gd name="T47" fmla="*/ 2147483647 h 2496"/>
              <a:gd name="T48" fmla="*/ 2147483647 w 3256"/>
              <a:gd name="T49" fmla="*/ 2147483647 h 2496"/>
              <a:gd name="T50" fmla="*/ 2147483647 w 3256"/>
              <a:gd name="T51" fmla="*/ 2147483647 h 2496"/>
              <a:gd name="T52" fmla="*/ 2147483647 w 3256"/>
              <a:gd name="T53" fmla="*/ 2147483647 h 2496"/>
              <a:gd name="T54" fmla="*/ 2147483647 w 3256"/>
              <a:gd name="T55" fmla="*/ 2147483647 h 2496"/>
              <a:gd name="T56" fmla="*/ 2147483647 w 3256"/>
              <a:gd name="T57" fmla="*/ 2147483647 h 2496"/>
              <a:gd name="T58" fmla="*/ 2147483647 w 3256"/>
              <a:gd name="T59" fmla="*/ 2147483647 h 2496"/>
              <a:gd name="T60" fmla="*/ 2147483647 w 3256"/>
              <a:gd name="T61" fmla="*/ 2147483647 h 2496"/>
              <a:gd name="T62" fmla="*/ 2147483647 w 3256"/>
              <a:gd name="T63" fmla="*/ 2147483647 h 2496"/>
              <a:gd name="T64" fmla="*/ 2147483647 w 3256"/>
              <a:gd name="T65" fmla="*/ 0 h 2496"/>
              <a:gd name="T66" fmla="*/ 2147483647 w 3256"/>
              <a:gd name="T67" fmla="*/ 2147483647 h 2496"/>
              <a:gd name="T68" fmla="*/ 2147483647 w 3256"/>
              <a:gd name="T69" fmla="*/ 2147483647 h 2496"/>
              <a:gd name="T70" fmla="*/ 2147483647 w 3256"/>
              <a:gd name="T71" fmla="*/ 2147483647 h 2496"/>
              <a:gd name="T72" fmla="*/ 2147483647 w 3256"/>
              <a:gd name="T73" fmla="*/ 2147483647 h 2496"/>
              <a:gd name="T74" fmla="*/ 2147483647 w 3256"/>
              <a:gd name="T75" fmla="*/ 2147483647 h 2496"/>
              <a:gd name="T76" fmla="*/ 2147483647 w 3256"/>
              <a:gd name="T77" fmla="*/ 2147483647 h 2496"/>
              <a:gd name="T78" fmla="*/ 2147483647 w 3256"/>
              <a:gd name="T79" fmla="*/ 2147483647 h 2496"/>
              <a:gd name="T80" fmla="*/ 2147483647 w 3256"/>
              <a:gd name="T81" fmla="*/ 2147483647 h 2496"/>
              <a:gd name="T82" fmla="*/ 2147483647 w 3256"/>
              <a:gd name="T83" fmla="*/ 2147483647 h 2496"/>
              <a:gd name="T84" fmla="*/ 2147483647 w 3256"/>
              <a:gd name="T85" fmla="*/ 2147483647 h 2496"/>
              <a:gd name="T86" fmla="*/ 2147483647 w 3256"/>
              <a:gd name="T87" fmla="*/ 2147483647 h 2496"/>
              <a:gd name="T88" fmla="*/ 2147483647 w 3256"/>
              <a:gd name="T89" fmla="*/ 2147483647 h 249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256"/>
              <a:gd name="T136" fmla="*/ 0 h 2496"/>
              <a:gd name="T137" fmla="*/ 3256 w 3256"/>
              <a:gd name="T138" fmla="*/ 2496 h 249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256" h="2496">
                <a:moveTo>
                  <a:pt x="0" y="2496"/>
                </a:moveTo>
                <a:lnTo>
                  <a:pt x="96" y="2184"/>
                </a:lnTo>
                <a:lnTo>
                  <a:pt x="172" y="2419"/>
                </a:lnTo>
                <a:lnTo>
                  <a:pt x="240" y="2028"/>
                </a:lnTo>
                <a:lnTo>
                  <a:pt x="336" y="1924"/>
                </a:lnTo>
                <a:lnTo>
                  <a:pt x="480" y="2236"/>
                </a:lnTo>
                <a:lnTo>
                  <a:pt x="576" y="1924"/>
                </a:lnTo>
                <a:lnTo>
                  <a:pt x="624" y="2288"/>
                </a:lnTo>
                <a:lnTo>
                  <a:pt x="672" y="2028"/>
                </a:lnTo>
                <a:lnTo>
                  <a:pt x="768" y="2288"/>
                </a:lnTo>
                <a:lnTo>
                  <a:pt x="816" y="1768"/>
                </a:lnTo>
                <a:lnTo>
                  <a:pt x="864" y="2132"/>
                </a:lnTo>
                <a:lnTo>
                  <a:pt x="960" y="2184"/>
                </a:lnTo>
                <a:lnTo>
                  <a:pt x="1017" y="1966"/>
                </a:lnTo>
                <a:lnTo>
                  <a:pt x="1082" y="1352"/>
                </a:lnTo>
                <a:lnTo>
                  <a:pt x="1152" y="1924"/>
                </a:lnTo>
                <a:lnTo>
                  <a:pt x="1231" y="2016"/>
                </a:lnTo>
                <a:lnTo>
                  <a:pt x="1296" y="1664"/>
                </a:lnTo>
                <a:lnTo>
                  <a:pt x="1344" y="728"/>
                </a:lnTo>
                <a:lnTo>
                  <a:pt x="1440" y="884"/>
                </a:lnTo>
                <a:lnTo>
                  <a:pt x="1488" y="1664"/>
                </a:lnTo>
                <a:lnTo>
                  <a:pt x="1536" y="1248"/>
                </a:lnTo>
                <a:lnTo>
                  <a:pt x="1632" y="1820"/>
                </a:lnTo>
                <a:lnTo>
                  <a:pt x="1680" y="884"/>
                </a:lnTo>
                <a:lnTo>
                  <a:pt x="1728" y="2080"/>
                </a:lnTo>
                <a:lnTo>
                  <a:pt x="1824" y="2184"/>
                </a:lnTo>
                <a:lnTo>
                  <a:pt x="1872" y="1924"/>
                </a:lnTo>
                <a:lnTo>
                  <a:pt x="1920" y="780"/>
                </a:lnTo>
                <a:lnTo>
                  <a:pt x="2011" y="1765"/>
                </a:lnTo>
                <a:lnTo>
                  <a:pt x="2064" y="364"/>
                </a:lnTo>
                <a:lnTo>
                  <a:pt x="2112" y="104"/>
                </a:lnTo>
                <a:lnTo>
                  <a:pt x="2208" y="364"/>
                </a:lnTo>
                <a:lnTo>
                  <a:pt x="2256" y="0"/>
                </a:lnTo>
                <a:lnTo>
                  <a:pt x="2352" y="780"/>
                </a:lnTo>
                <a:lnTo>
                  <a:pt x="2400" y="988"/>
                </a:lnTo>
                <a:lnTo>
                  <a:pt x="2448" y="1560"/>
                </a:lnTo>
                <a:lnTo>
                  <a:pt x="2496" y="780"/>
                </a:lnTo>
                <a:lnTo>
                  <a:pt x="2592" y="1976"/>
                </a:lnTo>
                <a:lnTo>
                  <a:pt x="2640" y="1716"/>
                </a:lnTo>
                <a:lnTo>
                  <a:pt x="2784" y="2080"/>
                </a:lnTo>
                <a:lnTo>
                  <a:pt x="2903" y="1413"/>
                </a:lnTo>
                <a:lnTo>
                  <a:pt x="2976" y="676"/>
                </a:lnTo>
                <a:lnTo>
                  <a:pt x="3120" y="1144"/>
                </a:lnTo>
                <a:lnTo>
                  <a:pt x="3256" y="1254"/>
                </a:lnTo>
                <a:lnTo>
                  <a:pt x="3168" y="1196"/>
                </a:lnTo>
              </a:path>
            </a:pathLst>
          </a:custGeom>
          <a:noFill/>
          <a:ln w="5715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7284" name="Freeform 4"/>
          <p:cNvSpPr>
            <a:spLocks/>
          </p:cNvSpPr>
          <p:nvPr/>
        </p:nvSpPr>
        <p:spPr bwMode="auto">
          <a:xfrm>
            <a:off x="1976438" y="1371600"/>
            <a:ext cx="5262562" cy="3981450"/>
          </a:xfrm>
          <a:custGeom>
            <a:avLst/>
            <a:gdLst>
              <a:gd name="T0" fmla="*/ 0 w 3315"/>
              <a:gd name="T1" fmla="*/ 2147483647 h 2508"/>
              <a:gd name="T2" fmla="*/ 2147483647 w 3315"/>
              <a:gd name="T3" fmla="*/ 2147483647 h 2508"/>
              <a:gd name="T4" fmla="*/ 2147483647 w 3315"/>
              <a:gd name="T5" fmla="*/ 2147483647 h 2508"/>
              <a:gd name="T6" fmla="*/ 2147483647 w 3315"/>
              <a:gd name="T7" fmla="*/ 2147483647 h 2508"/>
              <a:gd name="T8" fmla="*/ 2147483647 w 3315"/>
              <a:gd name="T9" fmla="*/ 2147483647 h 2508"/>
              <a:gd name="T10" fmla="*/ 2147483647 w 3315"/>
              <a:gd name="T11" fmla="*/ 2147483647 h 2508"/>
              <a:gd name="T12" fmla="*/ 2147483647 w 3315"/>
              <a:gd name="T13" fmla="*/ 2147483647 h 2508"/>
              <a:gd name="T14" fmla="*/ 2147483647 w 3315"/>
              <a:gd name="T15" fmla="*/ 2147483647 h 2508"/>
              <a:gd name="T16" fmla="*/ 2147483647 w 3315"/>
              <a:gd name="T17" fmla="*/ 2147483647 h 2508"/>
              <a:gd name="T18" fmla="*/ 2147483647 w 3315"/>
              <a:gd name="T19" fmla="*/ 2147483647 h 2508"/>
              <a:gd name="T20" fmla="*/ 2147483647 w 3315"/>
              <a:gd name="T21" fmla="*/ 2147483647 h 2508"/>
              <a:gd name="T22" fmla="*/ 2147483647 w 3315"/>
              <a:gd name="T23" fmla="*/ 2147483647 h 2508"/>
              <a:gd name="T24" fmla="*/ 2147483647 w 3315"/>
              <a:gd name="T25" fmla="*/ 2147483647 h 2508"/>
              <a:gd name="T26" fmla="*/ 2147483647 w 3315"/>
              <a:gd name="T27" fmla="*/ 2147483647 h 2508"/>
              <a:gd name="T28" fmla="*/ 2147483647 w 3315"/>
              <a:gd name="T29" fmla="*/ 2147483647 h 2508"/>
              <a:gd name="T30" fmla="*/ 2147483647 w 3315"/>
              <a:gd name="T31" fmla="*/ 2147483647 h 2508"/>
              <a:gd name="T32" fmla="*/ 2147483647 w 3315"/>
              <a:gd name="T33" fmla="*/ 2147483647 h 2508"/>
              <a:gd name="T34" fmla="*/ 2147483647 w 3315"/>
              <a:gd name="T35" fmla="*/ 2147483647 h 2508"/>
              <a:gd name="T36" fmla="*/ 2147483647 w 3315"/>
              <a:gd name="T37" fmla="*/ 2147483647 h 2508"/>
              <a:gd name="T38" fmla="*/ 2147483647 w 3315"/>
              <a:gd name="T39" fmla="*/ 2147483647 h 2508"/>
              <a:gd name="T40" fmla="*/ 2147483647 w 3315"/>
              <a:gd name="T41" fmla="*/ 2147483647 h 2508"/>
              <a:gd name="T42" fmla="*/ 2147483647 w 3315"/>
              <a:gd name="T43" fmla="*/ 2147483647 h 2508"/>
              <a:gd name="T44" fmla="*/ 2147483647 w 3315"/>
              <a:gd name="T45" fmla="*/ 2147483647 h 2508"/>
              <a:gd name="T46" fmla="*/ 2147483647 w 3315"/>
              <a:gd name="T47" fmla="*/ 2147483647 h 2508"/>
              <a:gd name="T48" fmla="*/ 2147483647 w 3315"/>
              <a:gd name="T49" fmla="*/ 2147483647 h 2508"/>
              <a:gd name="T50" fmla="*/ 2147483647 w 3315"/>
              <a:gd name="T51" fmla="*/ 2147483647 h 2508"/>
              <a:gd name="T52" fmla="*/ 2147483647 w 3315"/>
              <a:gd name="T53" fmla="*/ 2147483647 h 2508"/>
              <a:gd name="T54" fmla="*/ 2147483647 w 3315"/>
              <a:gd name="T55" fmla="*/ 2147483647 h 2508"/>
              <a:gd name="T56" fmla="*/ 2147483647 w 3315"/>
              <a:gd name="T57" fmla="*/ 2147483647 h 2508"/>
              <a:gd name="T58" fmla="*/ 2147483647 w 3315"/>
              <a:gd name="T59" fmla="*/ 2147483647 h 2508"/>
              <a:gd name="T60" fmla="*/ 2147483647 w 3315"/>
              <a:gd name="T61" fmla="*/ 2147483647 h 2508"/>
              <a:gd name="T62" fmla="*/ 2147483647 w 3315"/>
              <a:gd name="T63" fmla="*/ 2147483647 h 2508"/>
              <a:gd name="T64" fmla="*/ 2147483647 w 3315"/>
              <a:gd name="T65" fmla="*/ 2147483647 h 2508"/>
              <a:gd name="T66" fmla="*/ 2147483647 w 3315"/>
              <a:gd name="T67" fmla="*/ 2147483647 h 2508"/>
              <a:gd name="T68" fmla="*/ 2147483647 w 3315"/>
              <a:gd name="T69" fmla="*/ 2147483647 h 2508"/>
              <a:gd name="T70" fmla="*/ 2147483647 w 3315"/>
              <a:gd name="T71" fmla="*/ 2147483647 h 2508"/>
              <a:gd name="T72" fmla="*/ 2147483647 w 3315"/>
              <a:gd name="T73" fmla="*/ 2147483647 h 2508"/>
              <a:gd name="T74" fmla="*/ 2147483647 w 3315"/>
              <a:gd name="T75" fmla="*/ 0 h 2508"/>
              <a:gd name="T76" fmla="*/ 2147483647 w 3315"/>
              <a:gd name="T77" fmla="*/ 2147483647 h 2508"/>
              <a:gd name="T78" fmla="*/ 2147483647 w 3315"/>
              <a:gd name="T79" fmla="*/ 0 h 2508"/>
              <a:gd name="T80" fmla="*/ 2147483647 w 3315"/>
              <a:gd name="T81" fmla="*/ 2147483647 h 2508"/>
              <a:gd name="T82" fmla="*/ 2147483647 w 3315"/>
              <a:gd name="T83" fmla="*/ 2147483647 h 2508"/>
              <a:gd name="T84" fmla="*/ 0 w 3315"/>
              <a:gd name="T85" fmla="*/ 2147483647 h 250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315"/>
              <a:gd name="T130" fmla="*/ 0 h 2508"/>
              <a:gd name="T131" fmla="*/ 3315 w 3315"/>
              <a:gd name="T132" fmla="*/ 2508 h 250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315" h="2508">
                <a:moveTo>
                  <a:pt x="0" y="2508"/>
                </a:moveTo>
                <a:lnTo>
                  <a:pt x="3" y="2195"/>
                </a:lnTo>
                <a:lnTo>
                  <a:pt x="151" y="2045"/>
                </a:lnTo>
                <a:lnTo>
                  <a:pt x="201" y="2145"/>
                </a:lnTo>
                <a:lnTo>
                  <a:pt x="300" y="1945"/>
                </a:lnTo>
                <a:lnTo>
                  <a:pt x="440" y="1928"/>
                </a:lnTo>
                <a:lnTo>
                  <a:pt x="584" y="1937"/>
                </a:lnTo>
                <a:lnTo>
                  <a:pt x="646" y="1846"/>
                </a:lnTo>
                <a:lnTo>
                  <a:pt x="695" y="1896"/>
                </a:lnTo>
                <a:lnTo>
                  <a:pt x="744" y="1846"/>
                </a:lnTo>
                <a:lnTo>
                  <a:pt x="813" y="1937"/>
                </a:lnTo>
                <a:lnTo>
                  <a:pt x="893" y="1447"/>
                </a:lnTo>
                <a:lnTo>
                  <a:pt x="942" y="1397"/>
                </a:lnTo>
                <a:lnTo>
                  <a:pt x="1041" y="1596"/>
                </a:lnTo>
                <a:lnTo>
                  <a:pt x="1167" y="1117"/>
                </a:lnTo>
                <a:lnTo>
                  <a:pt x="1215" y="1117"/>
                </a:lnTo>
                <a:lnTo>
                  <a:pt x="1288" y="748"/>
                </a:lnTo>
                <a:lnTo>
                  <a:pt x="1340" y="856"/>
                </a:lnTo>
                <a:lnTo>
                  <a:pt x="1425" y="519"/>
                </a:lnTo>
                <a:lnTo>
                  <a:pt x="1486" y="1546"/>
                </a:lnTo>
                <a:lnTo>
                  <a:pt x="1569" y="740"/>
                </a:lnTo>
                <a:lnTo>
                  <a:pt x="1684" y="648"/>
                </a:lnTo>
                <a:lnTo>
                  <a:pt x="1783" y="549"/>
                </a:lnTo>
                <a:lnTo>
                  <a:pt x="1980" y="848"/>
                </a:lnTo>
                <a:lnTo>
                  <a:pt x="2030" y="249"/>
                </a:lnTo>
                <a:lnTo>
                  <a:pt x="2178" y="399"/>
                </a:lnTo>
                <a:lnTo>
                  <a:pt x="2227" y="150"/>
                </a:lnTo>
                <a:lnTo>
                  <a:pt x="2326" y="50"/>
                </a:lnTo>
                <a:lnTo>
                  <a:pt x="2376" y="200"/>
                </a:lnTo>
                <a:lnTo>
                  <a:pt x="2425" y="1147"/>
                </a:lnTo>
                <a:lnTo>
                  <a:pt x="2524" y="1297"/>
                </a:lnTo>
                <a:lnTo>
                  <a:pt x="2574" y="599"/>
                </a:lnTo>
                <a:lnTo>
                  <a:pt x="2672" y="798"/>
                </a:lnTo>
                <a:lnTo>
                  <a:pt x="2722" y="449"/>
                </a:lnTo>
                <a:lnTo>
                  <a:pt x="2771" y="349"/>
                </a:lnTo>
                <a:lnTo>
                  <a:pt x="2928" y="576"/>
                </a:lnTo>
                <a:lnTo>
                  <a:pt x="2966" y="586"/>
                </a:lnTo>
                <a:lnTo>
                  <a:pt x="3068" y="0"/>
                </a:lnTo>
                <a:lnTo>
                  <a:pt x="3138" y="412"/>
                </a:lnTo>
                <a:lnTo>
                  <a:pt x="3266" y="0"/>
                </a:lnTo>
                <a:lnTo>
                  <a:pt x="3315" y="50"/>
                </a:lnTo>
                <a:lnTo>
                  <a:pt x="3315" y="2494"/>
                </a:lnTo>
                <a:lnTo>
                  <a:pt x="0" y="2508"/>
                </a:lnTo>
                <a:close/>
              </a:path>
            </a:pathLst>
          </a:custGeom>
          <a:solidFill>
            <a:srgbClr val="FF0000"/>
          </a:solidFill>
          <a:ln w="571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 rot="-5400000">
            <a:off x="-373856" y="3055144"/>
            <a:ext cx="3338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Export Flow (km</a:t>
            </a:r>
            <a:r>
              <a:rPr lang="en-US" baseline="30000"/>
              <a:t>3</a:t>
            </a:r>
            <a:r>
              <a:rPr lang="en-US"/>
              <a:t>/year)</a:t>
            </a:r>
          </a:p>
        </p:txBody>
      </p:sp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1600200" y="762000"/>
            <a:ext cx="379413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8</a:t>
            </a:r>
          </a:p>
          <a:p>
            <a:endParaRPr lang="en-US"/>
          </a:p>
          <a:p>
            <a:r>
              <a:rPr lang="en-US"/>
              <a:t> </a:t>
            </a:r>
          </a:p>
          <a:p>
            <a:r>
              <a:rPr lang="en-US"/>
              <a:t>6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4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2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0</a:t>
            </a: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2133600" y="5410200"/>
            <a:ext cx="5099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1960    1970     1980     </a:t>
            </a:r>
            <a:r>
              <a:rPr lang="en-US" dirty="0" smtClean="0"/>
              <a:t>1990    </a:t>
            </a:r>
            <a:r>
              <a:rPr lang="en-US" dirty="0"/>
              <a:t>2000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3946525" y="5849938"/>
            <a:ext cx="1679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Water Year</a:t>
            </a:r>
          </a:p>
        </p:txBody>
      </p: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3962400" y="4343400"/>
            <a:ext cx="3128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Percent Flow Diverted</a:t>
            </a:r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7223125" y="668338"/>
            <a:ext cx="1195388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60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40</a:t>
            </a:r>
          </a:p>
          <a:p>
            <a:endParaRPr lang="en-US"/>
          </a:p>
          <a:p>
            <a:r>
              <a:rPr lang="en-US"/>
              <a:t>        % </a:t>
            </a:r>
          </a:p>
          <a:p>
            <a:endParaRPr lang="en-US"/>
          </a:p>
          <a:p>
            <a:r>
              <a:rPr lang="en-US"/>
              <a:t>20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 0</a:t>
            </a:r>
          </a:p>
        </p:txBody>
      </p:sp>
      <p:sp>
        <p:nvSpPr>
          <p:cNvPr id="41996" name="Rectangle 5"/>
          <p:cNvSpPr>
            <a:spLocks noChangeArrowheads="1"/>
          </p:cNvSpPr>
          <p:nvPr/>
        </p:nvSpPr>
        <p:spPr bwMode="auto">
          <a:xfrm>
            <a:off x="1981200" y="1143000"/>
            <a:ext cx="5257800" cy="419100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7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animBg="1"/>
      <p:bldP spid="97283" grpId="1" animBg="1"/>
      <p:bldP spid="97284" grpId="0" animBg="1"/>
      <p:bldP spid="97286" grpId="0"/>
      <p:bldP spid="97287" grpId="0"/>
      <p:bldP spid="97290" grpId="0"/>
      <p:bldP spid="9729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1424D15-3C1F-480B-AB9D-00F86E4B8535}" type="datetime1">
              <a:rPr lang="en-US"/>
              <a:pPr>
                <a:defRPr/>
              </a:pPr>
              <a:t>4/6/2009</a:t>
            </a:fld>
            <a:endParaRPr lang="en-US" dirty="0"/>
          </a:p>
        </p:txBody>
      </p:sp>
      <p:pic>
        <p:nvPicPr>
          <p:cNvPr id="53252" name="Picture 3" descr="powells photo grand cany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2209800"/>
            <a:ext cx="3219450" cy="39624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53253" name="Picture 4" descr="powell.jpg"/>
          <p:cNvPicPr>
            <a:picLocks noChangeAspect="1"/>
          </p:cNvPicPr>
          <p:nvPr/>
        </p:nvPicPr>
        <p:blipFill>
          <a:blip r:embed="rId4"/>
          <a:srcRect l="3865" t="3751" r="3381" b="3751"/>
          <a:stretch>
            <a:fillRect/>
          </a:stretch>
        </p:blipFill>
        <p:spPr bwMode="auto">
          <a:xfrm>
            <a:off x="762000" y="533400"/>
            <a:ext cx="3657600" cy="56388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105400" y="457200"/>
            <a:ext cx="3721100" cy="157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+mn-lt"/>
                <a:cs typeface="+mn-cs"/>
              </a:rPr>
              <a:t>Major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+mn-lt"/>
                <a:cs typeface="+mn-cs"/>
              </a:rPr>
              <a:t>John Wesley Powell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+mn-lt"/>
                <a:cs typeface="+mn-cs"/>
              </a:rPr>
              <a:t>(1834-1902)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8CACEF6-A398-46B9-A4F4-55DC7B5AF6AA}" type="datetime1">
              <a:rPr lang="en-US"/>
              <a:pPr>
                <a:defRPr/>
              </a:pPr>
              <a:t>4/6/2009</a:t>
            </a:fld>
            <a:endParaRPr lang="en-US" dirty="0"/>
          </a:p>
        </p:txBody>
      </p:sp>
      <p:pic>
        <p:nvPicPr>
          <p:cNvPr id="54276" name="Picture 4" descr="arid lands booo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914400"/>
            <a:ext cx="3786188" cy="50022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724400" y="958850"/>
            <a:ext cx="464820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+mn-lt"/>
                <a:cs typeface="+mn-cs"/>
              </a:rPr>
              <a:t>“The Arid Region is the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+mn-lt"/>
                <a:cs typeface="+mn-cs"/>
              </a:rPr>
              <a:t>great Rocky Mountains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+mn-lt"/>
                <a:cs typeface="+mn-cs"/>
              </a:rPr>
              <a:t>Region Of the United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+mn-lt"/>
                <a:cs typeface="+mn-cs"/>
              </a:rPr>
              <a:t>States, and it embraces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+mn-lt"/>
                <a:cs typeface="+mn-cs"/>
              </a:rPr>
              <a:t>more than four-tenths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+mn-lt"/>
                <a:cs typeface="+mn-cs"/>
              </a:rPr>
              <a:t>of the country,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+mn-lt"/>
                <a:cs typeface="+mn-cs"/>
              </a:rPr>
              <a:t>excluding Alaska.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u="sng" dirty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+mn-lt"/>
                <a:cs typeface="+mn-cs"/>
              </a:rPr>
              <a:t>In all this region the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u="sng" dirty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+mn-lt"/>
                <a:cs typeface="+mn-cs"/>
              </a:rPr>
              <a:t>mean annual rainfall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u="sng" dirty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+mn-lt"/>
                <a:cs typeface="+mn-cs"/>
              </a:rPr>
              <a:t>is insufficient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u="sng" dirty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+mn-lt"/>
                <a:cs typeface="+mn-cs"/>
              </a:rPr>
              <a:t>for agriculture</a:t>
            </a:r>
            <a:r>
              <a:rPr lang="en-US" sz="2800" b="1" dirty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+mn-lt"/>
                <a:cs typeface="+mn-cs"/>
              </a:rPr>
              <a:t>”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effectLst>
                <a:outerShdw blurRad="50800" dist="50800" dir="5400000" algn="ctr" rotWithShape="0">
                  <a:schemeClr val="bg2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+mn-lt"/>
                <a:cs typeface="+mn-cs"/>
              </a:rPr>
              <a:t>John </a:t>
            </a:r>
            <a:r>
              <a:rPr lang="en-US" sz="2800" b="1" dirty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+mn-lt"/>
                <a:cs typeface="+mn-cs"/>
              </a:rPr>
              <a:t>Wesley </a:t>
            </a:r>
            <a:r>
              <a:rPr lang="en-US" sz="2800" b="1" dirty="0" smtClean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+mn-lt"/>
                <a:cs typeface="+mn-cs"/>
              </a:rPr>
              <a:t>Powell, 1878</a:t>
            </a:r>
            <a:endParaRPr lang="en-US" sz="2800" b="1" dirty="0">
              <a:effectLst>
                <a:outerShdw blurRad="50800" dist="50800" dir="5400000" algn="ctr" rotWithShape="0">
                  <a:schemeClr val="bg2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6096000"/>
            <a:ext cx="30876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p. </a:t>
            </a:r>
            <a:r>
              <a:rPr lang="en-US" sz="2400" dirty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+mn-lt"/>
                <a:cs typeface="+mn-cs"/>
              </a:rPr>
              <a:t>15, Emphasis added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79658046-D602-43D2-8E7E-61ADA7F833B9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512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pic>
        <p:nvPicPr>
          <p:cNvPr id="5124" name="Picture 6" descr="135613"/>
          <p:cNvPicPr>
            <a:picLocks noChangeAspect="1" noChangeArrowheads="1"/>
          </p:cNvPicPr>
          <p:nvPr/>
        </p:nvPicPr>
        <p:blipFill>
          <a:blip r:embed="rId3"/>
          <a:srcRect b="5415"/>
          <a:stretch>
            <a:fillRect/>
          </a:stretch>
        </p:blipFill>
        <p:spPr bwMode="auto">
          <a:xfrm>
            <a:off x="533400" y="1219200"/>
            <a:ext cx="7848600" cy="4854575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2133600" y="381000"/>
            <a:ext cx="5032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/>
              <a:t>A Beautiful Landscape?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152400"/>
            <a:ext cx="8239125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232A87B-DEBF-4073-B8C0-287A1603EAB8}" type="datetime1">
              <a:rPr lang="en-US"/>
              <a:pPr>
                <a:defRPr/>
              </a:pPr>
              <a:t>4/6/2009</a:t>
            </a:fld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3813175" y="1285875"/>
            <a:ext cx="750888" cy="3581400"/>
          </a:xfrm>
          <a:custGeom>
            <a:avLst/>
            <a:gdLst>
              <a:gd name="connsiteX0" fmla="*/ 844446 w 844446"/>
              <a:gd name="connsiteY0" fmla="*/ 0 h 4017364"/>
              <a:gd name="connsiteX1" fmla="*/ 664564 w 844446"/>
              <a:gd name="connsiteY1" fmla="*/ 389745 h 4017364"/>
              <a:gd name="connsiteX2" fmla="*/ 499672 w 844446"/>
              <a:gd name="connsiteY2" fmla="*/ 959371 h 4017364"/>
              <a:gd name="connsiteX3" fmla="*/ 349771 w 844446"/>
              <a:gd name="connsiteY3" fmla="*/ 1289154 h 4017364"/>
              <a:gd name="connsiteX4" fmla="*/ 259830 w 844446"/>
              <a:gd name="connsiteY4" fmla="*/ 1708879 h 4017364"/>
              <a:gd name="connsiteX5" fmla="*/ 199869 w 844446"/>
              <a:gd name="connsiteY5" fmla="*/ 2263515 h 4017364"/>
              <a:gd name="connsiteX6" fmla="*/ 94938 w 844446"/>
              <a:gd name="connsiteY6" fmla="*/ 2653259 h 4017364"/>
              <a:gd name="connsiteX7" fmla="*/ 19987 w 844446"/>
              <a:gd name="connsiteY7" fmla="*/ 3087974 h 4017364"/>
              <a:gd name="connsiteX8" fmla="*/ 19987 w 844446"/>
              <a:gd name="connsiteY8" fmla="*/ 3327817 h 4017364"/>
              <a:gd name="connsiteX9" fmla="*/ 139908 w 844446"/>
              <a:gd name="connsiteY9" fmla="*/ 3522689 h 4017364"/>
              <a:gd name="connsiteX10" fmla="*/ 274820 w 844446"/>
              <a:gd name="connsiteY10" fmla="*/ 4017364 h 4017364"/>
              <a:gd name="connsiteX11" fmla="*/ 274820 w 844446"/>
              <a:gd name="connsiteY11" fmla="*/ 4017364 h 4017364"/>
              <a:gd name="connsiteX0" fmla="*/ 844446 w 844446"/>
              <a:gd name="connsiteY0" fmla="*/ 0 h 4017364"/>
              <a:gd name="connsiteX1" fmla="*/ 664564 w 844446"/>
              <a:gd name="connsiteY1" fmla="*/ 389745 h 4017364"/>
              <a:gd name="connsiteX2" fmla="*/ 499672 w 844446"/>
              <a:gd name="connsiteY2" fmla="*/ 959371 h 4017364"/>
              <a:gd name="connsiteX3" fmla="*/ 349771 w 844446"/>
              <a:gd name="connsiteY3" fmla="*/ 1289154 h 4017364"/>
              <a:gd name="connsiteX4" fmla="*/ 259830 w 844446"/>
              <a:gd name="connsiteY4" fmla="*/ 1708879 h 4017364"/>
              <a:gd name="connsiteX5" fmla="*/ 199869 w 844446"/>
              <a:gd name="connsiteY5" fmla="*/ 2263515 h 4017364"/>
              <a:gd name="connsiteX6" fmla="*/ 94938 w 844446"/>
              <a:gd name="connsiteY6" fmla="*/ 2653259 h 4017364"/>
              <a:gd name="connsiteX7" fmla="*/ 19987 w 844446"/>
              <a:gd name="connsiteY7" fmla="*/ 3087974 h 4017364"/>
              <a:gd name="connsiteX8" fmla="*/ 19987 w 844446"/>
              <a:gd name="connsiteY8" fmla="*/ 3327817 h 4017364"/>
              <a:gd name="connsiteX9" fmla="*/ 139908 w 844446"/>
              <a:gd name="connsiteY9" fmla="*/ 3522689 h 4017364"/>
              <a:gd name="connsiteX10" fmla="*/ 274820 w 844446"/>
              <a:gd name="connsiteY10" fmla="*/ 4017364 h 4017364"/>
              <a:gd name="connsiteX11" fmla="*/ 274820 w 844446"/>
              <a:gd name="connsiteY11" fmla="*/ 4017364 h 4017364"/>
              <a:gd name="connsiteX0" fmla="*/ 844446 w 844446"/>
              <a:gd name="connsiteY0" fmla="*/ 0 h 4017364"/>
              <a:gd name="connsiteX1" fmla="*/ 664564 w 844446"/>
              <a:gd name="connsiteY1" fmla="*/ 389745 h 4017364"/>
              <a:gd name="connsiteX2" fmla="*/ 499672 w 844446"/>
              <a:gd name="connsiteY2" fmla="*/ 959371 h 4017364"/>
              <a:gd name="connsiteX3" fmla="*/ 349771 w 844446"/>
              <a:gd name="connsiteY3" fmla="*/ 1289154 h 4017364"/>
              <a:gd name="connsiteX4" fmla="*/ 259830 w 844446"/>
              <a:gd name="connsiteY4" fmla="*/ 1708879 h 4017364"/>
              <a:gd name="connsiteX5" fmla="*/ 199869 w 844446"/>
              <a:gd name="connsiteY5" fmla="*/ 2263515 h 4017364"/>
              <a:gd name="connsiteX6" fmla="*/ 94938 w 844446"/>
              <a:gd name="connsiteY6" fmla="*/ 2653259 h 4017364"/>
              <a:gd name="connsiteX7" fmla="*/ 19987 w 844446"/>
              <a:gd name="connsiteY7" fmla="*/ 3087974 h 4017364"/>
              <a:gd name="connsiteX8" fmla="*/ 19987 w 844446"/>
              <a:gd name="connsiteY8" fmla="*/ 3327817 h 4017364"/>
              <a:gd name="connsiteX9" fmla="*/ 139908 w 844446"/>
              <a:gd name="connsiteY9" fmla="*/ 3522689 h 4017364"/>
              <a:gd name="connsiteX10" fmla="*/ 274820 w 844446"/>
              <a:gd name="connsiteY10" fmla="*/ 4017364 h 4017364"/>
              <a:gd name="connsiteX11" fmla="*/ 274820 w 844446"/>
              <a:gd name="connsiteY11" fmla="*/ 4017364 h 4017364"/>
              <a:gd name="connsiteX0" fmla="*/ 844446 w 950626"/>
              <a:gd name="connsiteY0" fmla="*/ 0 h 4017364"/>
              <a:gd name="connsiteX1" fmla="*/ 893164 w 950626"/>
              <a:gd name="connsiteY1" fmla="*/ 389745 h 4017364"/>
              <a:gd name="connsiteX2" fmla="*/ 499672 w 950626"/>
              <a:gd name="connsiteY2" fmla="*/ 959371 h 4017364"/>
              <a:gd name="connsiteX3" fmla="*/ 349771 w 950626"/>
              <a:gd name="connsiteY3" fmla="*/ 1289154 h 4017364"/>
              <a:gd name="connsiteX4" fmla="*/ 259830 w 950626"/>
              <a:gd name="connsiteY4" fmla="*/ 1708879 h 4017364"/>
              <a:gd name="connsiteX5" fmla="*/ 199869 w 950626"/>
              <a:gd name="connsiteY5" fmla="*/ 2263515 h 4017364"/>
              <a:gd name="connsiteX6" fmla="*/ 94938 w 950626"/>
              <a:gd name="connsiteY6" fmla="*/ 2653259 h 4017364"/>
              <a:gd name="connsiteX7" fmla="*/ 19987 w 950626"/>
              <a:gd name="connsiteY7" fmla="*/ 3087974 h 4017364"/>
              <a:gd name="connsiteX8" fmla="*/ 19987 w 950626"/>
              <a:gd name="connsiteY8" fmla="*/ 3327817 h 4017364"/>
              <a:gd name="connsiteX9" fmla="*/ 139908 w 950626"/>
              <a:gd name="connsiteY9" fmla="*/ 3522689 h 4017364"/>
              <a:gd name="connsiteX10" fmla="*/ 274820 w 950626"/>
              <a:gd name="connsiteY10" fmla="*/ 4017364 h 4017364"/>
              <a:gd name="connsiteX11" fmla="*/ 274820 w 950626"/>
              <a:gd name="connsiteY11" fmla="*/ 4017364 h 4017364"/>
              <a:gd name="connsiteX0" fmla="*/ 844446 w 954582"/>
              <a:gd name="connsiteY0" fmla="*/ 43963 h 4061327"/>
              <a:gd name="connsiteX1" fmla="*/ 868180 w 954582"/>
              <a:gd name="connsiteY1" fmla="*/ 64957 h 4061327"/>
              <a:gd name="connsiteX2" fmla="*/ 893164 w 954582"/>
              <a:gd name="connsiteY2" fmla="*/ 433708 h 4061327"/>
              <a:gd name="connsiteX3" fmla="*/ 499672 w 954582"/>
              <a:gd name="connsiteY3" fmla="*/ 1003334 h 4061327"/>
              <a:gd name="connsiteX4" fmla="*/ 349771 w 954582"/>
              <a:gd name="connsiteY4" fmla="*/ 1333117 h 4061327"/>
              <a:gd name="connsiteX5" fmla="*/ 259830 w 954582"/>
              <a:gd name="connsiteY5" fmla="*/ 1752842 h 4061327"/>
              <a:gd name="connsiteX6" fmla="*/ 199869 w 954582"/>
              <a:gd name="connsiteY6" fmla="*/ 2307478 h 4061327"/>
              <a:gd name="connsiteX7" fmla="*/ 94938 w 954582"/>
              <a:gd name="connsiteY7" fmla="*/ 2697222 h 4061327"/>
              <a:gd name="connsiteX8" fmla="*/ 19987 w 954582"/>
              <a:gd name="connsiteY8" fmla="*/ 3131937 h 4061327"/>
              <a:gd name="connsiteX9" fmla="*/ 19987 w 954582"/>
              <a:gd name="connsiteY9" fmla="*/ 3371780 h 4061327"/>
              <a:gd name="connsiteX10" fmla="*/ 139908 w 954582"/>
              <a:gd name="connsiteY10" fmla="*/ 3566652 h 4061327"/>
              <a:gd name="connsiteX11" fmla="*/ 274820 w 954582"/>
              <a:gd name="connsiteY11" fmla="*/ 4061327 h 4061327"/>
              <a:gd name="connsiteX12" fmla="*/ 274820 w 954582"/>
              <a:gd name="connsiteY12" fmla="*/ 4061327 h 4061327"/>
              <a:gd name="connsiteX0" fmla="*/ 844446 w 954582"/>
              <a:gd name="connsiteY0" fmla="*/ 43963 h 4061327"/>
              <a:gd name="connsiteX1" fmla="*/ 868180 w 954582"/>
              <a:gd name="connsiteY1" fmla="*/ 64957 h 4061327"/>
              <a:gd name="connsiteX2" fmla="*/ 893164 w 954582"/>
              <a:gd name="connsiteY2" fmla="*/ 433708 h 4061327"/>
              <a:gd name="connsiteX3" fmla="*/ 499672 w 954582"/>
              <a:gd name="connsiteY3" fmla="*/ 1003334 h 4061327"/>
              <a:gd name="connsiteX4" fmla="*/ 349771 w 954582"/>
              <a:gd name="connsiteY4" fmla="*/ 1333117 h 4061327"/>
              <a:gd name="connsiteX5" fmla="*/ 358515 w 954582"/>
              <a:gd name="connsiteY5" fmla="*/ 1218422 h 4061327"/>
              <a:gd name="connsiteX6" fmla="*/ 259830 w 954582"/>
              <a:gd name="connsiteY6" fmla="*/ 1752842 h 4061327"/>
              <a:gd name="connsiteX7" fmla="*/ 199869 w 954582"/>
              <a:gd name="connsiteY7" fmla="*/ 2307478 h 4061327"/>
              <a:gd name="connsiteX8" fmla="*/ 94938 w 954582"/>
              <a:gd name="connsiteY8" fmla="*/ 2697222 h 4061327"/>
              <a:gd name="connsiteX9" fmla="*/ 19987 w 954582"/>
              <a:gd name="connsiteY9" fmla="*/ 3131937 h 4061327"/>
              <a:gd name="connsiteX10" fmla="*/ 19987 w 954582"/>
              <a:gd name="connsiteY10" fmla="*/ 3371780 h 4061327"/>
              <a:gd name="connsiteX11" fmla="*/ 139908 w 954582"/>
              <a:gd name="connsiteY11" fmla="*/ 3566652 h 4061327"/>
              <a:gd name="connsiteX12" fmla="*/ 274820 w 954582"/>
              <a:gd name="connsiteY12" fmla="*/ 4061327 h 4061327"/>
              <a:gd name="connsiteX13" fmla="*/ 274820 w 954582"/>
              <a:gd name="connsiteY13" fmla="*/ 4061327 h 4061327"/>
              <a:gd name="connsiteX0" fmla="*/ 851525 w 961661"/>
              <a:gd name="connsiteY0" fmla="*/ 43963 h 4061327"/>
              <a:gd name="connsiteX1" fmla="*/ 875259 w 961661"/>
              <a:gd name="connsiteY1" fmla="*/ 64957 h 4061327"/>
              <a:gd name="connsiteX2" fmla="*/ 900243 w 961661"/>
              <a:gd name="connsiteY2" fmla="*/ 433708 h 4061327"/>
              <a:gd name="connsiteX3" fmla="*/ 506751 w 961661"/>
              <a:gd name="connsiteY3" fmla="*/ 1003334 h 4061327"/>
              <a:gd name="connsiteX4" fmla="*/ 356850 w 961661"/>
              <a:gd name="connsiteY4" fmla="*/ 1333117 h 4061327"/>
              <a:gd name="connsiteX5" fmla="*/ 365594 w 961661"/>
              <a:gd name="connsiteY5" fmla="*/ 1218422 h 4061327"/>
              <a:gd name="connsiteX6" fmla="*/ 266909 w 961661"/>
              <a:gd name="connsiteY6" fmla="*/ 1752842 h 4061327"/>
              <a:gd name="connsiteX7" fmla="*/ 206948 w 961661"/>
              <a:gd name="connsiteY7" fmla="*/ 2307478 h 4061327"/>
              <a:gd name="connsiteX8" fmla="*/ 102017 w 961661"/>
              <a:gd name="connsiteY8" fmla="*/ 2697222 h 4061327"/>
              <a:gd name="connsiteX9" fmla="*/ 27066 w 961661"/>
              <a:gd name="connsiteY9" fmla="*/ 3131937 h 4061327"/>
              <a:gd name="connsiteX10" fmla="*/ 264410 w 961661"/>
              <a:gd name="connsiteY10" fmla="*/ 2996782 h 4061327"/>
              <a:gd name="connsiteX11" fmla="*/ 27066 w 961661"/>
              <a:gd name="connsiteY11" fmla="*/ 3371780 h 4061327"/>
              <a:gd name="connsiteX12" fmla="*/ 146987 w 961661"/>
              <a:gd name="connsiteY12" fmla="*/ 3566652 h 4061327"/>
              <a:gd name="connsiteX13" fmla="*/ 281899 w 961661"/>
              <a:gd name="connsiteY13" fmla="*/ 4061327 h 4061327"/>
              <a:gd name="connsiteX14" fmla="*/ 281899 w 961661"/>
              <a:gd name="connsiteY14" fmla="*/ 4061327 h 4061327"/>
              <a:gd name="connsiteX0" fmla="*/ 851525 w 961661"/>
              <a:gd name="connsiteY0" fmla="*/ 43963 h 4061327"/>
              <a:gd name="connsiteX1" fmla="*/ 875259 w 961661"/>
              <a:gd name="connsiteY1" fmla="*/ 64957 h 4061327"/>
              <a:gd name="connsiteX2" fmla="*/ 900243 w 961661"/>
              <a:gd name="connsiteY2" fmla="*/ 433708 h 4061327"/>
              <a:gd name="connsiteX3" fmla="*/ 506751 w 961661"/>
              <a:gd name="connsiteY3" fmla="*/ 1003334 h 4061327"/>
              <a:gd name="connsiteX4" fmla="*/ 356850 w 961661"/>
              <a:gd name="connsiteY4" fmla="*/ 1333117 h 4061327"/>
              <a:gd name="connsiteX5" fmla="*/ 365594 w 961661"/>
              <a:gd name="connsiteY5" fmla="*/ 1218422 h 4061327"/>
              <a:gd name="connsiteX6" fmla="*/ 266909 w 961661"/>
              <a:gd name="connsiteY6" fmla="*/ 1752842 h 4061327"/>
              <a:gd name="connsiteX7" fmla="*/ 206948 w 961661"/>
              <a:gd name="connsiteY7" fmla="*/ 2307478 h 4061327"/>
              <a:gd name="connsiteX8" fmla="*/ 102017 w 961661"/>
              <a:gd name="connsiteY8" fmla="*/ 2697222 h 4061327"/>
              <a:gd name="connsiteX9" fmla="*/ 27066 w 961661"/>
              <a:gd name="connsiteY9" fmla="*/ 2905937 h 4061327"/>
              <a:gd name="connsiteX10" fmla="*/ 264410 w 961661"/>
              <a:gd name="connsiteY10" fmla="*/ 2996782 h 4061327"/>
              <a:gd name="connsiteX11" fmla="*/ 27066 w 961661"/>
              <a:gd name="connsiteY11" fmla="*/ 3371780 h 4061327"/>
              <a:gd name="connsiteX12" fmla="*/ 146987 w 961661"/>
              <a:gd name="connsiteY12" fmla="*/ 3566652 h 4061327"/>
              <a:gd name="connsiteX13" fmla="*/ 281899 w 961661"/>
              <a:gd name="connsiteY13" fmla="*/ 4061327 h 4061327"/>
              <a:gd name="connsiteX14" fmla="*/ 281899 w 961661"/>
              <a:gd name="connsiteY14" fmla="*/ 4061327 h 4061327"/>
              <a:gd name="connsiteX0" fmla="*/ 844029 w 954165"/>
              <a:gd name="connsiteY0" fmla="*/ 43963 h 4061327"/>
              <a:gd name="connsiteX1" fmla="*/ 867763 w 954165"/>
              <a:gd name="connsiteY1" fmla="*/ 64957 h 4061327"/>
              <a:gd name="connsiteX2" fmla="*/ 892747 w 954165"/>
              <a:gd name="connsiteY2" fmla="*/ 433708 h 4061327"/>
              <a:gd name="connsiteX3" fmla="*/ 499255 w 954165"/>
              <a:gd name="connsiteY3" fmla="*/ 1003334 h 4061327"/>
              <a:gd name="connsiteX4" fmla="*/ 349354 w 954165"/>
              <a:gd name="connsiteY4" fmla="*/ 1333117 h 4061327"/>
              <a:gd name="connsiteX5" fmla="*/ 358098 w 954165"/>
              <a:gd name="connsiteY5" fmla="*/ 1218422 h 4061327"/>
              <a:gd name="connsiteX6" fmla="*/ 259413 w 954165"/>
              <a:gd name="connsiteY6" fmla="*/ 1752842 h 4061327"/>
              <a:gd name="connsiteX7" fmla="*/ 199452 w 954165"/>
              <a:gd name="connsiteY7" fmla="*/ 2307478 h 4061327"/>
              <a:gd name="connsiteX8" fmla="*/ 94521 w 954165"/>
              <a:gd name="connsiteY8" fmla="*/ 2697222 h 4061327"/>
              <a:gd name="connsiteX9" fmla="*/ 256914 w 954165"/>
              <a:gd name="connsiteY9" fmla="*/ 2996782 h 4061327"/>
              <a:gd name="connsiteX10" fmla="*/ 19570 w 954165"/>
              <a:gd name="connsiteY10" fmla="*/ 3371780 h 4061327"/>
              <a:gd name="connsiteX11" fmla="*/ 139491 w 954165"/>
              <a:gd name="connsiteY11" fmla="*/ 3566652 h 4061327"/>
              <a:gd name="connsiteX12" fmla="*/ 274403 w 954165"/>
              <a:gd name="connsiteY12" fmla="*/ 4061327 h 4061327"/>
              <a:gd name="connsiteX13" fmla="*/ 274403 w 954165"/>
              <a:gd name="connsiteY13" fmla="*/ 4061327 h 4061327"/>
              <a:gd name="connsiteX0" fmla="*/ 759085 w 869221"/>
              <a:gd name="connsiteY0" fmla="*/ 43963 h 4061327"/>
              <a:gd name="connsiteX1" fmla="*/ 782819 w 869221"/>
              <a:gd name="connsiteY1" fmla="*/ 64957 h 4061327"/>
              <a:gd name="connsiteX2" fmla="*/ 807803 w 869221"/>
              <a:gd name="connsiteY2" fmla="*/ 433708 h 4061327"/>
              <a:gd name="connsiteX3" fmla="*/ 414311 w 869221"/>
              <a:gd name="connsiteY3" fmla="*/ 1003334 h 4061327"/>
              <a:gd name="connsiteX4" fmla="*/ 264410 w 869221"/>
              <a:gd name="connsiteY4" fmla="*/ 1333117 h 4061327"/>
              <a:gd name="connsiteX5" fmla="*/ 273154 w 869221"/>
              <a:gd name="connsiteY5" fmla="*/ 1218422 h 4061327"/>
              <a:gd name="connsiteX6" fmla="*/ 174469 w 869221"/>
              <a:gd name="connsiteY6" fmla="*/ 1752842 h 4061327"/>
              <a:gd name="connsiteX7" fmla="*/ 114508 w 869221"/>
              <a:gd name="connsiteY7" fmla="*/ 2307478 h 4061327"/>
              <a:gd name="connsiteX8" fmla="*/ 9577 w 869221"/>
              <a:gd name="connsiteY8" fmla="*/ 2697222 h 4061327"/>
              <a:gd name="connsiteX9" fmla="*/ 171970 w 869221"/>
              <a:gd name="connsiteY9" fmla="*/ 2996782 h 4061327"/>
              <a:gd name="connsiteX10" fmla="*/ 163226 w 869221"/>
              <a:gd name="connsiteY10" fmla="*/ 3371780 h 4061327"/>
              <a:gd name="connsiteX11" fmla="*/ 54547 w 869221"/>
              <a:gd name="connsiteY11" fmla="*/ 3566652 h 4061327"/>
              <a:gd name="connsiteX12" fmla="*/ 189459 w 869221"/>
              <a:gd name="connsiteY12" fmla="*/ 4061327 h 4061327"/>
              <a:gd name="connsiteX13" fmla="*/ 189459 w 869221"/>
              <a:gd name="connsiteY13" fmla="*/ 4061327 h 4061327"/>
              <a:gd name="connsiteX0" fmla="*/ 759085 w 869221"/>
              <a:gd name="connsiteY0" fmla="*/ 43963 h 4061327"/>
              <a:gd name="connsiteX1" fmla="*/ 782819 w 869221"/>
              <a:gd name="connsiteY1" fmla="*/ 64957 h 4061327"/>
              <a:gd name="connsiteX2" fmla="*/ 807803 w 869221"/>
              <a:gd name="connsiteY2" fmla="*/ 433708 h 4061327"/>
              <a:gd name="connsiteX3" fmla="*/ 414311 w 869221"/>
              <a:gd name="connsiteY3" fmla="*/ 1003334 h 4061327"/>
              <a:gd name="connsiteX4" fmla="*/ 264410 w 869221"/>
              <a:gd name="connsiteY4" fmla="*/ 1333117 h 4061327"/>
              <a:gd name="connsiteX5" fmla="*/ 273154 w 869221"/>
              <a:gd name="connsiteY5" fmla="*/ 1218422 h 4061327"/>
              <a:gd name="connsiteX6" fmla="*/ 174469 w 869221"/>
              <a:gd name="connsiteY6" fmla="*/ 1752842 h 4061327"/>
              <a:gd name="connsiteX7" fmla="*/ 114508 w 869221"/>
              <a:gd name="connsiteY7" fmla="*/ 2307478 h 4061327"/>
              <a:gd name="connsiteX8" fmla="*/ 9577 w 869221"/>
              <a:gd name="connsiteY8" fmla="*/ 2697222 h 4061327"/>
              <a:gd name="connsiteX9" fmla="*/ 171970 w 869221"/>
              <a:gd name="connsiteY9" fmla="*/ 2996782 h 4061327"/>
              <a:gd name="connsiteX10" fmla="*/ 163226 w 869221"/>
              <a:gd name="connsiteY10" fmla="*/ 3371780 h 4061327"/>
              <a:gd name="connsiteX11" fmla="*/ 54547 w 869221"/>
              <a:gd name="connsiteY11" fmla="*/ 3566652 h 4061327"/>
              <a:gd name="connsiteX12" fmla="*/ 189459 w 869221"/>
              <a:gd name="connsiteY12" fmla="*/ 4061327 h 4061327"/>
              <a:gd name="connsiteX0" fmla="*/ 759085 w 869221"/>
              <a:gd name="connsiteY0" fmla="*/ 43963 h 4061327"/>
              <a:gd name="connsiteX1" fmla="*/ 782819 w 869221"/>
              <a:gd name="connsiteY1" fmla="*/ 64957 h 4061327"/>
              <a:gd name="connsiteX2" fmla="*/ 807803 w 869221"/>
              <a:gd name="connsiteY2" fmla="*/ 433708 h 4061327"/>
              <a:gd name="connsiteX3" fmla="*/ 414311 w 869221"/>
              <a:gd name="connsiteY3" fmla="*/ 1003334 h 4061327"/>
              <a:gd name="connsiteX4" fmla="*/ 264410 w 869221"/>
              <a:gd name="connsiteY4" fmla="*/ 1333117 h 4061327"/>
              <a:gd name="connsiteX5" fmla="*/ 273154 w 869221"/>
              <a:gd name="connsiteY5" fmla="*/ 1218422 h 4061327"/>
              <a:gd name="connsiteX6" fmla="*/ 174469 w 869221"/>
              <a:gd name="connsiteY6" fmla="*/ 1752842 h 4061327"/>
              <a:gd name="connsiteX7" fmla="*/ 114508 w 869221"/>
              <a:gd name="connsiteY7" fmla="*/ 2307478 h 4061327"/>
              <a:gd name="connsiteX8" fmla="*/ 9577 w 869221"/>
              <a:gd name="connsiteY8" fmla="*/ 2697222 h 4061327"/>
              <a:gd name="connsiteX9" fmla="*/ 171970 w 869221"/>
              <a:gd name="connsiteY9" fmla="*/ 2996782 h 4061327"/>
              <a:gd name="connsiteX10" fmla="*/ 163226 w 869221"/>
              <a:gd name="connsiteY10" fmla="*/ 3371780 h 4061327"/>
              <a:gd name="connsiteX11" fmla="*/ 189459 w 869221"/>
              <a:gd name="connsiteY11" fmla="*/ 4061327 h 4061327"/>
              <a:gd name="connsiteX0" fmla="*/ 759085 w 869221"/>
              <a:gd name="connsiteY0" fmla="*/ 43963 h 3371780"/>
              <a:gd name="connsiteX1" fmla="*/ 782819 w 869221"/>
              <a:gd name="connsiteY1" fmla="*/ 64957 h 3371780"/>
              <a:gd name="connsiteX2" fmla="*/ 807803 w 869221"/>
              <a:gd name="connsiteY2" fmla="*/ 433708 h 3371780"/>
              <a:gd name="connsiteX3" fmla="*/ 414311 w 869221"/>
              <a:gd name="connsiteY3" fmla="*/ 1003334 h 3371780"/>
              <a:gd name="connsiteX4" fmla="*/ 264410 w 869221"/>
              <a:gd name="connsiteY4" fmla="*/ 1333117 h 3371780"/>
              <a:gd name="connsiteX5" fmla="*/ 273154 w 869221"/>
              <a:gd name="connsiteY5" fmla="*/ 1218422 h 3371780"/>
              <a:gd name="connsiteX6" fmla="*/ 174469 w 869221"/>
              <a:gd name="connsiteY6" fmla="*/ 1752842 h 3371780"/>
              <a:gd name="connsiteX7" fmla="*/ 114508 w 869221"/>
              <a:gd name="connsiteY7" fmla="*/ 2307478 h 3371780"/>
              <a:gd name="connsiteX8" fmla="*/ 9577 w 869221"/>
              <a:gd name="connsiteY8" fmla="*/ 2697222 h 3371780"/>
              <a:gd name="connsiteX9" fmla="*/ 171970 w 869221"/>
              <a:gd name="connsiteY9" fmla="*/ 2996782 h 3371780"/>
              <a:gd name="connsiteX10" fmla="*/ 163226 w 869221"/>
              <a:gd name="connsiteY10" fmla="*/ 3371780 h 3371780"/>
              <a:gd name="connsiteX0" fmla="*/ 759085 w 869221"/>
              <a:gd name="connsiteY0" fmla="*/ 43963 h 3371780"/>
              <a:gd name="connsiteX1" fmla="*/ 782819 w 869221"/>
              <a:gd name="connsiteY1" fmla="*/ 64957 h 3371780"/>
              <a:gd name="connsiteX2" fmla="*/ 807803 w 869221"/>
              <a:gd name="connsiteY2" fmla="*/ 433708 h 3371780"/>
              <a:gd name="connsiteX3" fmla="*/ 414311 w 869221"/>
              <a:gd name="connsiteY3" fmla="*/ 1003334 h 3371780"/>
              <a:gd name="connsiteX4" fmla="*/ 264410 w 869221"/>
              <a:gd name="connsiteY4" fmla="*/ 1333117 h 3371780"/>
              <a:gd name="connsiteX5" fmla="*/ 273154 w 869221"/>
              <a:gd name="connsiteY5" fmla="*/ 1218422 h 3371780"/>
              <a:gd name="connsiteX6" fmla="*/ 174469 w 869221"/>
              <a:gd name="connsiteY6" fmla="*/ 1752842 h 3371780"/>
              <a:gd name="connsiteX7" fmla="*/ 114508 w 869221"/>
              <a:gd name="connsiteY7" fmla="*/ 2307478 h 3371780"/>
              <a:gd name="connsiteX8" fmla="*/ 9577 w 869221"/>
              <a:gd name="connsiteY8" fmla="*/ 2697222 h 3371780"/>
              <a:gd name="connsiteX9" fmla="*/ 171970 w 869221"/>
              <a:gd name="connsiteY9" fmla="*/ 2996782 h 3371780"/>
              <a:gd name="connsiteX10" fmla="*/ 163226 w 869221"/>
              <a:gd name="connsiteY10" fmla="*/ 3371780 h 3371780"/>
              <a:gd name="connsiteX0" fmla="*/ 759085 w 869221"/>
              <a:gd name="connsiteY0" fmla="*/ 43963 h 3371780"/>
              <a:gd name="connsiteX1" fmla="*/ 782819 w 869221"/>
              <a:gd name="connsiteY1" fmla="*/ 64957 h 3371780"/>
              <a:gd name="connsiteX2" fmla="*/ 807803 w 869221"/>
              <a:gd name="connsiteY2" fmla="*/ 433708 h 3371780"/>
              <a:gd name="connsiteX3" fmla="*/ 414311 w 869221"/>
              <a:gd name="connsiteY3" fmla="*/ 1003334 h 3371780"/>
              <a:gd name="connsiteX4" fmla="*/ 264410 w 869221"/>
              <a:gd name="connsiteY4" fmla="*/ 1333117 h 3371780"/>
              <a:gd name="connsiteX5" fmla="*/ 273154 w 869221"/>
              <a:gd name="connsiteY5" fmla="*/ 1218422 h 3371780"/>
              <a:gd name="connsiteX6" fmla="*/ 174469 w 869221"/>
              <a:gd name="connsiteY6" fmla="*/ 1752842 h 3371780"/>
              <a:gd name="connsiteX7" fmla="*/ 114508 w 869221"/>
              <a:gd name="connsiteY7" fmla="*/ 2307478 h 3371780"/>
              <a:gd name="connsiteX8" fmla="*/ 9577 w 869221"/>
              <a:gd name="connsiteY8" fmla="*/ 2697222 h 3371780"/>
              <a:gd name="connsiteX9" fmla="*/ 171970 w 869221"/>
              <a:gd name="connsiteY9" fmla="*/ 2996782 h 3371780"/>
              <a:gd name="connsiteX10" fmla="*/ 163226 w 869221"/>
              <a:gd name="connsiteY10" fmla="*/ 3371780 h 3371780"/>
              <a:gd name="connsiteX0" fmla="*/ 759085 w 869221"/>
              <a:gd name="connsiteY0" fmla="*/ 43963 h 3371780"/>
              <a:gd name="connsiteX1" fmla="*/ 782819 w 869221"/>
              <a:gd name="connsiteY1" fmla="*/ 64957 h 3371780"/>
              <a:gd name="connsiteX2" fmla="*/ 807803 w 869221"/>
              <a:gd name="connsiteY2" fmla="*/ 433708 h 3371780"/>
              <a:gd name="connsiteX3" fmla="*/ 414311 w 869221"/>
              <a:gd name="connsiteY3" fmla="*/ 1003334 h 3371780"/>
              <a:gd name="connsiteX4" fmla="*/ 264410 w 869221"/>
              <a:gd name="connsiteY4" fmla="*/ 1333117 h 3371780"/>
              <a:gd name="connsiteX5" fmla="*/ 273154 w 869221"/>
              <a:gd name="connsiteY5" fmla="*/ 1218422 h 3371780"/>
              <a:gd name="connsiteX6" fmla="*/ 174469 w 869221"/>
              <a:gd name="connsiteY6" fmla="*/ 1752842 h 3371780"/>
              <a:gd name="connsiteX7" fmla="*/ 114508 w 869221"/>
              <a:gd name="connsiteY7" fmla="*/ 2307478 h 3371780"/>
              <a:gd name="connsiteX8" fmla="*/ 9577 w 869221"/>
              <a:gd name="connsiteY8" fmla="*/ 2697222 h 3371780"/>
              <a:gd name="connsiteX9" fmla="*/ 171970 w 869221"/>
              <a:gd name="connsiteY9" fmla="*/ 2996782 h 3371780"/>
              <a:gd name="connsiteX10" fmla="*/ 163226 w 869221"/>
              <a:gd name="connsiteY10" fmla="*/ 3371780 h 3371780"/>
              <a:gd name="connsiteX0" fmla="*/ 759085 w 869221"/>
              <a:gd name="connsiteY0" fmla="*/ 43963 h 3371780"/>
              <a:gd name="connsiteX1" fmla="*/ 782819 w 869221"/>
              <a:gd name="connsiteY1" fmla="*/ 64957 h 3371780"/>
              <a:gd name="connsiteX2" fmla="*/ 807803 w 869221"/>
              <a:gd name="connsiteY2" fmla="*/ 433708 h 3371780"/>
              <a:gd name="connsiteX3" fmla="*/ 414311 w 869221"/>
              <a:gd name="connsiteY3" fmla="*/ 1003334 h 3371780"/>
              <a:gd name="connsiteX4" fmla="*/ 264410 w 869221"/>
              <a:gd name="connsiteY4" fmla="*/ 1333117 h 3371780"/>
              <a:gd name="connsiteX5" fmla="*/ 174469 w 869221"/>
              <a:gd name="connsiteY5" fmla="*/ 1752842 h 3371780"/>
              <a:gd name="connsiteX6" fmla="*/ 114508 w 869221"/>
              <a:gd name="connsiteY6" fmla="*/ 2307478 h 3371780"/>
              <a:gd name="connsiteX7" fmla="*/ 9577 w 869221"/>
              <a:gd name="connsiteY7" fmla="*/ 2697222 h 3371780"/>
              <a:gd name="connsiteX8" fmla="*/ 171970 w 869221"/>
              <a:gd name="connsiteY8" fmla="*/ 2996782 h 3371780"/>
              <a:gd name="connsiteX9" fmla="*/ 163226 w 869221"/>
              <a:gd name="connsiteY9" fmla="*/ 3371780 h 3371780"/>
              <a:gd name="connsiteX0" fmla="*/ 644993 w 755129"/>
              <a:gd name="connsiteY0" fmla="*/ 43963 h 3371780"/>
              <a:gd name="connsiteX1" fmla="*/ 668727 w 755129"/>
              <a:gd name="connsiteY1" fmla="*/ 64957 h 3371780"/>
              <a:gd name="connsiteX2" fmla="*/ 693711 w 755129"/>
              <a:gd name="connsiteY2" fmla="*/ 433708 h 3371780"/>
              <a:gd name="connsiteX3" fmla="*/ 300219 w 755129"/>
              <a:gd name="connsiteY3" fmla="*/ 1003334 h 3371780"/>
              <a:gd name="connsiteX4" fmla="*/ 150318 w 755129"/>
              <a:gd name="connsiteY4" fmla="*/ 1333117 h 3371780"/>
              <a:gd name="connsiteX5" fmla="*/ 60377 w 755129"/>
              <a:gd name="connsiteY5" fmla="*/ 1752842 h 3371780"/>
              <a:gd name="connsiteX6" fmla="*/ 416 w 755129"/>
              <a:gd name="connsiteY6" fmla="*/ 2307478 h 3371780"/>
              <a:gd name="connsiteX7" fmla="*/ 57878 w 755129"/>
              <a:gd name="connsiteY7" fmla="*/ 2996782 h 3371780"/>
              <a:gd name="connsiteX8" fmla="*/ 49134 w 755129"/>
              <a:gd name="connsiteY8" fmla="*/ 3371780 h 3371780"/>
              <a:gd name="connsiteX0" fmla="*/ 644993 w 755129"/>
              <a:gd name="connsiteY0" fmla="*/ 8810 h 3336627"/>
              <a:gd name="connsiteX1" fmla="*/ 668727 w 755129"/>
              <a:gd name="connsiteY1" fmla="*/ 29804 h 3336627"/>
              <a:gd name="connsiteX2" fmla="*/ 693711 w 755129"/>
              <a:gd name="connsiteY2" fmla="*/ 398555 h 3336627"/>
              <a:gd name="connsiteX3" fmla="*/ 300219 w 755129"/>
              <a:gd name="connsiteY3" fmla="*/ 968181 h 3336627"/>
              <a:gd name="connsiteX4" fmla="*/ 150318 w 755129"/>
              <a:gd name="connsiteY4" fmla="*/ 1297964 h 3336627"/>
              <a:gd name="connsiteX5" fmla="*/ 60377 w 755129"/>
              <a:gd name="connsiteY5" fmla="*/ 1717689 h 3336627"/>
              <a:gd name="connsiteX6" fmla="*/ 416 w 755129"/>
              <a:gd name="connsiteY6" fmla="*/ 2272325 h 3336627"/>
              <a:gd name="connsiteX7" fmla="*/ 57878 w 755129"/>
              <a:gd name="connsiteY7" fmla="*/ 2961629 h 3336627"/>
              <a:gd name="connsiteX8" fmla="*/ 49134 w 755129"/>
              <a:gd name="connsiteY8" fmla="*/ 3336627 h 3336627"/>
              <a:gd name="connsiteX0" fmla="*/ 644993 w 751173"/>
              <a:gd name="connsiteY0" fmla="*/ 0 h 3327817"/>
              <a:gd name="connsiteX1" fmla="*/ 693711 w 751173"/>
              <a:gd name="connsiteY1" fmla="*/ 389745 h 3327817"/>
              <a:gd name="connsiteX2" fmla="*/ 300219 w 751173"/>
              <a:gd name="connsiteY2" fmla="*/ 959371 h 3327817"/>
              <a:gd name="connsiteX3" fmla="*/ 150318 w 751173"/>
              <a:gd name="connsiteY3" fmla="*/ 1289154 h 3327817"/>
              <a:gd name="connsiteX4" fmla="*/ 60377 w 751173"/>
              <a:gd name="connsiteY4" fmla="*/ 1708879 h 3327817"/>
              <a:gd name="connsiteX5" fmla="*/ 416 w 751173"/>
              <a:gd name="connsiteY5" fmla="*/ 2263515 h 3327817"/>
              <a:gd name="connsiteX6" fmla="*/ 57878 w 751173"/>
              <a:gd name="connsiteY6" fmla="*/ 2952819 h 3327817"/>
              <a:gd name="connsiteX7" fmla="*/ 49134 w 751173"/>
              <a:gd name="connsiteY7" fmla="*/ 3327817 h 332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1173" h="3327817">
                <a:moveTo>
                  <a:pt x="644993" y="0"/>
                </a:moveTo>
                <a:cubicBezTo>
                  <a:pt x="655143" y="81197"/>
                  <a:pt x="751173" y="229850"/>
                  <a:pt x="693711" y="389745"/>
                </a:cubicBezTo>
                <a:cubicBezTo>
                  <a:pt x="636249" y="549640"/>
                  <a:pt x="390784" y="809470"/>
                  <a:pt x="300219" y="959371"/>
                </a:cubicBezTo>
                <a:cubicBezTo>
                  <a:pt x="209654" y="1109272"/>
                  <a:pt x="190292" y="1164236"/>
                  <a:pt x="150318" y="1289154"/>
                </a:cubicBezTo>
                <a:cubicBezTo>
                  <a:pt x="110344" y="1414072"/>
                  <a:pt x="85361" y="1546486"/>
                  <a:pt x="60377" y="1708879"/>
                </a:cubicBezTo>
                <a:cubicBezTo>
                  <a:pt x="35393" y="1871272"/>
                  <a:pt x="833" y="2056192"/>
                  <a:pt x="416" y="2263515"/>
                </a:cubicBezTo>
                <a:cubicBezTo>
                  <a:pt x="0" y="2470838"/>
                  <a:pt x="49758" y="2775435"/>
                  <a:pt x="57878" y="2952819"/>
                </a:cubicBezTo>
                <a:cubicBezTo>
                  <a:pt x="83486" y="3065245"/>
                  <a:pt x="46219" y="3150393"/>
                  <a:pt x="49134" y="3327817"/>
                </a:cubicBezTo>
              </a:path>
            </a:pathLst>
          </a:cu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5302" name="TextBox 6"/>
          <p:cNvSpPr txBox="1">
            <a:spLocks noChangeArrowheads="1"/>
          </p:cNvSpPr>
          <p:nvPr/>
        </p:nvSpPr>
        <p:spPr bwMode="auto">
          <a:xfrm>
            <a:off x="1752600" y="268288"/>
            <a:ext cx="60912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Jester" pitchFamily="2" charset="0"/>
              </a:rPr>
              <a:t>Average Annual Precipitation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1790700" y="3162300"/>
            <a:ext cx="4419600" cy="2286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743200" y="5486400"/>
            <a:ext cx="2139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Jester" pitchFamily="2" charset="0"/>
              </a:rPr>
              <a:t>100</a:t>
            </a:r>
            <a:r>
              <a:rPr lang="en-US" sz="2400" b="1" baseline="30000">
                <a:solidFill>
                  <a:srgbClr val="FF0000"/>
                </a:solidFill>
                <a:latin typeface="Jester" pitchFamily="2" charset="0"/>
              </a:rPr>
              <a:t>th</a:t>
            </a:r>
            <a:r>
              <a:rPr lang="en-US" sz="2400" b="1">
                <a:solidFill>
                  <a:srgbClr val="FF0000"/>
                </a:solidFill>
                <a:latin typeface="Jester" pitchFamily="2" charset="0"/>
              </a:rPr>
              <a:t> Meridian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638800" y="5562600"/>
            <a:ext cx="1755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66"/>
                </a:solidFill>
                <a:latin typeface="Jester" pitchFamily="2" charset="0"/>
              </a:rPr>
              <a:t>20” Isohyet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10800000">
            <a:off x="3886200" y="3657600"/>
            <a:ext cx="1905000" cy="182880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8CACEF6-A398-46B9-A4F4-55DC7B5AF6AA}" type="datetime1">
              <a:rPr lang="en-US"/>
              <a:pPr>
                <a:defRPr/>
              </a:pPr>
              <a:t>4/6/2009</a:t>
            </a:fld>
            <a:endParaRPr lang="en-US" dirty="0"/>
          </a:p>
        </p:txBody>
      </p:sp>
      <p:pic>
        <p:nvPicPr>
          <p:cNvPr id="56324" name="Picture 4" descr="settled areas 186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013" y="1219200"/>
            <a:ext cx="7443787" cy="5129212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56325" name="TextBox 5"/>
          <p:cNvSpPr txBox="1">
            <a:spLocks noChangeArrowheads="1"/>
          </p:cNvSpPr>
          <p:nvPr/>
        </p:nvSpPr>
        <p:spPr bwMode="auto">
          <a:xfrm>
            <a:off x="6934200" y="4216400"/>
            <a:ext cx="1206500" cy="1200150"/>
          </a:xfrm>
          <a:prstGeom prst="rect">
            <a:avLst/>
          </a:prstGeom>
          <a:solidFill>
            <a:schemeClr val="accent3"/>
          </a:solidFill>
          <a:ln w="28575">
            <a:solidFill>
              <a:srgbClr val="00206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Jester" pitchFamily="2" charset="0"/>
              </a:rPr>
              <a:t>Settled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Jester" pitchFamily="2" charset="0"/>
              </a:rPr>
              <a:t>Areas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Jester" pitchFamily="2" charset="0"/>
              </a:rPr>
              <a:t>1880</a:t>
            </a:r>
          </a:p>
        </p:txBody>
      </p:sp>
      <p:sp>
        <p:nvSpPr>
          <p:cNvPr id="56326" name="TextBox 6"/>
          <p:cNvSpPr txBox="1">
            <a:spLocks noChangeArrowheads="1"/>
          </p:cNvSpPr>
          <p:nvPr/>
        </p:nvSpPr>
        <p:spPr bwMode="auto">
          <a:xfrm>
            <a:off x="2006600" y="304800"/>
            <a:ext cx="57356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Jester" pitchFamily="2" charset="0"/>
              </a:rPr>
              <a:t>Of course, at the time of Powell’s Report, </a:t>
            </a:r>
          </a:p>
          <a:p>
            <a:pPr algn="ctr"/>
            <a:r>
              <a:rPr lang="en-US" sz="2400" dirty="0">
                <a:latin typeface="Jester" pitchFamily="2" charset="0"/>
              </a:rPr>
              <a:t>Most of the Population Lived in the East</a:t>
            </a:r>
          </a:p>
        </p:txBody>
      </p:sp>
      <p:sp>
        <p:nvSpPr>
          <p:cNvPr id="8" name="Freeform 7"/>
          <p:cNvSpPr/>
          <p:nvPr/>
        </p:nvSpPr>
        <p:spPr>
          <a:xfrm>
            <a:off x="3897313" y="2022475"/>
            <a:ext cx="750887" cy="3124200"/>
          </a:xfrm>
          <a:custGeom>
            <a:avLst/>
            <a:gdLst>
              <a:gd name="connsiteX0" fmla="*/ 844446 w 844446"/>
              <a:gd name="connsiteY0" fmla="*/ 0 h 4017364"/>
              <a:gd name="connsiteX1" fmla="*/ 664564 w 844446"/>
              <a:gd name="connsiteY1" fmla="*/ 389745 h 4017364"/>
              <a:gd name="connsiteX2" fmla="*/ 499672 w 844446"/>
              <a:gd name="connsiteY2" fmla="*/ 959371 h 4017364"/>
              <a:gd name="connsiteX3" fmla="*/ 349771 w 844446"/>
              <a:gd name="connsiteY3" fmla="*/ 1289154 h 4017364"/>
              <a:gd name="connsiteX4" fmla="*/ 259830 w 844446"/>
              <a:gd name="connsiteY4" fmla="*/ 1708879 h 4017364"/>
              <a:gd name="connsiteX5" fmla="*/ 199869 w 844446"/>
              <a:gd name="connsiteY5" fmla="*/ 2263515 h 4017364"/>
              <a:gd name="connsiteX6" fmla="*/ 94938 w 844446"/>
              <a:gd name="connsiteY6" fmla="*/ 2653259 h 4017364"/>
              <a:gd name="connsiteX7" fmla="*/ 19987 w 844446"/>
              <a:gd name="connsiteY7" fmla="*/ 3087974 h 4017364"/>
              <a:gd name="connsiteX8" fmla="*/ 19987 w 844446"/>
              <a:gd name="connsiteY8" fmla="*/ 3327817 h 4017364"/>
              <a:gd name="connsiteX9" fmla="*/ 139908 w 844446"/>
              <a:gd name="connsiteY9" fmla="*/ 3522689 h 4017364"/>
              <a:gd name="connsiteX10" fmla="*/ 274820 w 844446"/>
              <a:gd name="connsiteY10" fmla="*/ 4017364 h 4017364"/>
              <a:gd name="connsiteX11" fmla="*/ 274820 w 844446"/>
              <a:gd name="connsiteY11" fmla="*/ 4017364 h 4017364"/>
              <a:gd name="connsiteX0" fmla="*/ 844446 w 844446"/>
              <a:gd name="connsiteY0" fmla="*/ 0 h 4017364"/>
              <a:gd name="connsiteX1" fmla="*/ 664564 w 844446"/>
              <a:gd name="connsiteY1" fmla="*/ 389745 h 4017364"/>
              <a:gd name="connsiteX2" fmla="*/ 499672 w 844446"/>
              <a:gd name="connsiteY2" fmla="*/ 959371 h 4017364"/>
              <a:gd name="connsiteX3" fmla="*/ 349771 w 844446"/>
              <a:gd name="connsiteY3" fmla="*/ 1289154 h 4017364"/>
              <a:gd name="connsiteX4" fmla="*/ 259830 w 844446"/>
              <a:gd name="connsiteY4" fmla="*/ 1708879 h 4017364"/>
              <a:gd name="connsiteX5" fmla="*/ 199869 w 844446"/>
              <a:gd name="connsiteY5" fmla="*/ 2263515 h 4017364"/>
              <a:gd name="connsiteX6" fmla="*/ 94938 w 844446"/>
              <a:gd name="connsiteY6" fmla="*/ 2653259 h 4017364"/>
              <a:gd name="connsiteX7" fmla="*/ 19987 w 844446"/>
              <a:gd name="connsiteY7" fmla="*/ 3087974 h 4017364"/>
              <a:gd name="connsiteX8" fmla="*/ 19987 w 844446"/>
              <a:gd name="connsiteY8" fmla="*/ 3327817 h 4017364"/>
              <a:gd name="connsiteX9" fmla="*/ 139908 w 844446"/>
              <a:gd name="connsiteY9" fmla="*/ 3522689 h 4017364"/>
              <a:gd name="connsiteX10" fmla="*/ 274820 w 844446"/>
              <a:gd name="connsiteY10" fmla="*/ 4017364 h 4017364"/>
              <a:gd name="connsiteX11" fmla="*/ 274820 w 844446"/>
              <a:gd name="connsiteY11" fmla="*/ 4017364 h 4017364"/>
              <a:gd name="connsiteX0" fmla="*/ 844446 w 844446"/>
              <a:gd name="connsiteY0" fmla="*/ 0 h 4017364"/>
              <a:gd name="connsiteX1" fmla="*/ 664564 w 844446"/>
              <a:gd name="connsiteY1" fmla="*/ 389745 h 4017364"/>
              <a:gd name="connsiteX2" fmla="*/ 499672 w 844446"/>
              <a:gd name="connsiteY2" fmla="*/ 959371 h 4017364"/>
              <a:gd name="connsiteX3" fmla="*/ 349771 w 844446"/>
              <a:gd name="connsiteY3" fmla="*/ 1289154 h 4017364"/>
              <a:gd name="connsiteX4" fmla="*/ 259830 w 844446"/>
              <a:gd name="connsiteY4" fmla="*/ 1708879 h 4017364"/>
              <a:gd name="connsiteX5" fmla="*/ 199869 w 844446"/>
              <a:gd name="connsiteY5" fmla="*/ 2263515 h 4017364"/>
              <a:gd name="connsiteX6" fmla="*/ 94938 w 844446"/>
              <a:gd name="connsiteY6" fmla="*/ 2653259 h 4017364"/>
              <a:gd name="connsiteX7" fmla="*/ 19987 w 844446"/>
              <a:gd name="connsiteY7" fmla="*/ 3087974 h 4017364"/>
              <a:gd name="connsiteX8" fmla="*/ 19987 w 844446"/>
              <a:gd name="connsiteY8" fmla="*/ 3327817 h 4017364"/>
              <a:gd name="connsiteX9" fmla="*/ 139908 w 844446"/>
              <a:gd name="connsiteY9" fmla="*/ 3522689 h 4017364"/>
              <a:gd name="connsiteX10" fmla="*/ 274820 w 844446"/>
              <a:gd name="connsiteY10" fmla="*/ 4017364 h 4017364"/>
              <a:gd name="connsiteX11" fmla="*/ 274820 w 844446"/>
              <a:gd name="connsiteY11" fmla="*/ 4017364 h 4017364"/>
              <a:gd name="connsiteX0" fmla="*/ 844446 w 950626"/>
              <a:gd name="connsiteY0" fmla="*/ 0 h 4017364"/>
              <a:gd name="connsiteX1" fmla="*/ 893164 w 950626"/>
              <a:gd name="connsiteY1" fmla="*/ 389745 h 4017364"/>
              <a:gd name="connsiteX2" fmla="*/ 499672 w 950626"/>
              <a:gd name="connsiteY2" fmla="*/ 959371 h 4017364"/>
              <a:gd name="connsiteX3" fmla="*/ 349771 w 950626"/>
              <a:gd name="connsiteY3" fmla="*/ 1289154 h 4017364"/>
              <a:gd name="connsiteX4" fmla="*/ 259830 w 950626"/>
              <a:gd name="connsiteY4" fmla="*/ 1708879 h 4017364"/>
              <a:gd name="connsiteX5" fmla="*/ 199869 w 950626"/>
              <a:gd name="connsiteY5" fmla="*/ 2263515 h 4017364"/>
              <a:gd name="connsiteX6" fmla="*/ 94938 w 950626"/>
              <a:gd name="connsiteY6" fmla="*/ 2653259 h 4017364"/>
              <a:gd name="connsiteX7" fmla="*/ 19987 w 950626"/>
              <a:gd name="connsiteY7" fmla="*/ 3087974 h 4017364"/>
              <a:gd name="connsiteX8" fmla="*/ 19987 w 950626"/>
              <a:gd name="connsiteY8" fmla="*/ 3327817 h 4017364"/>
              <a:gd name="connsiteX9" fmla="*/ 139908 w 950626"/>
              <a:gd name="connsiteY9" fmla="*/ 3522689 h 4017364"/>
              <a:gd name="connsiteX10" fmla="*/ 274820 w 950626"/>
              <a:gd name="connsiteY10" fmla="*/ 4017364 h 4017364"/>
              <a:gd name="connsiteX11" fmla="*/ 274820 w 950626"/>
              <a:gd name="connsiteY11" fmla="*/ 4017364 h 4017364"/>
              <a:gd name="connsiteX0" fmla="*/ 844446 w 954582"/>
              <a:gd name="connsiteY0" fmla="*/ 43963 h 4061327"/>
              <a:gd name="connsiteX1" fmla="*/ 868180 w 954582"/>
              <a:gd name="connsiteY1" fmla="*/ 64957 h 4061327"/>
              <a:gd name="connsiteX2" fmla="*/ 893164 w 954582"/>
              <a:gd name="connsiteY2" fmla="*/ 433708 h 4061327"/>
              <a:gd name="connsiteX3" fmla="*/ 499672 w 954582"/>
              <a:gd name="connsiteY3" fmla="*/ 1003334 h 4061327"/>
              <a:gd name="connsiteX4" fmla="*/ 349771 w 954582"/>
              <a:gd name="connsiteY4" fmla="*/ 1333117 h 4061327"/>
              <a:gd name="connsiteX5" fmla="*/ 259830 w 954582"/>
              <a:gd name="connsiteY5" fmla="*/ 1752842 h 4061327"/>
              <a:gd name="connsiteX6" fmla="*/ 199869 w 954582"/>
              <a:gd name="connsiteY6" fmla="*/ 2307478 h 4061327"/>
              <a:gd name="connsiteX7" fmla="*/ 94938 w 954582"/>
              <a:gd name="connsiteY7" fmla="*/ 2697222 h 4061327"/>
              <a:gd name="connsiteX8" fmla="*/ 19987 w 954582"/>
              <a:gd name="connsiteY8" fmla="*/ 3131937 h 4061327"/>
              <a:gd name="connsiteX9" fmla="*/ 19987 w 954582"/>
              <a:gd name="connsiteY9" fmla="*/ 3371780 h 4061327"/>
              <a:gd name="connsiteX10" fmla="*/ 139908 w 954582"/>
              <a:gd name="connsiteY10" fmla="*/ 3566652 h 4061327"/>
              <a:gd name="connsiteX11" fmla="*/ 274820 w 954582"/>
              <a:gd name="connsiteY11" fmla="*/ 4061327 h 4061327"/>
              <a:gd name="connsiteX12" fmla="*/ 274820 w 954582"/>
              <a:gd name="connsiteY12" fmla="*/ 4061327 h 4061327"/>
              <a:gd name="connsiteX0" fmla="*/ 844446 w 954582"/>
              <a:gd name="connsiteY0" fmla="*/ 43963 h 4061327"/>
              <a:gd name="connsiteX1" fmla="*/ 868180 w 954582"/>
              <a:gd name="connsiteY1" fmla="*/ 64957 h 4061327"/>
              <a:gd name="connsiteX2" fmla="*/ 893164 w 954582"/>
              <a:gd name="connsiteY2" fmla="*/ 433708 h 4061327"/>
              <a:gd name="connsiteX3" fmla="*/ 499672 w 954582"/>
              <a:gd name="connsiteY3" fmla="*/ 1003334 h 4061327"/>
              <a:gd name="connsiteX4" fmla="*/ 349771 w 954582"/>
              <a:gd name="connsiteY4" fmla="*/ 1333117 h 4061327"/>
              <a:gd name="connsiteX5" fmla="*/ 358515 w 954582"/>
              <a:gd name="connsiteY5" fmla="*/ 1218422 h 4061327"/>
              <a:gd name="connsiteX6" fmla="*/ 259830 w 954582"/>
              <a:gd name="connsiteY6" fmla="*/ 1752842 h 4061327"/>
              <a:gd name="connsiteX7" fmla="*/ 199869 w 954582"/>
              <a:gd name="connsiteY7" fmla="*/ 2307478 h 4061327"/>
              <a:gd name="connsiteX8" fmla="*/ 94938 w 954582"/>
              <a:gd name="connsiteY8" fmla="*/ 2697222 h 4061327"/>
              <a:gd name="connsiteX9" fmla="*/ 19987 w 954582"/>
              <a:gd name="connsiteY9" fmla="*/ 3131937 h 4061327"/>
              <a:gd name="connsiteX10" fmla="*/ 19987 w 954582"/>
              <a:gd name="connsiteY10" fmla="*/ 3371780 h 4061327"/>
              <a:gd name="connsiteX11" fmla="*/ 139908 w 954582"/>
              <a:gd name="connsiteY11" fmla="*/ 3566652 h 4061327"/>
              <a:gd name="connsiteX12" fmla="*/ 274820 w 954582"/>
              <a:gd name="connsiteY12" fmla="*/ 4061327 h 4061327"/>
              <a:gd name="connsiteX13" fmla="*/ 274820 w 954582"/>
              <a:gd name="connsiteY13" fmla="*/ 4061327 h 4061327"/>
              <a:gd name="connsiteX0" fmla="*/ 851525 w 961661"/>
              <a:gd name="connsiteY0" fmla="*/ 43963 h 4061327"/>
              <a:gd name="connsiteX1" fmla="*/ 875259 w 961661"/>
              <a:gd name="connsiteY1" fmla="*/ 64957 h 4061327"/>
              <a:gd name="connsiteX2" fmla="*/ 900243 w 961661"/>
              <a:gd name="connsiteY2" fmla="*/ 433708 h 4061327"/>
              <a:gd name="connsiteX3" fmla="*/ 506751 w 961661"/>
              <a:gd name="connsiteY3" fmla="*/ 1003334 h 4061327"/>
              <a:gd name="connsiteX4" fmla="*/ 356850 w 961661"/>
              <a:gd name="connsiteY4" fmla="*/ 1333117 h 4061327"/>
              <a:gd name="connsiteX5" fmla="*/ 365594 w 961661"/>
              <a:gd name="connsiteY5" fmla="*/ 1218422 h 4061327"/>
              <a:gd name="connsiteX6" fmla="*/ 266909 w 961661"/>
              <a:gd name="connsiteY6" fmla="*/ 1752842 h 4061327"/>
              <a:gd name="connsiteX7" fmla="*/ 206948 w 961661"/>
              <a:gd name="connsiteY7" fmla="*/ 2307478 h 4061327"/>
              <a:gd name="connsiteX8" fmla="*/ 102017 w 961661"/>
              <a:gd name="connsiteY8" fmla="*/ 2697222 h 4061327"/>
              <a:gd name="connsiteX9" fmla="*/ 27066 w 961661"/>
              <a:gd name="connsiteY9" fmla="*/ 3131937 h 4061327"/>
              <a:gd name="connsiteX10" fmla="*/ 264410 w 961661"/>
              <a:gd name="connsiteY10" fmla="*/ 2996782 h 4061327"/>
              <a:gd name="connsiteX11" fmla="*/ 27066 w 961661"/>
              <a:gd name="connsiteY11" fmla="*/ 3371780 h 4061327"/>
              <a:gd name="connsiteX12" fmla="*/ 146987 w 961661"/>
              <a:gd name="connsiteY12" fmla="*/ 3566652 h 4061327"/>
              <a:gd name="connsiteX13" fmla="*/ 281899 w 961661"/>
              <a:gd name="connsiteY13" fmla="*/ 4061327 h 4061327"/>
              <a:gd name="connsiteX14" fmla="*/ 281899 w 961661"/>
              <a:gd name="connsiteY14" fmla="*/ 4061327 h 4061327"/>
              <a:gd name="connsiteX0" fmla="*/ 851525 w 961661"/>
              <a:gd name="connsiteY0" fmla="*/ 43963 h 4061327"/>
              <a:gd name="connsiteX1" fmla="*/ 875259 w 961661"/>
              <a:gd name="connsiteY1" fmla="*/ 64957 h 4061327"/>
              <a:gd name="connsiteX2" fmla="*/ 900243 w 961661"/>
              <a:gd name="connsiteY2" fmla="*/ 433708 h 4061327"/>
              <a:gd name="connsiteX3" fmla="*/ 506751 w 961661"/>
              <a:gd name="connsiteY3" fmla="*/ 1003334 h 4061327"/>
              <a:gd name="connsiteX4" fmla="*/ 356850 w 961661"/>
              <a:gd name="connsiteY4" fmla="*/ 1333117 h 4061327"/>
              <a:gd name="connsiteX5" fmla="*/ 365594 w 961661"/>
              <a:gd name="connsiteY5" fmla="*/ 1218422 h 4061327"/>
              <a:gd name="connsiteX6" fmla="*/ 266909 w 961661"/>
              <a:gd name="connsiteY6" fmla="*/ 1752842 h 4061327"/>
              <a:gd name="connsiteX7" fmla="*/ 206948 w 961661"/>
              <a:gd name="connsiteY7" fmla="*/ 2307478 h 4061327"/>
              <a:gd name="connsiteX8" fmla="*/ 102017 w 961661"/>
              <a:gd name="connsiteY8" fmla="*/ 2697222 h 4061327"/>
              <a:gd name="connsiteX9" fmla="*/ 27066 w 961661"/>
              <a:gd name="connsiteY9" fmla="*/ 2905937 h 4061327"/>
              <a:gd name="connsiteX10" fmla="*/ 264410 w 961661"/>
              <a:gd name="connsiteY10" fmla="*/ 2996782 h 4061327"/>
              <a:gd name="connsiteX11" fmla="*/ 27066 w 961661"/>
              <a:gd name="connsiteY11" fmla="*/ 3371780 h 4061327"/>
              <a:gd name="connsiteX12" fmla="*/ 146987 w 961661"/>
              <a:gd name="connsiteY12" fmla="*/ 3566652 h 4061327"/>
              <a:gd name="connsiteX13" fmla="*/ 281899 w 961661"/>
              <a:gd name="connsiteY13" fmla="*/ 4061327 h 4061327"/>
              <a:gd name="connsiteX14" fmla="*/ 281899 w 961661"/>
              <a:gd name="connsiteY14" fmla="*/ 4061327 h 4061327"/>
              <a:gd name="connsiteX0" fmla="*/ 844029 w 954165"/>
              <a:gd name="connsiteY0" fmla="*/ 43963 h 4061327"/>
              <a:gd name="connsiteX1" fmla="*/ 867763 w 954165"/>
              <a:gd name="connsiteY1" fmla="*/ 64957 h 4061327"/>
              <a:gd name="connsiteX2" fmla="*/ 892747 w 954165"/>
              <a:gd name="connsiteY2" fmla="*/ 433708 h 4061327"/>
              <a:gd name="connsiteX3" fmla="*/ 499255 w 954165"/>
              <a:gd name="connsiteY3" fmla="*/ 1003334 h 4061327"/>
              <a:gd name="connsiteX4" fmla="*/ 349354 w 954165"/>
              <a:gd name="connsiteY4" fmla="*/ 1333117 h 4061327"/>
              <a:gd name="connsiteX5" fmla="*/ 358098 w 954165"/>
              <a:gd name="connsiteY5" fmla="*/ 1218422 h 4061327"/>
              <a:gd name="connsiteX6" fmla="*/ 259413 w 954165"/>
              <a:gd name="connsiteY6" fmla="*/ 1752842 h 4061327"/>
              <a:gd name="connsiteX7" fmla="*/ 199452 w 954165"/>
              <a:gd name="connsiteY7" fmla="*/ 2307478 h 4061327"/>
              <a:gd name="connsiteX8" fmla="*/ 94521 w 954165"/>
              <a:gd name="connsiteY8" fmla="*/ 2697222 h 4061327"/>
              <a:gd name="connsiteX9" fmla="*/ 256914 w 954165"/>
              <a:gd name="connsiteY9" fmla="*/ 2996782 h 4061327"/>
              <a:gd name="connsiteX10" fmla="*/ 19570 w 954165"/>
              <a:gd name="connsiteY10" fmla="*/ 3371780 h 4061327"/>
              <a:gd name="connsiteX11" fmla="*/ 139491 w 954165"/>
              <a:gd name="connsiteY11" fmla="*/ 3566652 h 4061327"/>
              <a:gd name="connsiteX12" fmla="*/ 274403 w 954165"/>
              <a:gd name="connsiteY12" fmla="*/ 4061327 h 4061327"/>
              <a:gd name="connsiteX13" fmla="*/ 274403 w 954165"/>
              <a:gd name="connsiteY13" fmla="*/ 4061327 h 4061327"/>
              <a:gd name="connsiteX0" fmla="*/ 759085 w 869221"/>
              <a:gd name="connsiteY0" fmla="*/ 43963 h 4061327"/>
              <a:gd name="connsiteX1" fmla="*/ 782819 w 869221"/>
              <a:gd name="connsiteY1" fmla="*/ 64957 h 4061327"/>
              <a:gd name="connsiteX2" fmla="*/ 807803 w 869221"/>
              <a:gd name="connsiteY2" fmla="*/ 433708 h 4061327"/>
              <a:gd name="connsiteX3" fmla="*/ 414311 w 869221"/>
              <a:gd name="connsiteY3" fmla="*/ 1003334 h 4061327"/>
              <a:gd name="connsiteX4" fmla="*/ 264410 w 869221"/>
              <a:gd name="connsiteY4" fmla="*/ 1333117 h 4061327"/>
              <a:gd name="connsiteX5" fmla="*/ 273154 w 869221"/>
              <a:gd name="connsiteY5" fmla="*/ 1218422 h 4061327"/>
              <a:gd name="connsiteX6" fmla="*/ 174469 w 869221"/>
              <a:gd name="connsiteY6" fmla="*/ 1752842 h 4061327"/>
              <a:gd name="connsiteX7" fmla="*/ 114508 w 869221"/>
              <a:gd name="connsiteY7" fmla="*/ 2307478 h 4061327"/>
              <a:gd name="connsiteX8" fmla="*/ 9577 w 869221"/>
              <a:gd name="connsiteY8" fmla="*/ 2697222 h 4061327"/>
              <a:gd name="connsiteX9" fmla="*/ 171970 w 869221"/>
              <a:gd name="connsiteY9" fmla="*/ 2996782 h 4061327"/>
              <a:gd name="connsiteX10" fmla="*/ 163226 w 869221"/>
              <a:gd name="connsiteY10" fmla="*/ 3371780 h 4061327"/>
              <a:gd name="connsiteX11" fmla="*/ 54547 w 869221"/>
              <a:gd name="connsiteY11" fmla="*/ 3566652 h 4061327"/>
              <a:gd name="connsiteX12" fmla="*/ 189459 w 869221"/>
              <a:gd name="connsiteY12" fmla="*/ 4061327 h 4061327"/>
              <a:gd name="connsiteX13" fmla="*/ 189459 w 869221"/>
              <a:gd name="connsiteY13" fmla="*/ 4061327 h 4061327"/>
              <a:gd name="connsiteX0" fmla="*/ 759085 w 869221"/>
              <a:gd name="connsiteY0" fmla="*/ 43963 h 4061327"/>
              <a:gd name="connsiteX1" fmla="*/ 782819 w 869221"/>
              <a:gd name="connsiteY1" fmla="*/ 64957 h 4061327"/>
              <a:gd name="connsiteX2" fmla="*/ 807803 w 869221"/>
              <a:gd name="connsiteY2" fmla="*/ 433708 h 4061327"/>
              <a:gd name="connsiteX3" fmla="*/ 414311 w 869221"/>
              <a:gd name="connsiteY3" fmla="*/ 1003334 h 4061327"/>
              <a:gd name="connsiteX4" fmla="*/ 264410 w 869221"/>
              <a:gd name="connsiteY4" fmla="*/ 1333117 h 4061327"/>
              <a:gd name="connsiteX5" fmla="*/ 273154 w 869221"/>
              <a:gd name="connsiteY5" fmla="*/ 1218422 h 4061327"/>
              <a:gd name="connsiteX6" fmla="*/ 174469 w 869221"/>
              <a:gd name="connsiteY6" fmla="*/ 1752842 h 4061327"/>
              <a:gd name="connsiteX7" fmla="*/ 114508 w 869221"/>
              <a:gd name="connsiteY7" fmla="*/ 2307478 h 4061327"/>
              <a:gd name="connsiteX8" fmla="*/ 9577 w 869221"/>
              <a:gd name="connsiteY8" fmla="*/ 2697222 h 4061327"/>
              <a:gd name="connsiteX9" fmla="*/ 171970 w 869221"/>
              <a:gd name="connsiteY9" fmla="*/ 2996782 h 4061327"/>
              <a:gd name="connsiteX10" fmla="*/ 163226 w 869221"/>
              <a:gd name="connsiteY10" fmla="*/ 3371780 h 4061327"/>
              <a:gd name="connsiteX11" fmla="*/ 54547 w 869221"/>
              <a:gd name="connsiteY11" fmla="*/ 3566652 h 4061327"/>
              <a:gd name="connsiteX12" fmla="*/ 189459 w 869221"/>
              <a:gd name="connsiteY12" fmla="*/ 4061327 h 4061327"/>
              <a:gd name="connsiteX0" fmla="*/ 759085 w 869221"/>
              <a:gd name="connsiteY0" fmla="*/ 43963 h 4061327"/>
              <a:gd name="connsiteX1" fmla="*/ 782819 w 869221"/>
              <a:gd name="connsiteY1" fmla="*/ 64957 h 4061327"/>
              <a:gd name="connsiteX2" fmla="*/ 807803 w 869221"/>
              <a:gd name="connsiteY2" fmla="*/ 433708 h 4061327"/>
              <a:gd name="connsiteX3" fmla="*/ 414311 w 869221"/>
              <a:gd name="connsiteY3" fmla="*/ 1003334 h 4061327"/>
              <a:gd name="connsiteX4" fmla="*/ 264410 w 869221"/>
              <a:gd name="connsiteY4" fmla="*/ 1333117 h 4061327"/>
              <a:gd name="connsiteX5" fmla="*/ 273154 w 869221"/>
              <a:gd name="connsiteY5" fmla="*/ 1218422 h 4061327"/>
              <a:gd name="connsiteX6" fmla="*/ 174469 w 869221"/>
              <a:gd name="connsiteY6" fmla="*/ 1752842 h 4061327"/>
              <a:gd name="connsiteX7" fmla="*/ 114508 w 869221"/>
              <a:gd name="connsiteY7" fmla="*/ 2307478 h 4061327"/>
              <a:gd name="connsiteX8" fmla="*/ 9577 w 869221"/>
              <a:gd name="connsiteY8" fmla="*/ 2697222 h 4061327"/>
              <a:gd name="connsiteX9" fmla="*/ 171970 w 869221"/>
              <a:gd name="connsiteY9" fmla="*/ 2996782 h 4061327"/>
              <a:gd name="connsiteX10" fmla="*/ 163226 w 869221"/>
              <a:gd name="connsiteY10" fmla="*/ 3371780 h 4061327"/>
              <a:gd name="connsiteX11" fmla="*/ 189459 w 869221"/>
              <a:gd name="connsiteY11" fmla="*/ 4061327 h 4061327"/>
              <a:gd name="connsiteX0" fmla="*/ 759085 w 869221"/>
              <a:gd name="connsiteY0" fmla="*/ 43963 h 3371780"/>
              <a:gd name="connsiteX1" fmla="*/ 782819 w 869221"/>
              <a:gd name="connsiteY1" fmla="*/ 64957 h 3371780"/>
              <a:gd name="connsiteX2" fmla="*/ 807803 w 869221"/>
              <a:gd name="connsiteY2" fmla="*/ 433708 h 3371780"/>
              <a:gd name="connsiteX3" fmla="*/ 414311 w 869221"/>
              <a:gd name="connsiteY3" fmla="*/ 1003334 h 3371780"/>
              <a:gd name="connsiteX4" fmla="*/ 264410 w 869221"/>
              <a:gd name="connsiteY4" fmla="*/ 1333117 h 3371780"/>
              <a:gd name="connsiteX5" fmla="*/ 273154 w 869221"/>
              <a:gd name="connsiteY5" fmla="*/ 1218422 h 3371780"/>
              <a:gd name="connsiteX6" fmla="*/ 174469 w 869221"/>
              <a:gd name="connsiteY6" fmla="*/ 1752842 h 3371780"/>
              <a:gd name="connsiteX7" fmla="*/ 114508 w 869221"/>
              <a:gd name="connsiteY7" fmla="*/ 2307478 h 3371780"/>
              <a:gd name="connsiteX8" fmla="*/ 9577 w 869221"/>
              <a:gd name="connsiteY8" fmla="*/ 2697222 h 3371780"/>
              <a:gd name="connsiteX9" fmla="*/ 171970 w 869221"/>
              <a:gd name="connsiteY9" fmla="*/ 2996782 h 3371780"/>
              <a:gd name="connsiteX10" fmla="*/ 163226 w 869221"/>
              <a:gd name="connsiteY10" fmla="*/ 3371780 h 3371780"/>
              <a:gd name="connsiteX0" fmla="*/ 759085 w 869221"/>
              <a:gd name="connsiteY0" fmla="*/ 43963 h 3371780"/>
              <a:gd name="connsiteX1" fmla="*/ 782819 w 869221"/>
              <a:gd name="connsiteY1" fmla="*/ 64957 h 3371780"/>
              <a:gd name="connsiteX2" fmla="*/ 807803 w 869221"/>
              <a:gd name="connsiteY2" fmla="*/ 433708 h 3371780"/>
              <a:gd name="connsiteX3" fmla="*/ 414311 w 869221"/>
              <a:gd name="connsiteY3" fmla="*/ 1003334 h 3371780"/>
              <a:gd name="connsiteX4" fmla="*/ 264410 w 869221"/>
              <a:gd name="connsiteY4" fmla="*/ 1333117 h 3371780"/>
              <a:gd name="connsiteX5" fmla="*/ 273154 w 869221"/>
              <a:gd name="connsiteY5" fmla="*/ 1218422 h 3371780"/>
              <a:gd name="connsiteX6" fmla="*/ 174469 w 869221"/>
              <a:gd name="connsiteY6" fmla="*/ 1752842 h 3371780"/>
              <a:gd name="connsiteX7" fmla="*/ 114508 w 869221"/>
              <a:gd name="connsiteY7" fmla="*/ 2307478 h 3371780"/>
              <a:gd name="connsiteX8" fmla="*/ 9577 w 869221"/>
              <a:gd name="connsiteY8" fmla="*/ 2697222 h 3371780"/>
              <a:gd name="connsiteX9" fmla="*/ 171970 w 869221"/>
              <a:gd name="connsiteY9" fmla="*/ 2996782 h 3371780"/>
              <a:gd name="connsiteX10" fmla="*/ 163226 w 869221"/>
              <a:gd name="connsiteY10" fmla="*/ 3371780 h 3371780"/>
              <a:gd name="connsiteX0" fmla="*/ 759085 w 869221"/>
              <a:gd name="connsiteY0" fmla="*/ 43963 h 3371780"/>
              <a:gd name="connsiteX1" fmla="*/ 782819 w 869221"/>
              <a:gd name="connsiteY1" fmla="*/ 64957 h 3371780"/>
              <a:gd name="connsiteX2" fmla="*/ 807803 w 869221"/>
              <a:gd name="connsiteY2" fmla="*/ 433708 h 3371780"/>
              <a:gd name="connsiteX3" fmla="*/ 414311 w 869221"/>
              <a:gd name="connsiteY3" fmla="*/ 1003334 h 3371780"/>
              <a:gd name="connsiteX4" fmla="*/ 264410 w 869221"/>
              <a:gd name="connsiteY4" fmla="*/ 1333117 h 3371780"/>
              <a:gd name="connsiteX5" fmla="*/ 273154 w 869221"/>
              <a:gd name="connsiteY5" fmla="*/ 1218422 h 3371780"/>
              <a:gd name="connsiteX6" fmla="*/ 174469 w 869221"/>
              <a:gd name="connsiteY6" fmla="*/ 1752842 h 3371780"/>
              <a:gd name="connsiteX7" fmla="*/ 114508 w 869221"/>
              <a:gd name="connsiteY7" fmla="*/ 2307478 h 3371780"/>
              <a:gd name="connsiteX8" fmla="*/ 9577 w 869221"/>
              <a:gd name="connsiteY8" fmla="*/ 2697222 h 3371780"/>
              <a:gd name="connsiteX9" fmla="*/ 171970 w 869221"/>
              <a:gd name="connsiteY9" fmla="*/ 2996782 h 3371780"/>
              <a:gd name="connsiteX10" fmla="*/ 163226 w 869221"/>
              <a:gd name="connsiteY10" fmla="*/ 3371780 h 3371780"/>
              <a:gd name="connsiteX0" fmla="*/ 759085 w 869221"/>
              <a:gd name="connsiteY0" fmla="*/ 43963 h 3371780"/>
              <a:gd name="connsiteX1" fmla="*/ 782819 w 869221"/>
              <a:gd name="connsiteY1" fmla="*/ 64957 h 3371780"/>
              <a:gd name="connsiteX2" fmla="*/ 807803 w 869221"/>
              <a:gd name="connsiteY2" fmla="*/ 433708 h 3371780"/>
              <a:gd name="connsiteX3" fmla="*/ 414311 w 869221"/>
              <a:gd name="connsiteY3" fmla="*/ 1003334 h 3371780"/>
              <a:gd name="connsiteX4" fmla="*/ 264410 w 869221"/>
              <a:gd name="connsiteY4" fmla="*/ 1333117 h 3371780"/>
              <a:gd name="connsiteX5" fmla="*/ 273154 w 869221"/>
              <a:gd name="connsiteY5" fmla="*/ 1218422 h 3371780"/>
              <a:gd name="connsiteX6" fmla="*/ 174469 w 869221"/>
              <a:gd name="connsiteY6" fmla="*/ 1752842 h 3371780"/>
              <a:gd name="connsiteX7" fmla="*/ 114508 w 869221"/>
              <a:gd name="connsiteY7" fmla="*/ 2307478 h 3371780"/>
              <a:gd name="connsiteX8" fmla="*/ 9577 w 869221"/>
              <a:gd name="connsiteY8" fmla="*/ 2697222 h 3371780"/>
              <a:gd name="connsiteX9" fmla="*/ 171970 w 869221"/>
              <a:gd name="connsiteY9" fmla="*/ 2996782 h 3371780"/>
              <a:gd name="connsiteX10" fmla="*/ 163226 w 869221"/>
              <a:gd name="connsiteY10" fmla="*/ 3371780 h 3371780"/>
              <a:gd name="connsiteX0" fmla="*/ 759085 w 869221"/>
              <a:gd name="connsiteY0" fmla="*/ 43963 h 3371780"/>
              <a:gd name="connsiteX1" fmla="*/ 782819 w 869221"/>
              <a:gd name="connsiteY1" fmla="*/ 64957 h 3371780"/>
              <a:gd name="connsiteX2" fmla="*/ 807803 w 869221"/>
              <a:gd name="connsiteY2" fmla="*/ 433708 h 3371780"/>
              <a:gd name="connsiteX3" fmla="*/ 414311 w 869221"/>
              <a:gd name="connsiteY3" fmla="*/ 1003334 h 3371780"/>
              <a:gd name="connsiteX4" fmla="*/ 264410 w 869221"/>
              <a:gd name="connsiteY4" fmla="*/ 1333117 h 3371780"/>
              <a:gd name="connsiteX5" fmla="*/ 174469 w 869221"/>
              <a:gd name="connsiteY5" fmla="*/ 1752842 h 3371780"/>
              <a:gd name="connsiteX6" fmla="*/ 114508 w 869221"/>
              <a:gd name="connsiteY6" fmla="*/ 2307478 h 3371780"/>
              <a:gd name="connsiteX7" fmla="*/ 9577 w 869221"/>
              <a:gd name="connsiteY7" fmla="*/ 2697222 h 3371780"/>
              <a:gd name="connsiteX8" fmla="*/ 171970 w 869221"/>
              <a:gd name="connsiteY8" fmla="*/ 2996782 h 3371780"/>
              <a:gd name="connsiteX9" fmla="*/ 163226 w 869221"/>
              <a:gd name="connsiteY9" fmla="*/ 3371780 h 3371780"/>
              <a:gd name="connsiteX0" fmla="*/ 644993 w 755129"/>
              <a:gd name="connsiteY0" fmla="*/ 43963 h 3371780"/>
              <a:gd name="connsiteX1" fmla="*/ 668727 w 755129"/>
              <a:gd name="connsiteY1" fmla="*/ 64957 h 3371780"/>
              <a:gd name="connsiteX2" fmla="*/ 693711 w 755129"/>
              <a:gd name="connsiteY2" fmla="*/ 433708 h 3371780"/>
              <a:gd name="connsiteX3" fmla="*/ 300219 w 755129"/>
              <a:gd name="connsiteY3" fmla="*/ 1003334 h 3371780"/>
              <a:gd name="connsiteX4" fmla="*/ 150318 w 755129"/>
              <a:gd name="connsiteY4" fmla="*/ 1333117 h 3371780"/>
              <a:gd name="connsiteX5" fmla="*/ 60377 w 755129"/>
              <a:gd name="connsiteY5" fmla="*/ 1752842 h 3371780"/>
              <a:gd name="connsiteX6" fmla="*/ 416 w 755129"/>
              <a:gd name="connsiteY6" fmla="*/ 2307478 h 3371780"/>
              <a:gd name="connsiteX7" fmla="*/ 57878 w 755129"/>
              <a:gd name="connsiteY7" fmla="*/ 2996782 h 3371780"/>
              <a:gd name="connsiteX8" fmla="*/ 49134 w 755129"/>
              <a:gd name="connsiteY8" fmla="*/ 3371780 h 3371780"/>
              <a:gd name="connsiteX0" fmla="*/ 644993 w 755129"/>
              <a:gd name="connsiteY0" fmla="*/ 8810 h 3336627"/>
              <a:gd name="connsiteX1" fmla="*/ 668727 w 755129"/>
              <a:gd name="connsiteY1" fmla="*/ 29804 h 3336627"/>
              <a:gd name="connsiteX2" fmla="*/ 693711 w 755129"/>
              <a:gd name="connsiteY2" fmla="*/ 398555 h 3336627"/>
              <a:gd name="connsiteX3" fmla="*/ 300219 w 755129"/>
              <a:gd name="connsiteY3" fmla="*/ 968181 h 3336627"/>
              <a:gd name="connsiteX4" fmla="*/ 150318 w 755129"/>
              <a:gd name="connsiteY4" fmla="*/ 1297964 h 3336627"/>
              <a:gd name="connsiteX5" fmla="*/ 60377 w 755129"/>
              <a:gd name="connsiteY5" fmla="*/ 1717689 h 3336627"/>
              <a:gd name="connsiteX6" fmla="*/ 416 w 755129"/>
              <a:gd name="connsiteY6" fmla="*/ 2272325 h 3336627"/>
              <a:gd name="connsiteX7" fmla="*/ 57878 w 755129"/>
              <a:gd name="connsiteY7" fmla="*/ 2961629 h 3336627"/>
              <a:gd name="connsiteX8" fmla="*/ 49134 w 755129"/>
              <a:gd name="connsiteY8" fmla="*/ 3336627 h 3336627"/>
              <a:gd name="connsiteX0" fmla="*/ 644993 w 751173"/>
              <a:gd name="connsiteY0" fmla="*/ 0 h 3327817"/>
              <a:gd name="connsiteX1" fmla="*/ 693711 w 751173"/>
              <a:gd name="connsiteY1" fmla="*/ 389745 h 3327817"/>
              <a:gd name="connsiteX2" fmla="*/ 300219 w 751173"/>
              <a:gd name="connsiteY2" fmla="*/ 959371 h 3327817"/>
              <a:gd name="connsiteX3" fmla="*/ 150318 w 751173"/>
              <a:gd name="connsiteY3" fmla="*/ 1289154 h 3327817"/>
              <a:gd name="connsiteX4" fmla="*/ 60377 w 751173"/>
              <a:gd name="connsiteY4" fmla="*/ 1708879 h 3327817"/>
              <a:gd name="connsiteX5" fmla="*/ 416 w 751173"/>
              <a:gd name="connsiteY5" fmla="*/ 2263515 h 3327817"/>
              <a:gd name="connsiteX6" fmla="*/ 57878 w 751173"/>
              <a:gd name="connsiteY6" fmla="*/ 2952819 h 3327817"/>
              <a:gd name="connsiteX7" fmla="*/ 49134 w 751173"/>
              <a:gd name="connsiteY7" fmla="*/ 3327817 h 332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1173" h="3327817">
                <a:moveTo>
                  <a:pt x="644993" y="0"/>
                </a:moveTo>
                <a:cubicBezTo>
                  <a:pt x="655143" y="81197"/>
                  <a:pt x="751173" y="229850"/>
                  <a:pt x="693711" y="389745"/>
                </a:cubicBezTo>
                <a:cubicBezTo>
                  <a:pt x="636249" y="549640"/>
                  <a:pt x="390784" y="809470"/>
                  <a:pt x="300219" y="959371"/>
                </a:cubicBezTo>
                <a:cubicBezTo>
                  <a:pt x="209654" y="1109272"/>
                  <a:pt x="190292" y="1164236"/>
                  <a:pt x="150318" y="1289154"/>
                </a:cubicBezTo>
                <a:cubicBezTo>
                  <a:pt x="110344" y="1414072"/>
                  <a:pt x="85361" y="1546486"/>
                  <a:pt x="60377" y="1708879"/>
                </a:cubicBezTo>
                <a:cubicBezTo>
                  <a:pt x="35393" y="1871272"/>
                  <a:pt x="833" y="2056192"/>
                  <a:pt x="416" y="2263515"/>
                </a:cubicBezTo>
                <a:cubicBezTo>
                  <a:pt x="0" y="2470838"/>
                  <a:pt x="49758" y="2775435"/>
                  <a:pt x="57878" y="2952819"/>
                </a:cubicBezTo>
                <a:cubicBezTo>
                  <a:pt x="83486" y="3065245"/>
                  <a:pt x="46219" y="3150393"/>
                  <a:pt x="49134" y="3327817"/>
                </a:cubicBezTo>
              </a:path>
            </a:pathLst>
          </a:cu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8CACEF6-A398-46B9-A4F4-55DC7B5AF6AA}" type="datetime1">
              <a:rPr lang="en-US"/>
              <a:pPr>
                <a:defRPr/>
              </a:pPr>
              <a:t>4/6/2009</a:t>
            </a:fld>
            <a:endParaRPr lang="en-US" dirty="0"/>
          </a:p>
        </p:txBody>
      </p:sp>
      <p:pic>
        <p:nvPicPr>
          <p:cNvPr id="57348" name="Picture 3" descr="drought_july 22 2008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990600"/>
            <a:ext cx="7934325" cy="5410200"/>
          </a:xfrm>
          <a:prstGeom prst="rect">
            <a:avLst/>
          </a:prstGeom>
          <a:noFill/>
          <a:ln w="76200">
            <a:solidFill>
              <a:srgbClr val="6699FF"/>
            </a:solidFill>
            <a:miter lim="800000"/>
            <a:headEnd/>
            <a:tailEnd/>
          </a:ln>
        </p:spPr>
      </p:pic>
      <p:sp>
        <p:nvSpPr>
          <p:cNvPr id="57349" name="TextBox 4"/>
          <p:cNvSpPr txBox="1">
            <a:spLocks noChangeArrowheads="1"/>
          </p:cNvSpPr>
          <p:nvPr/>
        </p:nvSpPr>
        <p:spPr bwMode="auto">
          <a:xfrm>
            <a:off x="533400" y="304800"/>
            <a:ext cx="84121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latin typeface="Jester" pitchFamily="2" charset="0"/>
              </a:rPr>
              <a:t>The Current Drought as of 22 July, 2008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8CACEF6-A398-46B9-A4F4-55DC7B5AF6AA}" type="datetime1">
              <a:rPr lang="en-US"/>
              <a:pPr>
                <a:defRPr/>
              </a:pPr>
              <a:t>4/6/2009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7010400" y="6457950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sz="1800" dirty="0" err="1"/>
              <a:t>jim</a:t>
            </a:r>
            <a:r>
              <a:rPr lang="en-US" sz="1800" dirty="0"/>
              <a:t> kelley</a:t>
            </a:r>
          </a:p>
        </p:txBody>
      </p:sp>
      <p:pic>
        <p:nvPicPr>
          <p:cNvPr id="58372" name="Picture 3" descr="johnwesleypowel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738" y="762000"/>
            <a:ext cx="3776662" cy="49530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491038" y="1336675"/>
            <a:ext cx="4500562" cy="3540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+mn-lt"/>
                <a:cs typeface="+mn-cs"/>
              </a:rPr>
              <a:t>Many droughts will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+mn-lt"/>
                <a:cs typeface="+mn-cs"/>
              </a:rPr>
              <a:t>occur, many seasons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+mn-lt"/>
                <a:cs typeface="+mn-cs"/>
              </a:rPr>
              <a:t>in a long series will be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+mn-lt"/>
                <a:cs typeface="+mn-cs"/>
              </a:rPr>
              <a:t> fruitless; and it may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+mn-lt"/>
                <a:cs typeface="+mn-cs"/>
              </a:rPr>
              <a:t>be doubted whether,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+mn-lt"/>
                <a:cs typeface="+mn-cs"/>
              </a:rPr>
              <a:t> on the whole, agriculture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+mn-lt"/>
                <a:cs typeface="+mn-cs"/>
              </a:rPr>
              <a:t>will prove remunerative.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+mn-lt"/>
                <a:cs typeface="+mn-cs"/>
              </a:rPr>
              <a:t>          --John Wesley Powell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5867400"/>
            <a:ext cx="25542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+mn-lt"/>
                <a:cs typeface="+mn-cs"/>
              </a:rPr>
              <a:t>Arid Lands Report, p. 13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8CACEF6-A398-46B9-A4F4-55DC7B5AF6AA}" type="datetime1">
              <a:rPr lang="en-US"/>
              <a:pPr>
                <a:defRPr/>
              </a:pPr>
              <a:t>4/6/2009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7010400" y="6381750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sz="1800" dirty="0" err="1"/>
              <a:t>jim</a:t>
            </a:r>
            <a:r>
              <a:rPr lang="en-US" sz="1800" dirty="0"/>
              <a:t> kelley</a:t>
            </a:r>
          </a:p>
        </p:txBody>
      </p:sp>
      <p:sp>
        <p:nvSpPr>
          <p:cNvPr id="61444" name="TextBox 3"/>
          <p:cNvSpPr txBox="1">
            <a:spLocks noChangeArrowheads="1"/>
          </p:cNvSpPr>
          <p:nvPr/>
        </p:nvSpPr>
        <p:spPr bwMode="auto">
          <a:xfrm>
            <a:off x="1295400" y="76200"/>
            <a:ext cx="65833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latin typeface="Jester" pitchFamily="2" charset="0"/>
              </a:rPr>
              <a:t>Record of  Drought  in the West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04800" y="685800"/>
            <a:ext cx="8305800" cy="5638800"/>
          </a:xfrm>
          <a:prstGeom prst="rect">
            <a:avLst/>
          </a:prstGeom>
          <a:solidFill>
            <a:schemeClr val="accent3"/>
          </a:solidFill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dirty="0">
              <a:latin typeface="Garamond" pitchFamily="18" charset="0"/>
              <a:cs typeface="+mn-cs"/>
            </a:endParaRPr>
          </a:p>
        </p:txBody>
      </p:sp>
      <p:pic>
        <p:nvPicPr>
          <p:cNvPr id="61446" name="Picture 5" descr="arid lands grid cook science.jpg"/>
          <p:cNvPicPr>
            <a:picLocks noChangeAspect="1"/>
          </p:cNvPicPr>
          <p:nvPr/>
        </p:nvPicPr>
        <p:blipFill>
          <a:blip r:embed="rId3"/>
          <a:srcRect l="1787" t="2048" r="2003" b="3754"/>
          <a:stretch>
            <a:fillRect/>
          </a:stretch>
        </p:blipFill>
        <p:spPr bwMode="auto">
          <a:xfrm>
            <a:off x="3124200" y="2438400"/>
            <a:ext cx="5181600" cy="35052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3400" y="906463"/>
            <a:ext cx="3429000" cy="3970337"/>
          </a:xfrm>
          <a:prstGeom prst="rect">
            <a:avLst/>
          </a:prstGeom>
          <a:solidFill>
            <a:schemeClr val="accent3"/>
          </a:solidFill>
          <a:ln w="76200">
            <a:solidFill>
              <a:srgbClr val="00B0F0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+mn-lt"/>
                <a:cs typeface="+mn-cs"/>
              </a:rPr>
              <a:t>In a Comprehensive 2004 Study of Western Drought,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+mn-lt"/>
                <a:cs typeface="+mn-cs"/>
              </a:rPr>
              <a:t>Ed Cook of Lamont (Columbia U.)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+mn-lt"/>
                <a:cs typeface="+mn-cs"/>
              </a:rPr>
              <a:t>and Colleagues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+mn-lt"/>
                <a:cs typeface="+mn-cs"/>
              </a:rPr>
              <a:t>Studied Records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+mn-lt"/>
                <a:cs typeface="+mn-cs"/>
              </a:rPr>
              <a:t>from Across the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+mn-lt"/>
                <a:cs typeface="+mn-cs"/>
              </a:rPr>
              <a:t>“Arid Lands”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24400" y="1085850"/>
            <a:ext cx="2408238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+mn-lt"/>
                <a:cs typeface="+mn-cs"/>
              </a:rPr>
              <a:t>Examining  286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+mn-lt"/>
                <a:cs typeface="+mn-cs"/>
              </a:rPr>
              <a:t>2.5’ x 2.5’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+mn-lt"/>
                <a:cs typeface="+mn-cs"/>
              </a:rPr>
              <a:t>Grid Points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5410200"/>
            <a:ext cx="2547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2060"/>
                </a:solidFill>
              </a:rPr>
              <a:t>Ed Cook, </a:t>
            </a:r>
            <a:r>
              <a:rPr lang="en-US" sz="1800" i="1" dirty="0" smtClean="0">
                <a:solidFill>
                  <a:srgbClr val="002060"/>
                </a:solidFill>
              </a:rPr>
              <a:t>et al., Science</a:t>
            </a:r>
            <a:r>
              <a:rPr lang="en-US" sz="1800" dirty="0" smtClean="0">
                <a:solidFill>
                  <a:srgbClr val="002060"/>
                </a:solidFill>
              </a:rPr>
              <a:t>, </a:t>
            </a:r>
          </a:p>
          <a:p>
            <a:pPr algn="ctr"/>
            <a:r>
              <a:rPr lang="en-US" sz="1800" dirty="0" smtClean="0">
                <a:solidFill>
                  <a:srgbClr val="002060"/>
                </a:solidFill>
              </a:rPr>
              <a:t>5 Nov. 2004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0A893AE-7AED-41CB-A98E-33CAC024E626}" type="datetime1">
              <a:rPr lang="en-US"/>
              <a:pPr>
                <a:defRPr/>
              </a:pPr>
              <a:t>4/6/2009</a:t>
            </a:fld>
            <a:endParaRPr lang="en-US" dirty="0"/>
          </a:p>
        </p:txBody>
      </p:sp>
      <p:pic>
        <p:nvPicPr>
          <p:cNvPr id="62468" name="Picture 32" descr="arid lands grid cook scienc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0513" y="2286000"/>
            <a:ext cx="5735637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04800" y="685800"/>
            <a:ext cx="8229600" cy="5638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ight Brace 6"/>
          <p:cNvSpPr/>
          <p:nvPr/>
        </p:nvSpPr>
        <p:spPr>
          <a:xfrm rot="16200000">
            <a:off x="3512344" y="1735931"/>
            <a:ext cx="363538" cy="854075"/>
          </a:xfrm>
          <a:prstGeom prst="rightBrac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ight Brace 7"/>
          <p:cNvSpPr/>
          <p:nvPr/>
        </p:nvSpPr>
        <p:spPr>
          <a:xfrm rot="16200000">
            <a:off x="2188369" y="1607344"/>
            <a:ext cx="363538" cy="1111250"/>
          </a:xfrm>
          <a:prstGeom prst="rightBrac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28788" y="1582738"/>
            <a:ext cx="111761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+mn-lt"/>
                <a:cs typeface="+mn-cs"/>
              </a:rPr>
              <a:t>220 yr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97213" y="1600200"/>
            <a:ext cx="105670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+mn-lt"/>
                <a:cs typeface="+mn-cs"/>
              </a:rPr>
              <a:t>140 yr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3000" y="5715000"/>
            <a:ext cx="70691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chemeClr val="tx1"/>
                </a:solidFill>
                <a:latin typeface="+mn-lt"/>
                <a:cs typeface="+mn-cs"/>
              </a:rPr>
              <a:t>800          1000        1200          1400         1600        1800        2000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" y="762000"/>
            <a:ext cx="609462" cy="501675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  <a:latin typeface="+mn-lt"/>
                <a:cs typeface="+mn-cs"/>
              </a:rPr>
              <a:t>100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chemeClr val="tx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chemeClr val="tx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  <a:latin typeface="+mn-lt"/>
                <a:cs typeface="+mn-cs"/>
              </a:rPr>
              <a:t> 80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chemeClr val="tx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chemeClr val="tx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  <a:latin typeface="+mn-lt"/>
                <a:cs typeface="+mn-cs"/>
              </a:rPr>
              <a:t> 60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chemeClr val="tx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chemeClr val="tx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  <a:latin typeface="+mn-lt"/>
                <a:cs typeface="+mn-cs"/>
              </a:rPr>
              <a:t> 40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chemeClr val="tx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chemeClr val="tx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  <a:latin typeface="+mn-lt"/>
                <a:cs typeface="+mn-cs"/>
              </a:rPr>
              <a:t> 20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chemeClr val="tx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chemeClr val="tx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  <a:latin typeface="+mn-lt"/>
                <a:cs typeface="+mn-cs"/>
              </a:rPr>
              <a:t>   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87475" y="990600"/>
            <a:ext cx="6919913" cy="4495800"/>
          </a:xfrm>
          <a:prstGeom prst="rect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6513513" y="1355725"/>
            <a:ext cx="1189037" cy="1570038"/>
            <a:chOff x="6513513" y="1355725"/>
            <a:chExt cx="1189037" cy="1570038"/>
          </a:xfrm>
        </p:grpSpPr>
        <p:cxnSp>
          <p:nvCxnSpPr>
            <p:cNvPr id="16" name="Straight Arrow Connector 15"/>
            <p:cNvCxnSpPr/>
            <p:nvPr/>
          </p:nvCxnSpPr>
          <p:spPr>
            <a:xfrm rot="5400000">
              <a:off x="5787232" y="2091531"/>
              <a:ext cx="1454150" cy="1587"/>
            </a:xfrm>
            <a:prstGeom prst="straightConnector1">
              <a:avLst/>
            </a:prstGeom>
            <a:ln w="76200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599238" y="1355725"/>
              <a:ext cx="1103312" cy="15700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tx1"/>
                  </a:solidFill>
                  <a:latin typeface="+mn-lt"/>
                  <a:cs typeface="+mn-cs"/>
                </a:rPr>
                <a:t>Drier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1" dirty="0">
                <a:solidFill>
                  <a:schemeClr val="tx1"/>
                </a:solidFill>
                <a:latin typeface="+mn-lt"/>
                <a:cs typeface="+mn-cs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1" dirty="0">
                <a:solidFill>
                  <a:schemeClr val="tx1"/>
                </a:solidFill>
                <a:latin typeface="+mn-lt"/>
                <a:cs typeface="+mn-cs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tx1"/>
                  </a:solidFill>
                  <a:latin typeface="+mn-lt"/>
                  <a:cs typeface="+mn-cs"/>
                </a:rPr>
                <a:t>Wetter</a:t>
              </a:r>
            </a:p>
          </p:txBody>
        </p:sp>
      </p:grpSp>
      <p:sp>
        <p:nvSpPr>
          <p:cNvPr id="21" name="Right Brace 20"/>
          <p:cNvSpPr/>
          <p:nvPr/>
        </p:nvSpPr>
        <p:spPr>
          <a:xfrm rot="5400000" flipV="1">
            <a:off x="6515100" y="3086100"/>
            <a:ext cx="533400" cy="2895600"/>
          </a:xfrm>
          <a:prstGeom prst="rightBrac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611813" y="4800600"/>
            <a:ext cx="2389187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+mn-lt"/>
                <a:cs typeface="+mn-cs"/>
              </a:rPr>
              <a:t>Historical Period</a:t>
            </a:r>
          </a:p>
        </p:txBody>
      </p:sp>
      <p:sp>
        <p:nvSpPr>
          <p:cNvPr id="62481" name="TextBox 22"/>
          <p:cNvSpPr txBox="1">
            <a:spLocks noChangeArrowheads="1"/>
          </p:cNvSpPr>
          <p:nvPr/>
        </p:nvSpPr>
        <p:spPr bwMode="auto">
          <a:xfrm>
            <a:off x="1676400" y="6400800"/>
            <a:ext cx="64363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Jester" pitchFamily="2" charset="0"/>
              </a:rPr>
              <a:t>Ed Cook</a:t>
            </a:r>
            <a:r>
              <a:rPr lang="en-US" b="1" dirty="0">
                <a:latin typeface="Jester" pitchFamily="2" charset="0"/>
              </a:rPr>
              <a:t>, (Lamont) </a:t>
            </a:r>
            <a:r>
              <a:rPr lang="en-US" b="1" i="1" dirty="0">
                <a:latin typeface="Jester" pitchFamily="2" charset="0"/>
              </a:rPr>
              <a:t>et al.,  Science,  </a:t>
            </a:r>
            <a:r>
              <a:rPr lang="en-US" b="1" dirty="0">
                <a:latin typeface="Jester" pitchFamily="2" charset="0"/>
              </a:rPr>
              <a:t>5 Nov. 2004</a:t>
            </a:r>
          </a:p>
        </p:txBody>
      </p:sp>
      <p:sp>
        <p:nvSpPr>
          <p:cNvPr id="62482" name="TextBox 23"/>
          <p:cNvSpPr txBox="1">
            <a:spLocks noChangeArrowheads="1"/>
          </p:cNvSpPr>
          <p:nvPr/>
        </p:nvSpPr>
        <p:spPr bwMode="auto">
          <a:xfrm>
            <a:off x="1295400" y="76200"/>
            <a:ext cx="65833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latin typeface="Jester" pitchFamily="2" charset="0"/>
              </a:rPr>
              <a:t>Record of  Drought  in the West</a:t>
            </a:r>
          </a:p>
        </p:txBody>
      </p:sp>
      <p:sp>
        <p:nvSpPr>
          <p:cNvPr id="25" name="Freeform 24"/>
          <p:cNvSpPr/>
          <p:nvPr/>
        </p:nvSpPr>
        <p:spPr>
          <a:xfrm>
            <a:off x="1754188" y="2908300"/>
            <a:ext cx="1198562" cy="844550"/>
          </a:xfrm>
          <a:custGeom>
            <a:avLst/>
            <a:gdLst>
              <a:gd name="connsiteX0" fmla="*/ 0 w 1199213"/>
              <a:gd name="connsiteY0" fmla="*/ 734518 h 844446"/>
              <a:gd name="connsiteX1" fmla="*/ 89941 w 1199213"/>
              <a:gd name="connsiteY1" fmla="*/ 464695 h 844446"/>
              <a:gd name="connsiteX2" fmla="*/ 254833 w 1199213"/>
              <a:gd name="connsiteY2" fmla="*/ 614597 h 844446"/>
              <a:gd name="connsiteX3" fmla="*/ 464695 w 1199213"/>
              <a:gd name="connsiteY3" fmla="*/ 104931 h 844446"/>
              <a:gd name="connsiteX4" fmla="*/ 689548 w 1199213"/>
              <a:gd name="connsiteY4" fmla="*/ 494675 h 844446"/>
              <a:gd name="connsiteX5" fmla="*/ 824459 w 1199213"/>
              <a:gd name="connsiteY5" fmla="*/ 329783 h 844446"/>
              <a:gd name="connsiteX6" fmla="*/ 929390 w 1199213"/>
              <a:gd name="connsiteY6" fmla="*/ 284813 h 844446"/>
              <a:gd name="connsiteX7" fmla="*/ 959371 w 1199213"/>
              <a:gd name="connsiteY7" fmla="*/ 74951 h 844446"/>
              <a:gd name="connsiteX8" fmla="*/ 1169233 w 1199213"/>
              <a:gd name="connsiteY8" fmla="*/ 734518 h 844446"/>
              <a:gd name="connsiteX9" fmla="*/ 1139253 w 1199213"/>
              <a:gd name="connsiteY9" fmla="*/ 734518 h 84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99213" h="844446">
                <a:moveTo>
                  <a:pt x="0" y="734518"/>
                </a:moveTo>
                <a:cubicBezTo>
                  <a:pt x="23734" y="609600"/>
                  <a:pt x="47469" y="484682"/>
                  <a:pt x="89941" y="464695"/>
                </a:cubicBezTo>
                <a:cubicBezTo>
                  <a:pt x="132413" y="444708"/>
                  <a:pt x="192374" y="674558"/>
                  <a:pt x="254833" y="614597"/>
                </a:cubicBezTo>
                <a:cubicBezTo>
                  <a:pt x="317292" y="554636"/>
                  <a:pt x="392243" y="124918"/>
                  <a:pt x="464695" y="104931"/>
                </a:cubicBezTo>
                <a:cubicBezTo>
                  <a:pt x="537147" y="84944"/>
                  <a:pt x="629587" y="457200"/>
                  <a:pt x="689548" y="494675"/>
                </a:cubicBezTo>
                <a:cubicBezTo>
                  <a:pt x="749509" y="532150"/>
                  <a:pt x="784485" y="364760"/>
                  <a:pt x="824459" y="329783"/>
                </a:cubicBezTo>
                <a:cubicBezTo>
                  <a:pt x="864433" y="294806"/>
                  <a:pt x="906905" y="327285"/>
                  <a:pt x="929390" y="284813"/>
                </a:cubicBezTo>
                <a:cubicBezTo>
                  <a:pt x="951875" y="242341"/>
                  <a:pt x="919397" y="0"/>
                  <a:pt x="959371" y="74951"/>
                </a:cubicBezTo>
                <a:cubicBezTo>
                  <a:pt x="999345" y="149902"/>
                  <a:pt x="1139253" y="624590"/>
                  <a:pt x="1169233" y="734518"/>
                </a:cubicBezTo>
                <a:cubicBezTo>
                  <a:pt x="1199213" y="844446"/>
                  <a:pt x="1169233" y="789482"/>
                  <a:pt x="1139253" y="734518"/>
                </a:cubicBezTo>
              </a:path>
            </a:pathLst>
          </a:cu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3222625" y="2713038"/>
            <a:ext cx="930275" cy="930275"/>
          </a:xfrm>
          <a:custGeom>
            <a:avLst/>
            <a:gdLst>
              <a:gd name="connsiteX0" fmla="*/ 0 w 929390"/>
              <a:gd name="connsiteY0" fmla="*/ 929390 h 929390"/>
              <a:gd name="connsiteX1" fmla="*/ 149902 w 929390"/>
              <a:gd name="connsiteY1" fmla="*/ 14990 h 929390"/>
              <a:gd name="connsiteX2" fmla="*/ 359764 w 929390"/>
              <a:gd name="connsiteY2" fmla="*/ 839449 h 929390"/>
              <a:gd name="connsiteX3" fmla="*/ 674558 w 929390"/>
              <a:gd name="connsiteY3" fmla="*/ 194872 h 929390"/>
              <a:gd name="connsiteX4" fmla="*/ 929390 w 929390"/>
              <a:gd name="connsiteY4" fmla="*/ 929390 h 92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390" h="929390">
                <a:moveTo>
                  <a:pt x="0" y="929390"/>
                </a:moveTo>
                <a:cubicBezTo>
                  <a:pt x="44970" y="479685"/>
                  <a:pt x="89941" y="29980"/>
                  <a:pt x="149902" y="14990"/>
                </a:cubicBezTo>
                <a:cubicBezTo>
                  <a:pt x="209863" y="0"/>
                  <a:pt x="272321" y="809469"/>
                  <a:pt x="359764" y="839449"/>
                </a:cubicBezTo>
                <a:cubicBezTo>
                  <a:pt x="447207" y="869429"/>
                  <a:pt x="579620" y="179882"/>
                  <a:pt x="674558" y="194872"/>
                </a:cubicBezTo>
                <a:cubicBezTo>
                  <a:pt x="769496" y="209862"/>
                  <a:pt x="849443" y="569626"/>
                  <a:pt x="929390" y="929390"/>
                </a:cubicBezTo>
              </a:path>
            </a:pathLst>
          </a:cu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9" name="Freeform 28"/>
          <p:cNvSpPr/>
          <p:nvPr/>
        </p:nvSpPr>
        <p:spPr>
          <a:xfrm>
            <a:off x="7450138" y="3605213"/>
            <a:ext cx="600075" cy="684212"/>
          </a:xfrm>
          <a:custGeom>
            <a:avLst/>
            <a:gdLst>
              <a:gd name="connsiteX0" fmla="*/ 0 w 599607"/>
              <a:gd name="connsiteY0" fmla="*/ 52466 h 684551"/>
              <a:gd name="connsiteX1" fmla="*/ 179882 w 599607"/>
              <a:gd name="connsiteY1" fmla="*/ 682053 h 684551"/>
              <a:gd name="connsiteX2" fmla="*/ 389745 w 599607"/>
              <a:gd name="connsiteY2" fmla="*/ 67456 h 684551"/>
              <a:gd name="connsiteX3" fmla="*/ 494676 w 599607"/>
              <a:gd name="connsiteY3" fmla="*/ 277318 h 684551"/>
              <a:gd name="connsiteX4" fmla="*/ 599607 w 599607"/>
              <a:gd name="connsiteY4" fmla="*/ 67456 h 6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607" h="684551">
                <a:moveTo>
                  <a:pt x="0" y="52466"/>
                </a:moveTo>
                <a:cubicBezTo>
                  <a:pt x="57462" y="366010"/>
                  <a:pt x="114925" y="679555"/>
                  <a:pt x="179882" y="682053"/>
                </a:cubicBezTo>
                <a:cubicBezTo>
                  <a:pt x="244839" y="684551"/>
                  <a:pt x="337279" y="134912"/>
                  <a:pt x="389745" y="67456"/>
                </a:cubicBezTo>
                <a:cubicBezTo>
                  <a:pt x="442211" y="0"/>
                  <a:pt x="459699" y="277318"/>
                  <a:pt x="494676" y="277318"/>
                </a:cubicBezTo>
                <a:cubicBezTo>
                  <a:pt x="529653" y="277318"/>
                  <a:pt x="564630" y="172387"/>
                  <a:pt x="599607" y="67456"/>
                </a:cubicBezTo>
              </a:path>
            </a:pathLst>
          </a:cu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-580231" y="3247231"/>
            <a:ext cx="23844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+mn-lt"/>
                <a:cs typeface="+mn-cs"/>
              </a:rPr>
              <a:t>% Drought Area</a:t>
            </a:r>
          </a:p>
        </p:txBody>
      </p:sp>
      <p:sp>
        <p:nvSpPr>
          <p:cNvPr id="35" name="Freeform 34"/>
          <p:cNvSpPr/>
          <p:nvPr/>
        </p:nvSpPr>
        <p:spPr bwMode="auto">
          <a:xfrm>
            <a:off x="5227638" y="3622675"/>
            <a:ext cx="2017712" cy="511175"/>
          </a:xfrm>
          <a:custGeom>
            <a:avLst/>
            <a:gdLst>
              <a:gd name="connsiteX0" fmla="*/ 0 w 2017059"/>
              <a:gd name="connsiteY0" fmla="*/ 52668 h 524995"/>
              <a:gd name="connsiteX1" fmla="*/ 181535 w 2017059"/>
              <a:gd name="connsiteY1" fmla="*/ 234203 h 524995"/>
              <a:gd name="connsiteX2" fmla="*/ 346262 w 2017059"/>
              <a:gd name="connsiteY2" fmla="*/ 314885 h 524995"/>
              <a:gd name="connsiteX3" fmla="*/ 426944 w 2017059"/>
              <a:gd name="connsiteY3" fmla="*/ 230841 h 524995"/>
              <a:gd name="connsiteX4" fmla="*/ 450477 w 2017059"/>
              <a:gd name="connsiteY4" fmla="*/ 45944 h 524995"/>
              <a:gd name="connsiteX5" fmla="*/ 608480 w 2017059"/>
              <a:gd name="connsiteY5" fmla="*/ 59391 h 524995"/>
              <a:gd name="connsiteX6" fmla="*/ 665630 w 2017059"/>
              <a:gd name="connsiteY6" fmla="*/ 402291 h 524995"/>
              <a:gd name="connsiteX7" fmla="*/ 719418 w 2017059"/>
              <a:gd name="connsiteY7" fmla="*/ 516591 h 524995"/>
              <a:gd name="connsiteX8" fmla="*/ 786653 w 2017059"/>
              <a:gd name="connsiteY8" fmla="*/ 351865 h 524995"/>
              <a:gd name="connsiteX9" fmla="*/ 843803 w 2017059"/>
              <a:gd name="connsiteY9" fmla="*/ 140074 h 524995"/>
              <a:gd name="connsiteX10" fmla="*/ 944656 w 2017059"/>
              <a:gd name="connsiteY10" fmla="*/ 45944 h 524995"/>
              <a:gd name="connsiteX11" fmla="*/ 1025338 w 2017059"/>
              <a:gd name="connsiteY11" fmla="*/ 86285 h 524995"/>
              <a:gd name="connsiteX12" fmla="*/ 1055594 w 2017059"/>
              <a:gd name="connsiteY12" fmla="*/ 271182 h 524995"/>
              <a:gd name="connsiteX13" fmla="*/ 1136277 w 2017059"/>
              <a:gd name="connsiteY13" fmla="*/ 365312 h 524995"/>
              <a:gd name="connsiteX14" fmla="*/ 1179980 w 2017059"/>
              <a:gd name="connsiteY14" fmla="*/ 291353 h 524995"/>
              <a:gd name="connsiteX15" fmla="*/ 1237130 w 2017059"/>
              <a:gd name="connsiteY15" fmla="*/ 180415 h 524995"/>
              <a:gd name="connsiteX16" fmla="*/ 1583391 w 2017059"/>
              <a:gd name="connsiteY16" fmla="*/ 304800 h 524995"/>
              <a:gd name="connsiteX17" fmla="*/ 1680882 w 2017059"/>
              <a:gd name="connsiteY17" fmla="*/ 126627 h 524995"/>
              <a:gd name="connsiteX18" fmla="*/ 1916206 w 2017059"/>
              <a:gd name="connsiteY18" fmla="*/ 365312 h 524995"/>
              <a:gd name="connsiteX19" fmla="*/ 2017059 w 2017059"/>
              <a:gd name="connsiteY19" fmla="*/ 49306 h 524995"/>
              <a:gd name="connsiteX0" fmla="*/ 0 w 2017059"/>
              <a:gd name="connsiteY0" fmla="*/ 57150 h 529477"/>
              <a:gd name="connsiteX1" fmla="*/ 181535 w 2017059"/>
              <a:gd name="connsiteY1" fmla="*/ 238685 h 529477"/>
              <a:gd name="connsiteX2" fmla="*/ 346262 w 2017059"/>
              <a:gd name="connsiteY2" fmla="*/ 319367 h 529477"/>
              <a:gd name="connsiteX3" fmla="*/ 426944 w 2017059"/>
              <a:gd name="connsiteY3" fmla="*/ 235323 h 529477"/>
              <a:gd name="connsiteX4" fmla="*/ 450477 w 2017059"/>
              <a:gd name="connsiteY4" fmla="*/ 50426 h 529477"/>
              <a:gd name="connsiteX5" fmla="*/ 593912 w 2017059"/>
              <a:gd name="connsiteY5" fmla="*/ 23532 h 529477"/>
              <a:gd name="connsiteX6" fmla="*/ 608480 w 2017059"/>
              <a:gd name="connsiteY6" fmla="*/ 63873 h 529477"/>
              <a:gd name="connsiteX7" fmla="*/ 665630 w 2017059"/>
              <a:gd name="connsiteY7" fmla="*/ 406773 h 529477"/>
              <a:gd name="connsiteX8" fmla="*/ 719418 w 2017059"/>
              <a:gd name="connsiteY8" fmla="*/ 521073 h 529477"/>
              <a:gd name="connsiteX9" fmla="*/ 786653 w 2017059"/>
              <a:gd name="connsiteY9" fmla="*/ 356347 h 529477"/>
              <a:gd name="connsiteX10" fmla="*/ 843803 w 2017059"/>
              <a:gd name="connsiteY10" fmla="*/ 144556 h 529477"/>
              <a:gd name="connsiteX11" fmla="*/ 944656 w 2017059"/>
              <a:gd name="connsiteY11" fmla="*/ 50426 h 529477"/>
              <a:gd name="connsiteX12" fmla="*/ 1025338 w 2017059"/>
              <a:gd name="connsiteY12" fmla="*/ 90767 h 529477"/>
              <a:gd name="connsiteX13" fmla="*/ 1055594 w 2017059"/>
              <a:gd name="connsiteY13" fmla="*/ 275664 h 529477"/>
              <a:gd name="connsiteX14" fmla="*/ 1136277 w 2017059"/>
              <a:gd name="connsiteY14" fmla="*/ 369794 h 529477"/>
              <a:gd name="connsiteX15" fmla="*/ 1179980 w 2017059"/>
              <a:gd name="connsiteY15" fmla="*/ 295835 h 529477"/>
              <a:gd name="connsiteX16" fmla="*/ 1237130 w 2017059"/>
              <a:gd name="connsiteY16" fmla="*/ 184897 h 529477"/>
              <a:gd name="connsiteX17" fmla="*/ 1583391 w 2017059"/>
              <a:gd name="connsiteY17" fmla="*/ 309282 h 529477"/>
              <a:gd name="connsiteX18" fmla="*/ 1680882 w 2017059"/>
              <a:gd name="connsiteY18" fmla="*/ 131109 h 529477"/>
              <a:gd name="connsiteX19" fmla="*/ 1916206 w 2017059"/>
              <a:gd name="connsiteY19" fmla="*/ 369794 h 529477"/>
              <a:gd name="connsiteX20" fmla="*/ 2017059 w 2017059"/>
              <a:gd name="connsiteY20" fmla="*/ 53788 h 529477"/>
              <a:gd name="connsiteX0" fmla="*/ 0 w 2017059"/>
              <a:gd name="connsiteY0" fmla="*/ 57150 h 529477"/>
              <a:gd name="connsiteX1" fmla="*/ 181535 w 2017059"/>
              <a:gd name="connsiteY1" fmla="*/ 238685 h 529477"/>
              <a:gd name="connsiteX2" fmla="*/ 346262 w 2017059"/>
              <a:gd name="connsiteY2" fmla="*/ 319367 h 529477"/>
              <a:gd name="connsiteX3" fmla="*/ 426944 w 2017059"/>
              <a:gd name="connsiteY3" fmla="*/ 235323 h 529477"/>
              <a:gd name="connsiteX4" fmla="*/ 450477 w 2017059"/>
              <a:gd name="connsiteY4" fmla="*/ 50426 h 529477"/>
              <a:gd name="connsiteX5" fmla="*/ 497541 w 2017059"/>
              <a:gd name="connsiteY5" fmla="*/ 23532 h 529477"/>
              <a:gd name="connsiteX6" fmla="*/ 593912 w 2017059"/>
              <a:gd name="connsiteY6" fmla="*/ 23532 h 529477"/>
              <a:gd name="connsiteX7" fmla="*/ 608480 w 2017059"/>
              <a:gd name="connsiteY7" fmla="*/ 63873 h 529477"/>
              <a:gd name="connsiteX8" fmla="*/ 665630 w 2017059"/>
              <a:gd name="connsiteY8" fmla="*/ 406773 h 529477"/>
              <a:gd name="connsiteX9" fmla="*/ 719418 w 2017059"/>
              <a:gd name="connsiteY9" fmla="*/ 521073 h 529477"/>
              <a:gd name="connsiteX10" fmla="*/ 786653 w 2017059"/>
              <a:gd name="connsiteY10" fmla="*/ 356347 h 529477"/>
              <a:gd name="connsiteX11" fmla="*/ 843803 w 2017059"/>
              <a:gd name="connsiteY11" fmla="*/ 144556 h 529477"/>
              <a:gd name="connsiteX12" fmla="*/ 944656 w 2017059"/>
              <a:gd name="connsiteY12" fmla="*/ 50426 h 529477"/>
              <a:gd name="connsiteX13" fmla="*/ 1025338 w 2017059"/>
              <a:gd name="connsiteY13" fmla="*/ 90767 h 529477"/>
              <a:gd name="connsiteX14" fmla="*/ 1055594 w 2017059"/>
              <a:gd name="connsiteY14" fmla="*/ 275664 h 529477"/>
              <a:gd name="connsiteX15" fmla="*/ 1136277 w 2017059"/>
              <a:gd name="connsiteY15" fmla="*/ 369794 h 529477"/>
              <a:gd name="connsiteX16" fmla="*/ 1179980 w 2017059"/>
              <a:gd name="connsiteY16" fmla="*/ 295835 h 529477"/>
              <a:gd name="connsiteX17" fmla="*/ 1237130 w 2017059"/>
              <a:gd name="connsiteY17" fmla="*/ 184897 h 529477"/>
              <a:gd name="connsiteX18" fmla="*/ 1583391 w 2017059"/>
              <a:gd name="connsiteY18" fmla="*/ 309282 h 529477"/>
              <a:gd name="connsiteX19" fmla="*/ 1680882 w 2017059"/>
              <a:gd name="connsiteY19" fmla="*/ 131109 h 529477"/>
              <a:gd name="connsiteX20" fmla="*/ 1916206 w 2017059"/>
              <a:gd name="connsiteY20" fmla="*/ 369794 h 529477"/>
              <a:gd name="connsiteX21" fmla="*/ 2017059 w 2017059"/>
              <a:gd name="connsiteY21" fmla="*/ 53788 h 529477"/>
              <a:gd name="connsiteX0" fmla="*/ 0 w 2017059"/>
              <a:gd name="connsiteY0" fmla="*/ 57150 h 529477"/>
              <a:gd name="connsiteX1" fmla="*/ 181535 w 2017059"/>
              <a:gd name="connsiteY1" fmla="*/ 238685 h 529477"/>
              <a:gd name="connsiteX2" fmla="*/ 346262 w 2017059"/>
              <a:gd name="connsiteY2" fmla="*/ 319367 h 529477"/>
              <a:gd name="connsiteX3" fmla="*/ 426944 w 2017059"/>
              <a:gd name="connsiteY3" fmla="*/ 235323 h 529477"/>
              <a:gd name="connsiteX4" fmla="*/ 450477 w 2017059"/>
              <a:gd name="connsiteY4" fmla="*/ 50426 h 529477"/>
              <a:gd name="connsiteX5" fmla="*/ 497541 w 2017059"/>
              <a:gd name="connsiteY5" fmla="*/ 23532 h 529477"/>
              <a:gd name="connsiteX6" fmla="*/ 593912 w 2017059"/>
              <a:gd name="connsiteY6" fmla="*/ 23532 h 529477"/>
              <a:gd name="connsiteX7" fmla="*/ 608480 w 2017059"/>
              <a:gd name="connsiteY7" fmla="*/ 63873 h 529477"/>
              <a:gd name="connsiteX8" fmla="*/ 665630 w 2017059"/>
              <a:gd name="connsiteY8" fmla="*/ 406773 h 529477"/>
              <a:gd name="connsiteX9" fmla="*/ 719418 w 2017059"/>
              <a:gd name="connsiteY9" fmla="*/ 521073 h 529477"/>
              <a:gd name="connsiteX10" fmla="*/ 786653 w 2017059"/>
              <a:gd name="connsiteY10" fmla="*/ 356347 h 529477"/>
              <a:gd name="connsiteX11" fmla="*/ 843803 w 2017059"/>
              <a:gd name="connsiteY11" fmla="*/ 144556 h 529477"/>
              <a:gd name="connsiteX12" fmla="*/ 944656 w 2017059"/>
              <a:gd name="connsiteY12" fmla="*/ 50426 h 529477"/>
              <a:gd name="connsiteX13" fmla="*/ 1025338 w 2017059"/>
              <a:gd name="connsiteY13" fmla="*/ 90767 h 529477"/>
              <a:gd name="connsiteX14" fmla="*/ 1055594 w 2017059"/>
              <a:gd name="connsiteY14" fmla="*/ 275664 h 529477"/>
              <a:gd name="connsiteX15" fmla="*/ 1136277 w 2017059"/>
              <a:gd name="connsiteY15" fmla="*/ 369794 h 529477"/>
              <a:gd name="connsiteX16" fmla="*/ 1179980 w 2017059"/>
              <a:gd name="connsiteY16" fmla="*/ 295835 h 529477"/>
              <a:gd name="connsiteX17" fmla="*/ 1237130 w 2017059"/>
              <a:gd name="connsiteY17" fmla="*/ 184897 h 529477"/>
              <a:gd name="connsiteX18" fmla="*/ 1583391 w 2017059"/>
              <a:gd name="connsiteY18" fmla="*/ 309282 h 529477"/>
              <a:gd name="connsiteX19" fmla="*/ 1680882 w 2017059"/>
              <a:gd name="connsiteY19" fmla="*/ 131109 h 529477"/>
              <a:gd name="connsiteX20" fmla="*/ 1916206 w 2017059"/>
              <a:gd name="connsiteY20" fmla="*/ 369794 h 529477"/>
              <a:gd name="connsiteX21" fmla="*/ 2017059 w 2017059"/>
              <a:gd name="connsiteY21" fmla="*/ 53788 h 529477"/>
              <a:gd name="connsiteX0" fmla="*/ 0 w 2017059"/>
              <a:gd name="connsiteY0" fmla="*/ 57150 h 529477"/>
              <a:gd name="connsiteX1" fmla="*/ 181535 w 2017059"/>
              <a:gd name="connsiteY1" fmla="*/ 238685 h 529477"/>
              <a:gd name="connsiteX2" fmla="*/ 346262 w 2017059"/>
              <a:gd name="connsiteY2" fmla="*/ 319367 h 529477"/>
              <a:gd name="connsiteX3" fmla="*/ 426944 w 2017059"/>
              <a:gd name="connsiteY3" fmla="*/ 235323 h 529477"/>
              <a:gd name="connsiteX4" fmla="*/ 450477 w 2017059"/>
              <a:gd name="connsiteY4" fmla="*/ 50426 h 529477"/>
              <a:gd name="connsiteX5" fmla="*/ 497541 w 2017059"/>
              <a:gd name="connsiteY5" fmla="*/ 23532 h 529477"/>
              <a:gd name="connsiteX6" fmla="*/ 593912 w 2017059"/>
              <a:gd name="connsiteY6" fmla="*/ 23532 h 529477"/>
              <a:gd name="connsiteX7" fmla="*/ 608480 w 2017059"/>
              <a:gd name="connsiteY7" fmla="*/ 63873 h 529477"/>
              <a:gd name="connsiteX8" fmla="*/ 665630 w 2017059"/>
              <a:gd name="connsiteY8" fmla="*/ 406773 h 529477"/>
              <a:gd name="connsiteX9" fmla="*/ 719418 w 2017059"/>
              <a:gd name="connsiteY9" fmla="*/ 521073 h 529477"/>
              <a:gd name="connsiteX10" fmla="*/ 786653 w 2017059"/>
              <a:gd name="connsiteY10" fmla="*/ 356347 h 529477"/>
              <a:gd name="connsiteX11" fmla="*/ 843803 w 2017059"/>
              <a:gd name="connsiteY11" fmla="*/ 144556 h 529477"/>
              <a:gd name="connsiteX12" fmla="*/ 944656 w 2017059"/>
              <a:gd name="connsiteY12" fmla="*/ 50426 h 529477"/>
              <a:gd name="connsiteX13" fmla="*/ 1025338 w 2017059"/>
              <a:gd name="connsiteY13" fmla="*/ 90767 h 529477"/>
              <a:gd name="connsiteX14" fmla="*/ 1055594 w 2017059"/>
              <a:gd name="connsiteY14" fmla="*/ 275664 h 529477"/>
              <a:gd name="connsiteX15" fmla="*/ 1136277 w 2017059"/>
              <a:gd name="connsiteY15" fmla="*/ 369794 h 529477"/>
              <a:gd name="connsiteX16" fmla="*/ 1179980 w 2017059"/>
              <a:gd name="connsiteY16" fmla="*/ 295835 h 529477"/>
              <a:gd name="connsiteX17" fmla="*/ 1237130 w 2017059"/>
              <a:gd name="connsiteY17" fmla="*/ 184897 h 529477"/>
              <a:gd name="connsiteX18" fmla="*/ 1583391 w 2017059"/>
              <a:gd name="connsiteY18" fmla="*/ 309282 h 529477"/>
              <a:gd name="connsiteX19" fmla="*/ 1680882 w 2017059"/>
              <a:gd name="connsiteY19" fmla="*/ 131109 h 529477"/>
              <a:gd name="connsiteX20" fmla="*/ 1916206 w 2017059"/>
              <a:gd name="connsiteY20" fmla="*/ 369794 h 529477"/>
              <a:gd name="connsiteX21" fmla="*/ 2017059 w 2017059"/>
              <a:gd name="connsiteY21" fmla="*/ 53788 h 529477"/>
              <a:gd name="connsiteX0" fmla="*/ 0 w 2017059"/>
              <a:gd name="connsiteY0" fmla="*/ 57150 h 529477"/>
              <a:gd name="connsiteX1" fmla="*/ 181535 w 2017059"/>
              <a:gd name="connsiteY1" fmla="*/ 238685 h 529477"/>
              <a:gd name="connsiteX2" fmla="*/ 346262 w 2017059"/>
              <a:gd name="connsiteY2" fmla="*/ 319367 h 529477"/>
              <a:gd name="connsiteX3" fmla="*/ 426944 w 2017059"/>
              <a:gd name="connsiteY3" fmla="*/ 235323 h 529477"/>
              <a:gd name="connsiteX4" fmla="*/ 450477 w 2017059"/>
              <a:gd name="connsiteY4" fmla="*/ 50426 h 529477"/>
              <a:gd name="connsiteX5" fmla="*/ 457200 w 2017059"/>
              <a:gd name="connsiteY5" fmla="*/ 50426 h 529477"/>
              <a:gd name="connsiteX6" fmla="*/ 497541 w 2017059"/>
              <a:gd name="connsiteY6" fmla="*/ 23532 h 529477"/>
              <a:gd name="connsiteX7" fmla="*/ 593912 w 2017059"/>
              <a:gd name="connsiteY7" fmla="*/ 23532 h 529477"/>
              <a:gd name="connsiteX8" fmla="*/ 608480 w 2017059"/>
              <a:gd name="connsiteY8" fmla="*/ 63873 h 529477"/>
              <a:gd name="connsiteX9" fmla="*/ 665630 w 2017059"/>
              <a:gd name="connsiteY9" fmla="*/ 406773 h 529477"/>
              <a:gd name="connsiteX10" fmla="*/ 719418 w 2017059"/>
              <a:gd name="connsiteY10" fmla="*/ 521073 h 529477"/>
              <a:gd name="connsiteX11" fmla="*/ 786653 w 2017059"/>
              <a:gd name="connsiteY11" fmla="*/ 356347 h 529477"/>
              <a:gd name="connsiteX12" fmla="*/ 843803 w 2017059"/>
              <a:gd name="connsiteY12" fmla="*/ 144556 h 529477"/>
              <a:gd name="connsiteX13" fmla="*/ 944656 w 2017059"/>
              <a:gd name="connsiteY13" fmla="*/ 50426 h 529477"/>
              <a:gd name="connsiteX14" fmla="*/ 1025338 w 2017059"/>
              <a:gd name="connsiteY14" fmla="*/ 90767 h 529477"/>
              <a:gd name="connsiteX15" fmla="*/ 1055594 w 2017059"/>
              <a:gd name="connsiteY15" fmla="*/ 275664 h 529477"/>
              <a:gd name="connsiteX16" fmla="*/ 1136277 w 2017059"/>
              <a:gd name="connsiteY16" fmla="*/ 369794 h 529477"/>
              <a:gd name="connsiteX17" fmla="*/ 1179980 w 2017059"/>
              <a:gd name="connsiteY17" fmla="*/ 295835 h 529477"/>
              <a:gd name="connsiteX18" fmla="*/ 1237130 w 2017059"/>
              <a:gd name="connsiteY18" fmla="*/ 184897 h 529477"/>
              <a:gd name="connsiteX19" fmla="*/ 1583391 w 2017059"/>
              <a:gd name="connsiteY19" fmla="*/ 309282 h 529477"/>
              <a:gd name="connsiteX20" fmla="*/ 1680882 w 2017059"/>
              <a:gd name="connsiteY20" fmla="*/ 131109 h 529477"/>
              <a:gd name="connsiteX21" fmla="*/ 1916206 w 2017059"/>
              <a:gd name="connsiteY21" fmla="*/ 369794 h 529477"/>
              <a:gd name="connsiteX22" fmla="*/ 2017059 w 2017059"/>
              <a:gd name="connsiteY22" fmla="*/ 53788 h 529477"/>
              <a:gd name="connsiteX0" fmla="*/ 0 w 2017059"/>
              <a:gd name="connsiteY0" fmla="*/ 57150 h 529477"/>
              <a:gd name="connsiteX1" fmla="*/ 181535 w 2017059"/>
              <a:gd name="connsiteY1" fmla="*/ 238685 h 529477"/>
              <a:gd name="connsiteX2" fmla="*/ 346262 w 2017059"/>
              <a:gd name="connsiteY2" fmla="*/ 319367 h 529477"/>
              <a:gd name="connsiteX3" fmla="*/ 426944 w 2017059"/>
              <a:gd name="connsiteY3" fmla="*/ 235323 h 529477"/>
              <a:gd name="connsiteX4" fmla="*/ 450477 w 2017059"/>
              <a:gd name="connsiteY4" fmla="*/ 50426 h 529477"/>
              <a:gd name="connsiteX5" fmla="*/ 457200 w 2017059"/>
              <a:gd name="connsiteY5" fmla="*/ 50426 h 529477"/>
              <a:gd name="connsiteX6" fmla="*/ 593912 w 2017059"/>
              <a:gd name="connsiteY6" fmla="*/ 23532 h 529477"/>
              <a:gd name="connsiteX7" fmla="*/ 608480 w 2017059"/>
              <a:gd name="connsiteY7" fmla="*/ 63873 h 529477"/>
              <a:gd name="connsiteX8" fmla="*/ 665630 w 2017059"/>
              <a:gd name="connsiteY8" fmla="*/ 406773 h 529477"/>
              <a:gd name="connsiteX9" fmla="*/ 719418 w 2017059"/>
              <a:gd name="connsiteY9" fmla="*/ 521073 h 529477"/>
              <a:gd name="connsiteX10" fmla="*/ 786653 w 2017059"/>
              <a:gd name="connsiteY10" fmla="*/ 356347 h 529477"/>
              <a:gd name="connsiteX11" fmla="*/ 843803 w 2017059"/>
              <a:gd name="connsiteY11" fmla="*/ 144556 h 529477"/>
              <a:gd name="connsiteX12" fmla="*/ 944656 w 2017059"/>
              <a:gd name="connsiteY12" fmla="*/ 50426 h 529477"/>
              <a:gd name="connsiteX13" fmla="*/ 1025338 w 2017059"/>
              <a:gd name="connsiteY13" fmla="*/ 90767 h 529477"/>
              <a:gd name="connsiteX14" fmla="*/ 1055594 w 2017059"/>
              <a:gd name="connsiteY14" fmla="*/ 275664 h 529477"/>
              <a:gd name="connsiteX15" fmla="*/ 1136277 w 2017059"/>
              <a:gd name="connsiteY15" fmla="*/ 369794 h 529477"/>
              <a:gd name="connsiteX16" fmla="*/ 1179980 w 2017059"/>
              <a:gd name="connsiteY16" fmla="*/ 295835 h 529477"/>
              <a:gd name="connsiteX17" fmla="*/ 1237130 w 2017059"/>
              <a:gd name="connsiteY17" fmla="*/ 184897 h 529477"/>
              <a:gd name="connsiteX18" fmla="*/ 1583391 w 2017059"/>
              <a:gd name="connsiteY18" fmla="*/ 309282 h 529477"/>
              <a:gd name="connsiteX19" fmla="*/ 1680882 w 2017059"/>
              <a:gd name="connsiteY19" fmla="*/ 131109 h 529477"/>
              <a:gd name="connsiteX20" fmla="*/ 1916206 w 2017059"/>
              <a:gd name="connsiteY20" fmla="*/ 369794 h 529477"/>
              <a:gd name="connsiteX21" fmla="*/ 2017059 w 2017059"/>
              <a:gd name="connsiteY21" fmla="*/ 53788 h 529477"/>
              <a:gd name="connsiteX0" fmla="*/ 0 w 2017059"/>
              <a:gd name="connsiteY0" fmla="*/ 52668 h 524995"/>
              <a:gd name="connsiteX1" fmla="*/ 181535 w 2017059"/>
              <a:gd name="connsiteY1" fmla="*/ 234203 h 524995"/>
              <a:gd name="connsiteX2" fmla="*/ 346262 w 2017059"/>
              <a:gd name="connsiteY2" fmla="*/ 314885 h 524995"/>
              <a:gd name="connsiteX3" fmla="*/ 426944 w 2017059"/>
              <a:gd name="connsiteY3" fmla="*/ 230841 h 524995"/>
              <a:gd name="connsiteX4" fmla="*/ 450477 w 2017059"/>
              <a:gd name="connsiteY4" fmla="*/ 45944 h 524995"/>
              <a:gd name="connsiteX5" fmla="*/ 457200 w 2017059"/>
              <a:gd name="connsiteY5" fmla="*/ 45944 h 524995"/>
              <a:gd name="connsiteX6" fmla="*/ 608480 w 2017059"/>
              <a:gd name="connsiteY6" fmla="*/ 59391 h 524995"/>
              <a:gd name="connsiteX7" fmla="*/ 665630 w 2017059"/>
              <a:gd name="connsiteY7" fmla="*/ 402291 h 524995"/>
              <a:gd name="connsiteX8" fmla="*/ 719418 w 2017059"/>
              <a:gd name="connsiteY8" fmla="*/ 516591 h 524995"/>
              <a:gd name="connsiteX9" fmla="*/ 786653 w 2017059"/>
              <a:gd name="connsiteY9" fmla="*/ 351865 h 524995"/>
              <a:gd name="connsiteX10" fmla="*/ 843803 w 2017059"/>
              <a:gd name="connsiteY10" fmla="*/ 140074 h 524995"/>
              <a:gd name="connsiteX11" fmla="*/ 944656 w 2017059"/>
              <a:gd name="connsiteY11" fmla="*/ 45944 h 524995"/>
              <a:gd name="connsiteX12" fmla="*/ 1025338 w 2017059"/>
              <a:gd name="connsiteY12" fmla="*/ 86285 h 524995"/>
              <a:gd name="connsiteX13" fmla="*/ 1055594 w 2017059"/>
              <a:gd name="connsiteY13" fmla="*/ 271182 h 524995"/>
              <a:gd name="connsiteX14" fmla="*/ 1136277 w 2017059"/>
              <a:gd name="connsiteY14" fmla="*/ 365312 h 524995"/>
              <a:gd name="connsiteX15" fmla="*/ 1179980 w 2017059"/>
              <a:gd name="connsiteY15" fmla="*/ 291353 h 524995"/>
              <a:gd name="connsiteX16" fmla="*/ 1237130 w 2017059"/>
              <a:gd name="connsiteY16" fmla="*/ 180415 h 524995"/>
              <a:gd name="connsiteX17" fmla="*/ 1583391 w 2017059"/>
              <a:gd name="connsiteY17" fmla="*/ 304800 h 524995"/>
              <a:gd name="connsiteX18" fmla="*/ 1680882 w 2017059"/>
              <a:gd name="connsiteY18" fmla="*/ 126627 h 524995"/>
              <a:gd name="connsiteX19" fmla="*/ 1916206 w 2017059"/>
              <a:gd name="connsiteY19" fmla="*/ 365312 h 524995"/>
              <a:gd name="connsiteX20" fmla="*/ 2017059 w 2017059"/>
              <a:gd name="connsiteY20" fmla="*/ 49306 h 524995"/>
              <a:gd name="connsiteX0" fmla="*/ 0 w 2017059"/>
              <a:gd name="connsiteY0" fmla="*/ 37540 h 509867"/>
              <a:gd name="connsiteX1" fmla="*/ 181535 w 2017059"/>
              <a:gd name="connsiteY1" fmla="*/ 219075 h 509867"/>
              <a:gd name="connsiteX2" fmla="*/ 346262 w 2017059"/>
              <a:gd name="connsiteY2" fmla="*/ 299757 h 509867"/>
              <a:gd name="connsiteX3" fmla="*/ 426944 w 2017059"/>
              <a:gd name="connsiteY3" fmla="*/ 215713 h 509867"/>
              <a:gd name="connsiteX4" fmla="*/ 450477 w 2017059"/>
              <a:gd name="connsiteY4" fmla="*/ 30816 h 509867"/>
              <a:gd name="connsiteX5" fmla="*/ 457200 w 2017059"/>
              <a:gd name="connsiteY5" fmla="*/ 30816 h 509867"/>
              <a:gd name="connsiteX6" fmla="*/ 608480 w 2017059"/>
              <a:gd name="connsiteY6" fmla="*/ 120463 h 509867"/>
              <a:gd name="connsiteX7" fmla="*/ 665630 w 2017059"/>
              <a:gd name="connsiteY7" fmla="*/ 387163 h 509867"/>
              <a:gd name="connsiteX8" fmla="*/ 719418 w 2017059"/>
              <a:gd name="connsiteY8" fmla="*/ 501463 h 509867"/>
              <a:gd name="connsiteX9" fmla="*/ 786653 w 2017059"/>
              <a:gd name="connsiteY9" fmla="*/ 336737 h 509867"/>
              <a:gd name="connsiteX10" fmla="*/ 843803 w 2017059"/>
              <a:gd name="connsiteY10" fmla="*/ 124946 h 509867"/>
              <a:gd name="connsiteX11" fmla="*/ 944656 w 2017059"/>
              <a:gd name="connsiteY11" fmla="*/ 30816 h 509867"/>
              <a:gd name="connsiteX12" fmla="*/ 1025338 w 2017059"/>
              <a:gd name="connsiteY12" fmla="*/ 71157 h 509867"/>
              <a:gd name="connsiteX13" fmla="*/ 1055594 w 2017059"/>
              <a:gd name="connsiteY13" fmla="*/ 256054 h 509867"/>
              <a:gd name="connsiteX14" fmla="*/ 1136277 w 2017059"/>
              <a:gd name="connsiteY14" fmla="*/ 350184 h 509867"/>
              <a:gd name="connsiteX15" fmla="*/ 1179980 w 2017059"/>
              <a:gd name="connsiteY15" fmla="*/ 276225 h 509867"/>
              <a:gd name="connsiteX16" fmla="*/ 1237130 w 2017059"/>
              <a:gd name="connsiteY16" fmla="*/ 165287 h 509867"/>
              <a:gd name="connsiteX17" fmla="*/ 1583391 w 2017059"/>
              <a:gd name="connsiteY17" fmla="*/ 289672 h 509867"/>
              <a:gd name="connsiteX18" fmla="*/ 1680882 w 2017059"/>
              <a:gd name="connsiteY18" fmla="*/ 111499 h 509867"/>
              <a:gd name="connsiteX19" fmla="*/ 1916206 w 2017059"/>
              <a:gd name="connsiteY19" fmla="*/ 350184 h 509867"/>
              <a:gd name="connsiteX20" fmla="*/ 2017059 w 2017059"/>
              <a:gd name="connsiteY20" fmla="*/ 34178 h 509867"/>
              <a:gd name="connsiteX0" fmla="*/ 0 w 2017059"/>
              <a:gd name="connsiteY0" fmla="*/ 24840 h 497167"/>
              <a:gd name="connsiteX1" fmla="*/ 181535 w 2017059"/>
              <a:gd name="connsiteY1" fmla="*/ 206375 h 497167"/>
              <a:gd name="connsiteX2" fmla="*/ 346262 w 2017059"/>
              <a:gd name="connsiteY2" fmla="*/ 287057 h 497167"/>
              <a:gd name="connsiteX3" fmla="*/ 426944 w 2017059"/>
              <a:gd name="connsiteY3" fmla="*/ 203013 h 497167"/>
              <a:gd name="connsiteX4" fmla="*/ 450477 w 2017059"/>
              <a:gd name="connsiteY4" fmla="*/ 18116 h 497167"/>
              <a:gd name="connsiteX5" fmla="*/ 457200 w 2017059"/>
              <a:gd name="connsiteY5" fmla="*/ 94316 h 497167"/>
              <a:gd name="connsiteX6" fmla="*/ 608480 w 2017059"/>
              <a:gd name="connsiteY6" fmla="*/ 107763 h 497167"/>
              <a:gd name="connsiteX7" fmla="*/ 665630 w 2017059"/>
              <a:gd name="connsiteY7" fmla="*/ 374463 h 497167"/>
              <a:gd name="connsiteX8" fmla="*/ 719418 w 2017059"/>
              <a:gd name="connsiteY8" fmla="*/ 488763 h 497167"/>
              <a:gd name="connsiteX9" fmla="*/ 786653 w 2017059"/>
              <a:gd name="connsiteY9" fmla="*/ 324037 h 497167"/>
              <a:gd name="connsiteX10" fmla="*/ 843803 w 2017059"/>
              <a:gd name="connsiteY10" fmla="*/ 112246 h 497167"/>
              <a:gd name="connsiteX11" fmla="*/ 944656 w 2017059"/>
              <a:gd name="connsiteY11" fmla="*/ 18116 h 497167"/>
              <a:gd name="connsiteX12" fmla="*/ 1025338 w 2017059"/>
              <a:gd name="connsiteY12" fmla="*/ 58457 h 497167"/>
              <a:gd name="connsiteX13" fmla="*/ 1055594 w 2017059"/>
              <a:gd name="connsiteY13" fmla="*/ 243354 h 497167"/>
              <a:gd name="connsiteX14" fmla="*/ 1136277 w 2017059"/>
              <a:gd name="connsiteY14" fmla="*/ 337484 h 497167"/>
              <a:gd name="connsiteX15" fmla="*/ 1179980 w 2017059"/>
              <a:gd name="connsiteY15" fmla="*/ 263525 h 497167"/>
              <a:gd name="connsiteX16" fmla="*/ 1237130 w 2017059"/>
              <a:gd name="connsiteY16" fmla="*/ 152587 h 497167"/>
              <a:gd name="connsiteX17" fmla="*/ 1583391 w 2017059"/>
              <a:gd name="connsiteY17" fmla="*/ 276972 h 497167"/>
              <a:gd name="connsiteX18" fmla="*/ 1680882 w 2017059"/>
              <a:gd name="connsiteY18" fmla="*/ 98799 h 497167"/>
              <a:gd name="connsiteX19" fmla="*/ 1916206 w 2017059"/>
              <a:gd name="connsiteY19" fmla="*/ 337484 h 497167"/>
              <a:gd name="connsiteX20" fmla="*/ 2017059 w 2017059"/>
              <a:gd name="connsiteY20" fmla="*/ 21478 h 497167"/>
              <a:gd name="connsiteX0" fmla="*/ 0 w 2017059"/>
              <a:gd name="connsiteY0" fmla="*/ 24840 h 497167"/>
              <a:gd name="connsiteX1" fmla="*/ 181535 w 2017059"/>
              <a:gd name="connsiteY1" fmla="*/ 206375 h 497167"/>
              <a:gd name="connsiteX2" fmla="*/ 346262 w 2017059"/>
              <a:gd name="connsiteY2" fmla="*/ 287057 h 497167"/>
              <a:gd name="connsiteX3" fmla="*/ 426944 w 2017059"/>
              <a:gd name="connsiteY3" fmla="*/ 203013 h 497167"/>
              <a:gd name="connsiteX4" fmla="*/ 450477 w 2017059"/>
              <a:gd name="connsiteY4" fmla="*/ 18116 h 497167"/>
              <a:gd name="connsiteX5" fmla="*/ 457200 w 2017059"/>
              <a:gd name="connsiteY5" fmla="*/ 94316 h 497167"/>
              <a:gd name="connsiteX6" fmla="*/ 610721 w 2017059"/>
              <a:gd name="connsiteY6" fmla="*/ 15875 h 497167"/>
              <a:gd name="connsiteX7" fmla="*/ 608480 w 2017059"/>
              <a:gd name="connsiteY7" fmla="*/ 107763 h 497167"/>
              <a:gd name="connsiteX8" fmla="*/ 665630 w 2017059"/>
              <a:gd name="connsiteY8" fmla="*/ 374463 h 497167"/>
              <a:gd name="connsiteX9" fmla="*/ 719418 w 2017059"/>
              <a:gd name="connsiteY9" fmla="*/ 488763 h 497167"/>
              <a:gd name="connsiteX10" fmla="*/ 786653 w 2017059"/>
              <a:gd name="connsiteY10" fmla="*/ 324037 h 497167"/>
              <a:gd name="connsiteX11" fmla="*/ 843803 w 2017059"/>
              <a:gd name="connsiteY11" fmla="*/ 112246 h 497167"/>
              <a:gd name="connsiteX12" fmla="*/ 944656 w 2017059"/>
              <a:gd name="connsiteY12" fmla="*/ 18116 h 497167"/>
              <a:gd name="connsiteX13" fmla="*/ 1025338 w 2017059"/>
              <a:gd name="connsiteY13" fmla="*/ 58457 h 497167"/>
              <a:gd name="connsiteX14" fmla="*/ 1055594 w 2017059"/>
              <a:gd name="connsiteY14" fmla="*/ 243354 h 497167"/>
              <a:gd name="connsiteX15" fmla="*/ 1136277 w 2017059"/>
              <a:gd name="connsiteY15" fmla="*/ 337484 h 497167"/>
              <a:gd name="connsiteX16" fmla="*/ 1179980 w 2017059"/>
              <a:gd name="connsiteY16" fmla="*/ 263525 h 497167"/>
              <a:gd name="connsiteX17" fmla="*/ 1237130 w 2017059"/>
              <a:gd name="connsiteY17" fmla="*/ 152587 h 497167"/>
              <a:gd name="connsiteX18" fmla="*/ 1583391 w 2017059"/>
              <a:gd name="connsiteY18" fmla="*/ 276972 h 497167"/>
              <a:gd name="connsiteX19" fmla="*/ 1680882 w 2017059"/>
              <a:gd name="connsiteY19" fmla="*/ 98799 h 497167"/>
              <a:gd name="connsiteX20" fmla="*/ 1916206 w 2017059"/>
              <a:gd name="connsiteY20" fmla="*/ 337484 h 497167"/>
              <a:gd name="connsiteX21" fmla="*/ 2017059 w 2017059"/>
              <a:gd name="connsiteY21" fmla="*/ 21478 h 497167"/>
              <a:gd name="connsiteX0" fmla="*/ 0 w 2017059"/>
              <a:gd name="connsiteY0" fmla="*/ 24840 h 497167"/>
              <a:gd name="connsiteX1" fmla="*/ 181535 w 2017059"/>
              <a:gd name="connsiteY1" fmla="*/ 206375 h 497167"/>
              <a:gd name="connsiteX2" fmla="*/ 346262 w 2017059"/>
              <a:gd name="connsiteY2" fmla="*/ 287057 h 497167"/>
              <a:gd name="connsiteX3" fmla="*/ 426944 w 2017059"/>
              <a:gd name="connsiteY3" fmla="*/ 203013 h 497167"/>
              <a:gd name="connsiteX4" fmla="*/ 450477 w 2017059"/>
              <a:gd name="connsiteY4" fmla="*/ 18116 h 497167"/>
              <a:gd name="connsiteX5" fmla="*/ 457200 w 2017059"/>
              <a:gd name="connsiteY5" fmla="*/ 94316 h 497167"/>
              <a:gd name="connsiteX6" fmla="*/ 441512 w 2017059"/>
              <a:gd name="connsiteY6" fmla="*/ 68543 h 497167"/>
              <a:gd name="connsiteX7" fmla="*/ 610721 w 2017059"/>
              <a:gd name="connsiteY7" fmla="*/ 15875 h 497167"/>
              <a:gd name="connsiteX8" fmla="*/ 608480 w 2017059"/>
              <a:gd name="connsiteY8" fmla="*/ 107763 h 497167"/>
              <a:gd name="connsiteX9" fmla="*/ 665630 w 2017059"/>
              <a:gd name="connsiteY9" fmla="*/ 374463 h 497167"/>
              <a:gd name="connsiteX10" fmla="*/ 719418 w 2017059"/>
              <a:gd name="connsiteY10" fmla="*/ 488763 h 497167"/>
              <a:gd name="connsiteX11" fmla="*/ 786653 w 2017059"/>
              <a:gd name="connsiteY11" fmla="*/ 324037 h 497167"/>
              <a:gd name="connsiteX12" fmla="*/ 843803 w 2017059"/>
              <a:gd name="connsiteY12" fmla="*/ 112246 h 497167"/>
              <a:gd name="connsiteX13" fmla="*/ 944656 w 2017059"/>
              <a:gd name="connsiteY13" fmla="*/ 18116 h 497167"/>
              <a:gd name="connsiteX14" fmla="*/ 1025338 w 2017059"/>
              <a:gd name="connsiteY14" fmla="*/ 58457 h 497167"/>
              <a:gd name="connsiteX15" fmla="*/ 1055594 w 2017059"/>
              <a:gd name="connsiteY15" fmla="*/ 243354 h 497167"/>
              <a:gd name="connsiteX16" fmla="*/ 1136277 w 2017059"/>
              <a:gd name="connsiteY16" fmla="*/ 337484 h 497167"/>
              <a:gd name="connsiteX17" fmla="*/ 1179980 w 2017059"/>
              <a:gd name="connsiteY17" fmla="*/ 263525 h 497167"/>
              <a:gd name="connsiteX18" fmla="*/ 1237130 w 2017059"/>
              <a:gd name="connsiteY18" fmla="*/ 152587 h 497167"/>
              <a:gd name="connsiteX19" fmla="*/ 1583391 w 2017059"/>
              <a:gd name="connsiteY19" fmla="*/ 276972 h 497167"/>
              <a:gd name="connsiteX20" fmla="*/ 1680882 w 2017059"/>
              <a:gd name="connsiteY20" fmla="*/ 98799 h 497167"/>
              <a:gd name="connsiteX21" fmla="*/ 1916206 w 2017059"/>
              <a:gd name="connsiteY21" fmla="*/ 337484 h 497167"/>
              <a:gd name="connsiteX22" fmla="*/ 2017059 w 2017059"/>
              <a:gd name="connsiteY22" fmla="*/ 21478 h 497167"/>
              <a:gd name="connsiteX0" fmla="*/ 0 w 2017059"/>
              <a:gd name="connsiteY0" fmla="*/ 24840 h 497167"/>
              <a:gd name="connsiteX1" fmla="*/ 181535 w 2017059"/>
              <a:gd name="connsiteY1" fmla="*/ 206375 h 497167"/>
              <a:gd name="connsiteX2" fmla="*/ 346262 w 2017059"/>
              <a:gd name="connsiteY2" fmla="*/ 287057 h 497167"/>
              <a:gd name="connsiteX3" fmla="*/ 426944 w 2017059"/>
              <a:gd name="connsiteY3" fmla="*/ 203013 h 497167"/>
              <a:gd name="connsiteX4" fmla="*/ 450477 w 2017059"/>
              <a:gd name="connsiteY4" fmla="*/ 18116 h 497167"/>
              <a:gd name="connsiteX5" fmla="*/ 457200 w 2017059"/>
              <a:gd name="connsiteY5" fmla="*/ 94316 h 497167"/>
              <a:gd name="connsiteX6" fmla="*/ 441512 w 2017059"/>
              <a:gd name="connsiteY6" fmla="*/ 68543 h 497167"/>
              <a:gd name="connsiteX7" fmla="*/ 610721 w 2017059"/>
              <a:gd name="connsiteY7" fmla="*/ 15875 h 497167"/>
              <a:gd name="connsiteX8" fmla="*/ 608480 w 2017059"/>
              <a:gd name="connsiteY8" fmla="*/ 107763 h 497167"/>
              <a:gd name="connsiteX9" fmla="*/ 665630 w 2017059"/>
              <a:gd name="connsiteY9" fmla="*/ 374463 h 497167"/>
              <a:gd name="connsiteX10" fmla="*/ 719418 w 2017059"/>
              <a:gd name="connsiteY10" fmla="*/ 488763 h 497167"/>
              <a:gd name="connsiteX11" fmla="*/ 786653 w 2017059"/>
              <a:gd name="connsiteY11" fmla="*/ 324037 h 497167"/>
              <a:gd name="connsiteX12" fmla="*/ 843803 w 2017059"/>
              <a:gd name="connsiteY12" fmla="*/ 112246 h 497167"/>
              <a:gd name="connsiteX13" fmla="*/ 944656 w 2017059"/>
              <a:gd name="connsiteY13" fmla="*/ 18116 h 497167"/>
              <a:gd name="connsiteX14" fmla="*/ 1025338 w 2017059"/>
              <a:gd name="connsiteY14" fmla="*/ 58457 h 497167"/>
              <a:gd name="connsiteX15" fmla="*/ 1055594 w 2017059"/>
              <a:gd name="connsiteY15" fmla="*/ 243354 h 497167"/>
              <a:gd name="connsiteX16" fmla="*/ 1136277 w 2017059"/>
              <a:gd name="connsiteY16" fmla="*/ 337484 h 497167"/>
              <a:gd name="connsiteX17" fmla="*/ 1179980 w 2017059"/>
              <a:gd name="connsiteY17" fmla="*/ 263525 h 497167"/>
              <a:gd name="connsiteX18" fmla="*/ 1237130 w 2017059"/>
              <a:gd name="connsiteY18" fmla="*/ 152587 h 497167"/>
              <a:gd name="connsiteX19" fmla="*/ 1583391 w 2017059"/>
              <a:gd name="connsiteY19" fmla="*/ 276972 h 497167"/>
              <a:gd name="connsiteX20" fmla="*/ 1680882 w 2017059"/>
              <a:gd name="connsiteY20" fmla="*/ 98799 h 497167"/>
              <a:gd name="connsiteX21" fmla="*/ 1916206 w 2017059"/>
              <a:gd name="connsiteY21" fmla="*/ 337484 h 497167"/>
              <a:gd name="connsiteX22" fmla="*/ 2017059 w 2017059"/>
              <a:gd name="connsiteY22" fmla="*/ 21478 h 497167"/>
              <a:gd name="connsiteX0" fmla="*/ 0 w 2017059"/>
              <a:gd name="connsiteY0" fmla="*/ 55656 h 527983"/>
              <a:gd name="connsiteX1" fmla="*/ 181535 w 2017059"/>
              <a:gd name="connsiteY1" fmla="*/ 237191 h 527983"/>
              <a:gd name="connsiteX2" fmla="*/ 346262 w 2017059"/>
              <a:gd name="connsiteY2" fmla="*/ 317873 h 527983"/>
              <a:gd name="connsiteX3" fmla="*/ 426944 w 2017059"/>
              <a:gd name="connsiteY3" fmla="*/ 233829 h 527983"/>
              <a:gd name="connsiteX4" fmla="*/ 450477 w 2017059"/>
              <a:gd name="connsiteY4" fmla="*/ 48932 h 527983"/>
              <a:gd name="connsiteX5" fmla="*/ 457200 w 2017059"/>
              <a:gd name="connsiteY5" fmla="*/ 125132 h 527983"/>
              <a:gd name="connsiteX6" fmla="*/ 441512 w 2017059"/>
              <a:gd name="connsiteY6" fmla="*/ 99359 h 527983"/>
              <a:gd name="connsiteX7" fmla="*/ 610721 w 2017059"/>
              <a:gd name="connsiteY7" fmla="*/ 46691 h 527983"/>
              <a:gd name="connsiteX8" fmla="*/ 608480 w 2017059"/>
              <a:gd name="connsiteY8" fmla="*/ 138579 h 527983"/>
              <a:gd name="connsiteX9" fmla="*/ 665630 w 2017059"/>
              <a:gd name="connsiteY9" fmla="*/ 405279 h 527983"/>
              <a:gd name="connsiteX10" fmla="*/ 719418 w 2017059"/>
              <a:gd name="connsiteY10" fmla="*/ 519579 h 527983"/>
              <a:gd name="connsiteX11" fmla="*/ 786653 w 2017059"/>
              <a:gd name="connsiteY11" fmla="*/ 354853 h 527983"/>
              <a:gd name="connsiteX12" fmla="*/ 843803 w 2017059"/>
              <a:gd name="connsiteY12" fmla="*/ 143062 h 527983"/>
              <a:gd name="connsiteX13" fmla="*/ 944656 w 2017059"/>
              <a:gd name="connsiteY13" fmla="*/ 48932 h 527983"/>
              <a:gd name="connsiteX14" fmla="*/ 1025338 w 2017059"/>
              <a:gd name="connsiteY14" fmla="*/ 89273 h 527983"/>
              <a:gd name="connsiteX15" fmla="*/ 1055594 w 2017059"/>
              <a:gd name="connsiteY15" fmla="*/ 274170 h 527983"/>
              <a:gd name="connsiteX16" fmla="*/ 1136277 w 2017059"/>
              <a:gd name="connsiteY16" fmla="*/ 368300 h 527983"/>
              <a:gd name="connsiteX17" fmla="*/ 1179980 w 2017059"/>
              <a:gd name="connsiteY17" fmla="*/ 294341 h 527983"/>
              <a:gd name="connsiteX18" fmla="*/ 1237130 w 2017059"/>
              <a:gd name="connsiteY18" fmla="*/ 183403 h 527983"/>
              <a:gd name="connsiteX19" fmla="*/ 1583391 w 2017059"/>
              <a:gd name="connsiteY19" fmla="*/ 307788 h 527983"/>
              <a:gd name="connsiteX20" fmla="*/ 1680882 w 2017059"/>
              <a:gd name="connsiteY20" fmla="*/ 129615 h 527983"/>
              <a:gd name="connsiteX21" fmla="*/ 1916206 w 2017059"/>
              <a:gd name="connsiteY21" fmla="*/ 368300 h 527983"/>
              <a:gd name="connsiteX22" fmla="*/ 2017059 w 2017059"/>
              <a:gd name="connsiteY22" fmla="*/ 52294 h 527983"/>
              <a:gd name="connsiteX0" fmla="*/ 0 w 2017059"/>
              <a:gd name="connsiteY0" fmla="*/ 24840 h 497167"/>
              <a:gd name="connsiteX1" fmla="*/ 181535 w 2017059"/>
              <a:gd name="connsiteY1" fmla="*/ 206375 h 497167"/>
              <a:gd name="connsiteX2" fmla="*/ 346262 w 2017059"/>
              <a:gd name="connsiteY2" fmla="*/ 287057 h 497167"/>
              <a:gd name="connsiteX3" fmla="*/ 426944 w 2017059"/>
              <a:gd name="connsiteY3" fmla="*/ 203013 h 497167"/>
              <a:gd name="connsiteX4" fmla="*/ 450477 w 2017059"/>
              <a:gd name="connsiteY4" fmla="*/ 18116 h 497167"/>
              <a:gd name="connsiteX5" fmla="*/ 457200 w 2017059"/>
              <a:gd name="connsiteY5" fmla="*/ 94316 h 497167"/>
              <a:gd name="connsiteX6" fmla="*/ 610721 w 2017059"/>
              <a:gd name="connsiteY6" fmla="*/ 15875 h 497167"/>
              <a:gd name="connsiteX7" fmla="*/ 608480 w 2017059"/>
              <a:gd name="connsiteY7" fmla="*/ 107763 h 497167"/>
              <a:gd name="connsiteX8" fmla="*/ 665630 w 2017059"/>
              <a:gd name="connsiteY8" fmla="*/ 374463 h 497167"/>
              <a:gd name="connsiteX9" fmla="*/ 719418 w 2017059"/>
              <a:gd name="connsiteY9" fmla="*/ 488763 h 497167"/>
              <a:gd name="connsiteX10" fmla="*/ 786653 w 2017059"/>
              <a:gd name="connsiteY10" fmla="*/ 324037 h 497167"/>
              <a:gd name="connsiteX11" fmla="*/ 843803 w 2017059"/>
              <a:gd name="connsiteY11" fmla="*/ 112246 h 497167"/>
              <a:gd name="connsiteX12" fmla="*/ 944656 w 2017059"/>
              <a:gd name="connsiteY12" fmla="*/ 18116 h 497167"/>
              <a:gd name="connsiteX13" fmla="*/ 1025338 w 2017059"/>
              <a:gd name="connsiteY13" fmla="*/ 58457 h 497167"/>
              <a:gd name="connsiteX14" fmla="*/ 1055594 w 2017059"/>
              <a:gd name="connsiteY14" fmla="*/ 243354 h 497167"/>
              <a:gd name="connsiteX15" fmla="*/ 1136277 w 2017059"/>
              <a:gd name="connsiteY15" fmla="*/ 337484 h 497167"/>
              <a:gd name="connsiteX16" fmla="*/ 1179980 w 2017059"/>
              <a:gd name="connsiteY16" fmla="*/ 263525 h 497167"/>
              <a:gd name="connsiteX17" fmla="*/ 1237130 w 2017059"/>
              <a:gd name="connsiteY17" fmla="*/ 152587 h 497167"/>
              <a:gd name="connsiteX18" fmla="*/ 1583391 w 2017059"/>
              <a:gd name="connsiteY18" fmla="*/ 276972 h 497167"/>
              <a:gd name="connsiteX19" fmla="*/ 1680882 w 2017059"/>
              <a:gd name="connsiteY19" fmla="*/ 98799 h 497167"/>
              <a:gd name="connsiteX20" fmla="*/ 1916206 w 2017059"/>
              <a:gd name="connsiteY20" fmla="*/ 337484 h 497167"/>
              <a:gd name="connsiteX21" fmla="*/ 2017059 w 2017059"/>
              <a:gd name="connsiteY21" fmla="*/ 21478 h 497167"/>
              <a:gd name="connsiteX0" fmla="*/ 0 w 2017059"/>
              <a:gd name="connsiteY0" fmla="*/ 37914 h 510241"/>
              <a:gd name="connsiteX1" fmla="*/ 181535 w 2017059"/>
              <a:gd name="connsiteY1" fmla="*/ 219449 h 510241"/>
              <a:gd name="connsiteX2" fmla="*/ 346262 w 2017059"/>
              <a:gd name="connsiteY2" fmla="*/ 300131 h 510241"/>
              <a:gd name="connsiteX3" fmla="*/ 426944 w 2017059"/>
              <a:gd name="connsiteY3" fmla="*/ 216087 h 510241"/>
              <a:gd name="connsiteX4" fmla="*/ 450477 w 2017059"/>
              <a:gd name="connsiteY4" fmla="*/ 31190 h 510241"/>
              <a:gd name="connsiteX5" fmla="*/ 610721 w 2017059"/>
              <a:gd name="connsiteY5" fmla="*/ 28949 h 510241"/>
              <a:gd name="connsiteX6" fmla="*/ 608480 w 2017059"/>
              <a:gd name="connsiteY6" fmla="*/ 120837 h 510241"/>
              <a:gd name="connsiteX7" fmla="*/ 665630 w 2017059"/>
              <a:gd name="connsiteY7" fmla="*/ 387537 h 510241"/>
              <a:gd name="connsiteX8" fmla="*/ 719418 w 2017059"/>
              <a:gd name="connsiteY8" fmla="*/ 501837 h 510241"/>
              <a:gd name="connsiteX9" fmla="*/ 786653 w 2017059"/>
              <a:gd name="connsiteY9" fmla="*/ 337111 h 510241"/>
              <a:gd name="connsiteX10" fmla="*/ 843803 w 2017059"/>
              <a:gd name="connsiteY10" fmla="*/ 125320 h 510241"/>
              <a:gd name="connsiteX11" fmla="*/ 944656 w 2017059"/>
              <a:gd name="connsiteY11" fmla="*/ 31190 h 510241"/>
              <a:gd name="connsiteX12" fmla="*/ 1025338 w 2017059"/>
              <a:gd name="connsiteY12" fmla="*/ 71531 h 510241"/>
              <a:gd name="connsiteX13" fmla="*/ 1055594 w 2017059"/>
              <a:gd name="connsiteY13" fmla="*/ 256428 h 510241"/>
              <a:gd name="connsiteX14" fmla="*/ 1136277 w 2017059"/>
              <a:gd name="connsiteY14" fmla="*/ 350558 h 510241"/>
              <a:gd name="connsiteX15" fmla="*/ 1179980 w 2017059"/>
              <a:gd name="connsiteY15" fmla="*/ 276599 h 510241"/>
              <a:gd name="connsiteX16" fmla="*/ 1237130 w 2017059"/>
              <a:gd name="connsiteY16" fmla="*/ 165661 h 510241"/>
              <a:gd name="connsiteX17" fmla="*/ 1583391 w 2017059"/>
              <a:gd name="connsiteY17" fmla="*/ 290046 h 510241"/>
              <a:gd name="connsiteX18" fmla="*/ 1680882 w 2017059"/>
              <a:gd name="connsiteY18" fmla="*/ 111873 h 510241"/>
              <a:gd name="connsiteX19" fmla="*/ 1916206 w 2017059"/>
              <a:gd name="connsiteY19" fmla="*/ 350558 h 510241"/>
              <a:gd name="connsiteX20" fmla="*/ 2017059 w 2017059"/>
              <a:gd name="connsiteY20" fmla="*/ 34552 h 510241"/>
              <a:gd name="connsiteX0" fmla="*/ 0 w 2017059"/>
              <a:gd name="connsiteY0" fmla="*/ 37914 h 510241"/>
              <a:gd name="connsiteX1" fmla="*/ 181535 w 2017059"/>
              <a:gd name="connsiteY1" fmla="*/ 219449 h 510241"/>
              <a:gd name="connsiteX2" fmla="*/ 346262 w 2017059"/>
              <a:gd name="connsiteY2" fmla="*/ 300131 h 510241"/>
              <a:gd name="connsiteX3" fmla="*/ 426944 w 2017059"/>
              <a:gd name="connsiteY3" fmla="*/ 216087 h 510241"/>
              <a:gd name="connsiteX4" fmla="*/ 450477 w 2017059"/>
              <a:gd name="connsiteY4" fmla="*/ 31190 h 510241"/>
              <a:gd name="connsiteX5" fmla="*/ 610721 w 2017059"/>
              <a:gd name="connsiteY5" fmla="*/ 28949 h 510241"/>
              <a:gd name="connsiteX6" fmla="*/ 608480 w 2017059"/>
              <a:gd name="connsiteY6" fmla="*/ 120837 h 510241"/>
              <a:gd name="connsiteX7" fmla="*/ 665630 w 2017059"/>
              <a:gd name="connsiteY7" fmla="*/ 387537 h 510241"/>
              <a:gd name="connsiteX8" fmla="*/ 719418 w 2017059"/>
              <a:gd name="connsiteY8" fmla="*/ 501837 h 510241"/>
              <a:gd name="connsiteX9" fmla="*/ 786653 w 2017059"/>
              <a:gd name="connsiteY9" fmla="*/ 337111 h 510241"/>
              <a:gd name="connsiteX10" fmla="*/ 843803 w 2017059"/>
              <a:gd name="connsiteY10" fmla="*/ 125320 h 510241"/>
              <a:gd name="connsiteX11" fmla="*/ 944656 w 2017059"/>
              <a:gd name="connsiteY11" fmla="*/ 31190 h 510241"/>
              <a:gd name="connsiteX12" fmla="*/ 1025338 w 2017059"/>
              <a:gd name="connsiteY12" fmla="*/ 71531 h 510241"/>
              <a:gd name="connsiteX13" fmla="*/ 1055594 w 2017059"/>
              <a:gd name="connsiteY13" fmla="*/ 256428 h 510241"/>
              <a:gd name="connsiteX14" fmla="*/ 1136277 w 2017059"/>
              <a:gd name="connsiteY14" fmla="*/ 350558 h 510241"/>
              <a:gd name="connsiteX15" fmla="*/ 1179980 w 2017059"/>
              <a:gd name="connsiteY15" fmla="*/ 276599 h 510241"/>
              <a:gd name="connsiteX16" fmla="*/ 1237130 w 2017059"/>
              <a:gd name="connsiteY16" fmla="*/ 165661 h 510241"/>
              <a:gd name="connsiteX17" fmla="*/ 1583391 w 2017059"/>
              <a:gd name="connsiteY17" fmla="*/ 290046 h 510241"/>
              <a:gd name="connsiteX18" fmla="*/ 1680882 w 2017059"/>
              <a:gd name="connsiteY18" fmla="*/ 111873 h 510241"/>
              <a:gd name="connsiteX19" fmla="*/ 1916206 w 2017059"/>
              <a:gd name="connsiteY19" fmla="*/ 350558 h 510241"/>
              <a:gd name="connsiteX20" fmla="*/ 2017059 w 2017059"/>
              <a:gd name="connsiteY20" fmla="*/ 34552 h 510241"/>
              <a:gd name="connsiteX0" fmla="*/ 0 w 2017059"/>
              <a:gd name="connsiteY0" fmla="*/ 37914 h 510241"/>
              <a:gd name="connsiteX1" fmla="*/ 181535 w 2017059"/>
              <a:gd name="connsiteY1" fmla="*/ 219449 h 510241"/>
              <a:gd name="connsiteX2" fmla="*/ 346262 w 2017059"/>
              <a:gd name="connsiteY2" fmla="*/ 300131 h 510241"/>
              <a:gd name="connsiteX3" fmla="*/ 426944 w 2017059"/>
              <a:gd name="connsiteY3" fmla="*/ 216087 h 510241"/>
              <a:gd name="connsiteX4" fmla="*/ 450477 w 2017059"/>
              <a:gd name="connsiteY4" fmla="*/ 31190 h 510241"/>
              <a:gd name="connsiteX5" fmla="*/ 534521 w 2017059"/>
              <a:gd name="connsiteY5" fmla="*/ 28949 h 510241"/>
              <a:gd name="connsiteX6" fmla="*/ 608480 w 2017059"/>
              <a:gd name="connsiteY6" fmla="*/ 120837 h 510241"/>
              <a:gd name="connsiteX7" fmla="*/ 665630 w 2017059"/>
              <a:gd name="connsiteY7" fmla="*/ 387537 h 510241"/>
              <a:gd name="connsiteX8" fmla="*/ 719418 w 2017059"/>
              <a:gd name="connsiteY8" fmla="*/ 501837 h 510241"/>
              <a:gd name="connsiteX9" fmla="*/ 786653 w 2017059"/>
              <a:gd name="connsiteY9" fmla="*/ 337111 h 510241"/>
              <a:gd name="connsiteX10" fmla="*/ 843803 w 2017059"/>
              <a:gd name="connsiteY10" fmla="*/ 125320 h 510241"/>
              <a:gd name="connsiteX11" fmla="*/ 944656 w 2017059"/>
              <a:gd name="connsiteY11" fmla="*/ 31190 h 510241"/>
              <a:gd name="connsiteX12" fmla="*/ 1025338 w 2017059"/>
              <a:gd name="connsiteY12" fmla="*/ 71531 h 510241"/>
              <a:gd name="connsiteX13" fmla="*/ 1055594 w 2017059"/>
              <a:gd name="connsiteY13" fmla="*/ 256428 h 510241"/>
              <a:gd name="connsiteX14" fmla="*/ 1136277 w 2017059"/>
              <a:gd name="connsiteY14" fmla="*/ 350558 h 510241"/>
              <a:gd name="connsiteX15" fmla="*/ 1179980 w 2017059"/>
              <a:gd name="connsiteY15" fmla="*/ 276599 h 510241"/>
              <a:gd name="connsiteX16" fmla="*/ 1237130 w 2017059"/>
              <a:gd name="connsiteY16" fmla="*/ 165661 h 510241"/>
              <a:gd name="connsiteX17" fmla="*/ 1583391 w 2017059"/>
              <a:gd name="connsiteY17" fmla="*/ 290046 h 510241"/>
              <a:gd name="connsiteX18" fmla="*/ 1680882 w 2017059"/>
              <a:gd name="connsiteY18" fmla="*/ 111873 h 510241"/>
              <a:gd name="connsiteX19" fmla="*/ 1916206 w 2017059"/>
              <a:gd name="connsiteY19" fmla="*/ 350558 h 510241"/>
              <a:gd name="connsiteX20" fmla="*/ 2017059 w 2017059"/>
              <a:gd name="connsiteY20" fmla="*/ 34552 h 51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17059" h="510241">
                <a:moveTo>
                  <a:pt x="0" y="37914"/>
                </a:moveTo>
                <a:cubicBezTo>
                  <a:pt x="61912" y="106830"/>
                  <a:pt x="123825" y="175746"/>
                  <a:pt x="181535" y="219449"/>
                </a:cubicBezTo>
                <a:cubicBezTo>
                  <a:pt x="239245" y="263152"/>
                  <a:pt x="305361" y="300691"/>
                  <a:pt x="346262" y="300131"/>
                </a:cubicBezTo>
                <a:cubicBezTo>
                  <a:pt x="387163" y="299571"/>
                  <a:pt x="409575" y="260910"/>
                  <a:pt x="426944" y="216087"/>
                </a:cubicBezTo>
                <a:cubicBezTo>
                  <a:pt x="444313" y="171264"/>
                  <a:pt x="432548" y="62380"/>
                  <a:pt x="450477" y="31190"/>
                </a:cubicBezTo>
                <a:cubicBezTo>
                  <a:pt x="468407" y="0"/>
                  <a:pt x="508187" y="14008"/>
                  <a:pt x="534521" y="28949"/>
                </a:cubicBezTo>
                <a:cubicBezTo>
                  <a:pt x="560855" y="43890"/>
                  <a:pt x="586629" y="61072"/>
                  <a:pt x="608480" y="120837"/>
                </a:cubicBezTo>
                <a:cubicBezTo>
                  <a:pt x="630332" y="180602"/>
                  <a:pt x="647140" y="324037"/>
                  <a:pt x="665630" y="387537"/>
                </a:cubicBezTo>
                <a:cubicBezTo>
                  <a:pt x="684120" y="451037"/>
                  <a:pt x="699248" y="510241"/>
                  <a:pt x="719418" y="501837"/>
                </a:cubicBezTo>
                <a:cubicBezTo>
                  <a:pt x="739588" y="493433"/>
                  <a:pt x="765922" y="399864"/>
                  <a:pt x="786653" y="337111"/>
                </a:cubicBezTo>
                <a:cubicBezTo>
                  <a:pt x="807384" y="274358"/>
                  <a:pt x="817469" y="176307"/>
                  <a:pt x="843803" y="125320"/>
                </a:cubicBezTo>
                <a:cubicBezTo>
                  <a:pt x="870137" y="74333"/>
                  <a:pt x="914400" y="40155"/>
                  <a:pt x="944656" y="31190"/>
                </a:cubicBezTo>
                <a:cubicBezTo>
                  <a:pt x="974912" y="22225"/>
                  <a:pt x="1006848" y="33991"/>
                  <a:pt x="1025338" y="71531"/>
                </a:cubicBezTo>
                <a:cubicBezTo>
                  <a:pt x="1043828" y="109071"/>
                  <a:pt x="1037104" y="209924"/>
                  <a:pt x="1055594" y="256428"/>
                </a:cubicBezTo>
                <a:cubicBezTo>
                  <a:pt x="1074084" y="302933"/>
                  <a:pt x="1115546" y="347196"/>
                  <a:pt x="1136277" y="350558"/>
                </a:cubicBezTo>
                <a:cubicBezTo>
                  <a:pt x="1157008" y="353920"/>
                  <a:pt x="1163171" y="307415"/>
                  <a:pt x="1179980" y="276599"/>
                </a:cubicBezTo>
                <a:cubicBezTo>
                  <a:pt x="1196789" y="245783"/>
                  <a:pt x="1169895" y="163420"/>
                  <a:pt x="1237130" y="165661"/>
                </a:cubicBezTo>
                <a:cubicBezTo>
                  <a:pt x="1304365" y="167902"/>
                  <a:pt x="1509432" y="299011"/>
                  <a:pt x="1583391" y="290046"/>
                </a:cubicBezTo>
                <a:cubicBezTo>
                  <a:pt x="1657350" y="281081"/>
                  <a:pt x="1625413" y="101788"/>
                  <a:pt x="1680882" y="111873"/>
                </a:cubicBezTo>
                <a:cubicBezTo>
                  <a:pt x="1736351" y="121958"/>
                  <a:pt x="1860177" y="363445"/>
                  <a:pt x="1916206" y="350558"/>
                </a:cubicBezTo>
                <a:cubicBezTo>
                  <a:pt x="1972236" y="337671"/>
                  <a:pt x="1994647" y="186111"/>
                  <a:pt x="2017059" y="34552"/>
                </a:cubicBezTo>
              </a:path>
            </a:pathLst>
          </a:cu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dirty="0">
              <a:noFill/>
              <a:latin typeface="Garamond" pitchFamily="18" charset="0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 bwMode="auto">
          <a:xfrm>
            <a:off x="4495800" y="3222171"/>
            <a:ext cx="322943" cy="424543"/>
          </a:xfrm>
          <a:custGeom>
            <a:avLst/>
            <a:gdLst>
              <a:gd name="connsiteX0" fmla="*/ 0 w 322943"/>
              <a:gd name="connsiteY0" fmla="*/ 413658 h 424543"/>
              <a:gd name="connsiteX1" fmla="*/ 54429 w 322943"/>
              <a:gd name="connsiteY1" fmla="*/ 127000 h 424543"/>
              <a:gd name="connsiteX2" fmla="*/ 152400 w 322943"/>
              <a:gd name="connsiteY2" fmla="*/ 0 h 424543"/>
              <a:gd name="connsiteX3" fmla="*/ 275771 w 322943"/>
              <a:gd name="connsiteY3" fmla="*/ 101600 h 424543"/>
              <a:gd name="connsiteX4" fmla="*/ 322943 w 322943"/>
              <a:gd name="connsiteY4" fmla="*/ 424543 h 424543"/>
              <a:gd name="connsiteX5" fmla="*/ 0 w 322943"/>
              <a:gd name="connsiteY5" fmla="*/ 413658 h 42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943" h="424543">
                <a:moveTo>
                  <a:pt x="0" y="413658"/>
                </a:moveTo>
                <a:cubicBezTo>
                  <a:pt x="18367" y="318148"/>
                  <a:pt x="54429" y="224260"/>
                  <a:pt x="54429" y="127000"/>
                </a:cubicBezTo>
                <a:lnTo>
                  <a:pt x="152400" y="0"/>
                </a:lnTo>
                <a:lnTo>
                  <a:pt x="275771" y="101600"/>
                </a:lnTo>
                <a:lnTo>
                  <a:pt x="322943" y="424543"/>
                </a:lnTo>
                <a:lnTo>
                  <a:pt x="0" y="413658"/>
                </a:lnTo>
                <a:close/>
              </a:path>
            </a:pathLst>
          </a:cu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30" name="Freeform 29"/>
          <p:cNvSpPr/>
          <p:nvPr/>
        </p:nvSpPr>
        <p:spPr bwMode="auto">
          <a:xfrm>
            <a:off x="4938486" y="3331029"/>
            <a:ext cx="261257" cy="326571"/>
          </a:xfrm>
          <a:custGeom>
            <a:avLst/>
            <a:gdLst>
              <a:gd name="connsiteX0" fmla="*/ 0 w 261257"/>
              <a:gd name="connsiteY0" fmla="*/ 326571 h 326571"/>
              <a:gd name="connsiteX1" fmla="*/ 123371 w 261257"/>
              <a:gd name="connsiteY1" fmla="*/ 0 h 326571"/>
              <a:gd name="connsiteX2" fmla="*/ 261257 w 261257"/>
              <a:gd name="connsiteY2" fmla="*/ 312057 h 326571"/>
              <a:gd name="connsiteX3" fmla="*/ 0 w 261257"/>
              <a:gd name="connsiteY3" fmla="*/ 326571 h 32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257" h="326571">
                <a:moveTo>
                  <a:pt x="0" y="326571"/>
                </a:moveTo>
                <a:lnTo>
                  <a:pt x="123371" y="0"/>
                </a:lnTo>
                <a:lnTo>
                  <a:pt x="261257" y="312057"/>
                </a:lnTo>
                <a:lnTo>
                  <a:pt x="0" y="326571"/>
                </a:lnTo>
                <a:close/>
              </a:path>
            </a:pathLst>
          </a:cu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31" name="Freeform 30"/>
          <p:cNvSpPr/>
          <p:nvPr/>
        </p:nvSpPr>
        <p:spPr bwMode="auto">
          <a:xfrm>
            <a:off x="5696712" y="3483864"/>
            <a:ext cx="197886" cy="176784"/>
          </a:xfrm>
          <a:custGeom>
            <a:avLst/>
            <a:gdLst>
              <a:gd name="connsiteX0" fmla="*/ 0 w 197886"/>
              <a:gd name="connsiteY0" fmla="*/ 161544 h 176784"/>
              <a:gd name="connsiteX1" fmla="*/ 60960 w 197886"/>
              <a:gd name="connsiteY1" fmla="*/ 0 h 176784"/>
              <a:gd name="connsiteX2" fmla="*/ 134112 w 197886"/>
              <a:gd name="connsiteY2" fmla="*/ 176784 h 176784"/>
              <a:gd name="connsiteX3" fmla="*/ 0 w 197886"/>
              <a:gd name="connsiteY3" fmla="*/ 161544 h 17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886" h="176784">
                <a:moveTo>
                  <a:pt x="0" y="161544"/>
                </a:moveTo>
                <a:lnTo>
                  <a:pt x="60960" y="0"/>
                </a:lnTo>
                <a:cubicBezTo>
                  <a:pt x="86204" y="58565"/>
                  <a:pt x="197886" y="176784"/>
                  <a:pt x="134112" y="176784"/>
                </a:cubicBezTo>
                <a:lnTo>
                  <a:pt x="0" y="161544"/>
                </a:lnTo>
                <a:close/>
              </a:path>
            </a:pathLst>
          </a:cu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32" name="Freeform 31"/>
          <p:cNvSpPr/>
          <p:nvPr/>
        </p:nvSpPr>
        <p:spPr bwMode="auto">
          <a:xfrm>
            <a:off x="7248144" y="3358896"/>
            <a:ext cx="201168" cy="298704"/>
          </a:xfrm>
          <a:custGeom>
            <a:avLst/>
            <a:gdLst>
              <a:gd name="connsiteX0" fmla="*/ 0 w 201168"/>
              <a:gd name="connsiteY0" fmla="*/ 298704 h 298704"/>
              <a:gd name="connsiteX1" fmla="*/ 79248 w 201168"/>
              <a:gd name="connsiteY1" fmla="*/ 0 h 298704"/>
              <a:gd name="connsiteX2" fmla="*/ 201168 w 201168"/>
              <a:gd name="connsiteY2" fmla="*/ 292608 h 298704"/>
              <a:gd name="connsiteX3" fmla="*/ 0 w 201168"/>
              <a:gd name="connsiteY3" fmla="*/ 298704 h 29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168" h="298704">
                <a:moveTo>
                  <a:pt x="0" y="298704"/>
                </a:moveTo>
                <a:lnTo>
                  <a:pt x="79248" y="0"/>
                </a:lnTo>
                <a:lnTo>
                  <a:pt x="201168" y="292608"/>
                </a:lnTo>
                <a:lnTo>
                  <a:pt x="0" y="298704"/>
                </a:lnTo>
                <a:close/>
              </a:path>
            </a:pathLst>
          </a:cu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34" name="Freeform 33"/>
          <p:cNvSpPr/>
          <p:nvPr/>
        </p:nvSpPr>
        <p:spPr bwMode="auto">
          <a:xfrm>
            <a:off x="4149090" y="3658656"/>
            <a:ext cx="346710" cy="536154"/>
          </a:xfrm>
          <a:custGeom>
            <a:avLst/>
            <a:gdLst>
              <a:gd name="connsiteX0" fmla="*/ 0 w 346710"/>
              <a:gd name="connsiteY0" fmla="*/ 19050 h 556260"/>
              <a:gd name="connsiteX1" fmla="*/ 205740 w 346710"/>
              <a:gd name="connsiteY1" fmla="*/ 556260 h 556260"/>
              <a:gd name="connsiteX2" fmla="*/ 346710 w 346710"/>
              <a:gd name="connsiteY2" fmla="*/ 0 h 556260"/>
              <a:gd name="connsiteX3" fmla="*/ 0 w 346710"/>
              <a:gd name="connsiteY3" fmla="*/ 19050 h 55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0" h="556260">
                <a:moveTo>
                  <a:pt x="0" y="19050"/>
                </a:moveTo>
                <a:lnTo>
                  <a:pt x="205740" y="556260"/>
                </a:lnTo>
                <a:lnTo>
                  <a:pt x="34671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36" name="Freeform 35"/>
          <p:cNvSpPr/>
          <p:nvPr/>
        </p:nvSpPr>
        <p:spPr bwMode="auto">
          <a:xfrm>
            <a:off x="2884170" y="3653790"/>
            <a:ext cx="327660" cy="327660"/>
          </a:xfrm>
          <a:custGeom>
            <a:avLst/>
            <a:gdLst>
              <a:gd name="connsiteX0" fmla="*/ 0 w 327660"/>
              <a:gd name="connsiteY0" fmla="*/ 0 h 327660"/>
              <a:gd name="connsiteX1" fmla="*/ 110490 w 327660"/>
              <a:gd name="connsiteY1" fmla="*/ 266700 h 327660"/>
              <a:gd name="connsiteX2" fmla="*/ 182880 w 327660"/>
              <a:gd name="connsiteY2" fmla="*/ 327660 h 327660"/>
              <a:gd name="connsiteX3" fmla="*/ 281940 w 327660"/>
              <a:gd name="connsiteY3" fmla="*/ 224790 h 327660"/>
              <a:gd name="connsiteX4" fmla="*/ 327660 w 327660"/>
              <a:gd name="connsiteY4" fmla="*/ 7620 h 327660"/>
              <a:gd name="connsiteX5" fmla="*/ 0 w 327660"/>
              <a:gd name="connsiteY5" fmla="*/ 0 h 32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660" h="327660">
                <a:moveTo>
                  <a:pt x="0" y="0"/>
                </a:moveTo>
                <a:lnTo>
                  <a:pt x="110490" y="266700"/>
                </a:lnTo>
                <a:lnTo>
                  <a:pt x="182880" y="327660"/>
                </a:lnTo>
                <a:lnTo>
                  <a:pt x="281940" y="224790"/>
                </a:lnTo>
                <a:lnTo>
                  <a:pt x="32766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449388" y="2667000"/>
            <a:ext cx="6656387" cy="1676400"/>
          </a:xfrm>
          <a:custGeom>
            <a:avLst/>
            <a:gdLst>
              <a:gd name="connsiteX0" fmla="*/ 0 w 5936105"/>
              <a:gd name="connsiteY0" fmla="*/ 477187 h 944380"/>
              <a:gd name="connsiteX1" fmla="*/ 194872 w 5936105"/>
              <a:gd name="connsiteY1" fmla="*/ 627088 h 944380"/>
              <a:gd name="connsiteX2" fmla="*/ 344774 w 5936105"/>
              <a:gd name="connsiteY2" fmla="*/ 402236 h 944380"/>
              <a:gd name="connsiteX3" fmla="*/ 494675 w 5936105"/>
              <a:gd name="connsiteY3" fmla="*/ 477187 h 944380"/>
              <a:gd name="connsiteX4" fmla="*/ 674557 w 5936105"/>
              <a:gd name="connsiteY4" fmla="*/ 207364 h 944380"/>
              <a:gd name="connsiteX5" fmla="*/ 854439 w 5936105"/>
              <a:gd name="connsiteY5" fmla="*/ 402236 h 944380"/>
              <a:gd name="connsiteX6" fmla="*/ 1004341 w 5936105"/>
              <a:gd name="connsiteY6" fmla="*/ 312295 h 944380"/>
              <a:gd name="connsiteX7" fmla="*/ 1064302 w 5936105"/>
              <a:gd name="connsiteY7" fmla="*/ 297305 h 944380"/>
              <a:gd name="connsiteX8" fmla="*/ 1139252 w 5936105"/>
              <a:gd name="connsiteY8" fmla="*/ 177383 h 944380"/>
              <a:gd name="connsiteX9" fmla="*/ 1349115 w 5936105"/>
              <a:gd name="connsiteY9" fmla="*/ 672059 h 944380"/>
              <a:gd name="connsiteX10" fmla="*/ 1543987 w 5936105"/>
              <a:gd name="connsiteY10" fmla="*/ 657069 h 944380"/>
              <a:gd name="connsiteX11" fmla="*/ 1708879 w 5936105"/>
              <a:gd name="connsiteY11" fmla="*/ 27482 h 944380"/>
              <a:gd name="connsiteX12" fmla="*/ 1903751 w 5936105"/>
              <a:gd name="connsiteY12" fmla="*/ 492177 h 944380"/>
              <a:gd name="connsiteX13" fmla="*/ 2203554 w 5936105"/>
              <a:gd name="connsiteY13" fmla="*/ 132413 h 944380"/>
              <a:gd name="connsiteX14" fmla="*/ 2578308 w 5936105"/>
              <a:gd name="connsiteY14" fmla="*/ 851941 h 944380"/>
              <a:gd name="connsiteX15" fmla="*/ 2773180 w 5936105"/>
              <a:gd name="connsiteY15" fmla="*/ 357265 h 944380"/>
              <a:gd name="connsiteX16" fmla="*/ 2953062 w 5936105"/>
              <a:gd name="connsiteY16" fmla="*/ 372255 h 944380"/>
              <a:gd name="connsiteX17" fmla="*/ 3043003 w 5936105"/>
              <a:gd name="connsiteY17" fmla="*/ 612098 h 944380"/>
              <a:gd name="connsiteX18" fmla="*/ 3222885 w 5936105"/>
              <a:gd name="connsiteY18" fmla="*/ 372255 h 944380"/>
              <a:gd name="connsiteX19" fmla="*/ 3387777 w 5936105"/>
              <a:gd name="connsiteY19" fmla="*/ 582118 h 944380"/>
              <a:gd name="connsiteX20" fmla="*/ 3702570 w 5936105"/>
              <a:gd name="connsiteY20" fmla="*/ 702039 h 944380"/>
              <a:gd name="connsiteX21" fmla="*/ 3852472 w 5936105"/>
              <a:gd name="connsiteY21" fmla="*/ 447206 h 944380"/>
              <a:gd name="connsiteX22" fmla="*/ 4002374 w 5936105"/>
              <a:gd name="connsiteY22" fmla="*/ 821960 h 944380"/>
              <a:gd name="connsiteX23" fmla="*/ 4107305 w 5936105"/>
              <a:gd name="connsiteY23" fmla="*/ 642078 h 944380"/>
              <a:gd name="connsiteX24" fmla="*/ 4242216 w 5936105"/>
              <a:gd name="connsiteY24" fmla="*/ 552137 h 944380"/>
              <a:gd name="connsiteX25" fmla="*/ 4377128 w 5936105"/>
              <a:gd name="connsiteY25" fmla="*/ 747009 h 944380"/>
              <a:gd name="connsiteX26" fmla="*/ 4482059 w 5936105"/>
              <a:gd name="connsiteY26" fmla="*/ 627088 h 944380"/>
              <a:gd name="connsiteX27" fmla="*/ 4781862 w 5936105"/>
              <a:gd name="connsiteY27" fmla="*/ 702039 h 944380"/>
              <a:gd name="connsiteX28" fmla="*/ 4886793 w 5936105"/>
              <a:gd name="connsiteY28" fmla="*/ 597108 h 944380"/>
              <a:gd name="connsiteX29" fmla="*/ 5096656 w 5936105"/>
              <a:gd name="connsiteY29" fmla="*/ 732019 h 944380"/>
              <a:gd name="connsiteX30" fmla="*/ 5261547 w 5936105"/>
              <a:gd name="connsiteY30" fmla="*/ 387246 h 944380"/>
              <a:gd name="connsiteX31" fmla="*/ 5486400 w 5936105"/>
              <a:gd name="connsiteY31" fmla="*/ 911901 h 944380"/>
              <a:gd name="connsiteX32" fmla="*/ 5681272 w 5936105"/>
              <a:gd name="connsiteY32" fmla="*/ 582118 h 944380"/>
              <a:gd name="connsiteX33" fmla="*/ 5816184 w 5936105"/>
              <a:gd name="connsiteY33" fmla="*/ 672059 h 944380"/>
              <a:gd name="connsiteX34" fmla="*/ 5936105 w 5936105"/>
              <a:gd name="connsiteY34" fmla="*/ 342275 h 94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936105" h="944380">
                <a:moveTo>
                  <a:pt x="0" y="477187"/>
                </a:moveTo>
                <a:cubicBezTo>
                  <a:pt x="68705" y="558383"/>
                  <a:pt x="137410" y="639580"/>
                  <a:pt x="194872" y="627088"/>
                </a:cubicBezTo>
                <a:cubicBezTo>
                  <a:pt x="252334" y="614596"/>
                  <a:pt x="294807" y="427219"/>
                  <a:pt x="344774" y="402236"/>
                </a:cubicBezTo>
                <a:cubicBezTo>
                  <a:pt x="394741" y="377253"/>
                  <a:pt x="439711" y="509666"/>
                  <a:pt x="494675" y="477187"/>
                </a:cubicBezTo>
                <a:cubicBezTo>
                  <a:pt x="549639" y="444708"/>
                  <a:pt x="614596" y="219856"/>
                  <a:pt x="674557" y="207364"/>
                </a:cubicBezTo>
                <a:cubicBezTo>
                  <a:pt x="734518" y="194872"/>
                  <a:pt x="799475" y="384748"/>
                  <a:pt x="854439" y="402236"/>
                </a:cubicBezTo>
                <a:cubicBezTo>
                  <a:pt x="909403" y="419724"/>
                  <a:pt x="969364" y="329784"/>
                  <a:pt x="1004341" y="312295"/>
                </a:cubicBezTo>
                <a:cubicBezTo>
                  <a:pt x="1039318" y="294807"/>
                  <a:pt x="1041817" y="319790"/>
                  <a:pt x="1064302" y="297305"/>
                </a:cubicBezTo>
                <a:cubicBezTo>
                  <a:pt x="1086787" y="274820"/>
                  <a:pt x="1091783" y="114924"/>
                  <a:pt x="1139252" y="177383"/>
                </a:cubicBezTo>
                <a:cubicBezTo>
                  <a:pt x="1186721" y="239842"/>
                  <a:pt x="1281659" y="592111"/>
                  <a:pt x="1349115" y="672059"/>
                </a:cubicBezTo>
                <a:cubicBezTo>
                  <a:pt x="1416571" y="752007"/>
                  <a:pt x="1484026" y="764498"/>
                  <a:pt x="1543987" y="657069"/>
                </a:cubicBezTo>
                <a:cubicBezTo>
                  <a:pt x="1603948" y="549640"/>
                  <a:pt x="1648918" y="54964"/>
                  <a:pt x="1708879" y="27482"/>
                </a:cubicBezTo>
                <a:cubicBezTo>
                  <a:pt x="1768840" y="0"/>
                  <a:pt x="1821305" y="474689"/>
                  <a:pt x="1903751" y="492177"/>
                </a:cubicBezTo>
                <a:cubicBezTo>
                  <a:pt x="1986197" y="509665"/>
                  <a:pt x="2091128" y="72452"/>
                  <a:pt x="2203554" y="132413"/>
                </a:cubicBezTo>
                <a:cubicBezTo>
                  <a:pt x="2315980" y="192374"/>
                  <a:pt x="2483370" y="814466"/>
                  <a:pt x="2578308" y="851941"/>
                </a:cubicBezTo>
                <a:cubicBezTo>
                  <a:pt x="2673246" y="889416"/>
                  <a:pt x="2710721" y="437213"/>
                  <a:pt x="2773180" y="357265"/>
                </a:cubicBezTo>
                <a:cubicBezTo>
                  <a:pt x="2835639" y="277317"/>
                  <a:pt x="2908091" y="329783"/>
                  <a:pt x="2953062" y="372255"/>
                </a:cubicBezTo>
                <a:cubicBezTo>
                  <a:pt x="2998033" y="414727"/>
                  <a:pt x="2998033" y="612098"/>
                  <a:pt x="3043003" y="612098"/>
                </a:cubicBezTo>
                <a:cubicBezTo>
                  <a:pt x="3087973" y="612098"/>
                  <a:pt x="3165423" y="377252"/>
                  <a:pt x="3222885" y="372255"/>
                </a:cubicBezTo>
                <a:cubicBezTo>
                  <a:pt x="3280347" y="367258"/>
                  <a:pt x="3307830" y="527154"/>
                  <a:pt x="3387777" y="582118"/>
                </a:cubicBezTo>
                <a:cubicBezTo>
                  <a:pt x="3467725" y="637082"/>
                  <a:pt x="3625121" y="724524"/>
                  <a:pt x="3702570" y="702039"/>
                </a:cubicBezTo>
                <a:cubicBezTo>
                  <a:pt x="3780019" y="679554"/>
                  <a:pt x="3802505" y="427219"/>
                  <a:pt x="3852472" y="447206"/>
                </a:cubicBezTo>
                <a:cubicBezTo>
                  <a:pt x="3902439" y="467193"/>
                  <a:pt x="3959902" y="789481"/>
                  <a:pt x="4002374" y="821960"/>
                </a:cubicBezTo>
                <a:cubicBezTo>
                  <a:pt x="4044846" y="854439"/>
                  <a:pt x="4067331" y="687049"/>
                  <a:pt x="4107305" y="642078"/>
                </a:cubicBezTo>
                <a:cubicBezTo>
                  <a:pt x="4147279" y="597107"/>
                  <a:pt x="4197246" y="534649"/>
                  <a:pt x="4242216" y="552137"/>
                </a:cubicBezTo>
                <a:cubicBezTo>
                  <a:pt x="4287186" y="569625"/>
                  <a:pt x="4337154" y="734517"/>
                  <a:pt x="4377128" y="747009"/>
                </a:cubicBezTo>
                <a:cubicBezTo>
                  <a:pt x="4417102" y="759501"/>
                  <a:pt x="4414603" y="634583"/>
                  <a:pt x="4482059" y="627088"/>
                </a:cubicBezTo>
                <a:cubicBezTo>
                  <a:pt x="4549515" y="619593"/>
                  <a:pt x="4714406" y="707036"/>
                  <a:pt x="4781862" y="702039"/>
                </a:cubicBezTo>
                <a:cubicBezTo>
                  <a:pt x="4849318" y="697042"/>
                  <a:pt x="4834327" y="592111"/>
                  <a:pt x="4886793" y="597108"/>
                </a:cubicBezTo>
                <a:cubicBezTo>
                  <a:pt x="4939259" y="602105"/>
                  <a:pt x="5034197" y="766996"/>
                  <a:pt x="5096656" y="732019"/>
                </a:cubicBezTo>
                <a:cubicBezTo>
                  <a:pt x="5159115" y="697042"/>
                  <a:pt x="5196590" y="357266"/>
                  <a:pt x="5261547" y="387246"/>
                </a:cubicBezTo>
                <a:cubicBezTo>
                  <a:pt x="5326504" y="417226"/>
                  <a:pt x="5416446" y="879422"/>
                  <a:pt x="5486400" y="911901"/>
                </a:cubicBezTo>
                <a:cubicBezTo>
                  <a:pt x="5556354" y="944380"/>
                  <a:pt x="5626308" y="622092"/>
                  <a:pt x="5681272" y="582118"/>
                </a:cubicBezTo>
                <a:cubicBezTo>
                  <a:pt x="5736236" y="542144"/>
                  <a:pt x="5773712" y="712033"/>
                  <a:pt x="5816184" y="672059"/>
                </a:cubicBezTo>
                <a:cubicBezTo>
                  <a:pt x="5858656" y="632085"/>
                  <a:pt x="5897380" y="487180"/>
                  <a:pt x="5936105" y="342275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1371600" y="3657600"/>
            <a:ext cx="6935788" cy="1588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  <p:bldP spid="35" grpId="0" animBg="1"/>
      <p:bldP spid="28" grpId="0" animBg="1"/>
      <p:bldP spid="30" grpId="0" animBg="1"/>
      <p:bldP spid="31" grpId="0" animBg="1"/>
      <p:bldP spid="32" grpId="0" animBg="1"/>
      <p:bldP spid="34" grpId="0" animBg="1"/>
      <p:bldP spid="3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B86D5-FBA3-49BD-BE6F-29966C79F5E2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pic>
        <p:nvPicPr>
          <p:cNvPr id="4" name="Picture 3" descr="bay inflow 2000 yr record.jpg"/>
          <p:cNvPicPr>
            <a:picLocks noChangeAspect="1"/>
          </p:cNvPicPr>
          <p:nvPr/>
        </p:nvPicPr>
        <p:blipFill>
          <a:blip r:embed="rId3"/>
          <a:srcRect l="3668" t="1867" r="8103"/>
          <a:stretch>
            <a:fillRect/>
          </a:stretch>
        </p:blipFill>
        <p:spPr>
          <a:xfrm>
            <a:off x="685801" y="1219200"/>
            <a:ext cx="7977930" cy="4278252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24" name="Freeform 23"/>
          <p:cNvSpPr/>
          <p:nvPr/>
        </p:nvSpPr>
        <p:spPr bwMode="auto">
          <a:xfrm>
            <a:off x="3433834" y="2892377"/>
            <a:ext cx="541458" cy="864674"/>
          </a:xfrm>
          <a:custGeom>
            <a:avLst/>
            <a:gdLst>
              <a:gd name="connsiteX0" fmla="*/ 0 w 541458"/>
              <a:gd name="connsiteY0" fmla="*/ 0 h 864674"/>
              <a:gd name="connsiteX1" fmla="*/ 541458 w 541458"/>
              <a:gd name="connsiteY1" fmla="*/ 0 h 864674"/>
              <a:gd name="connsiteX2" fmla="*/ 466869 w 541458"/>
              <a:gd name="connsiteY2" fmla="*/ 709972 h 864674"/>
              <a:gd name="connsiteX3" fmla="*/ 392281 w 541458"/>
              <a:gd name="connsiteY3" fmla="*/ 864674 h 864674"/>
              <a:gd name="connsiteX4" fmla="*/ 267967 w 541458"/>
              <a:gd name="connsiteY4" fmla="*/ 831524 h 864674"/>
              <a:gd name="connsiteX5" fmla="*/ 107739 w 541458"/>
              <a:gd name="connsiteY5" fmla="*/ 646434 h 864674"/>
              <a:gd name="connsiteX6" fmla="*/ 22101 w 541458"/>
              <a:gd name="connsiteY6" fmla="*/ 256916 h 864674"/>
              <a:gd name="connsiteX7" fmla="*/ 0 w 541458"/>
              <a:gd name="connsiteY7" fmla="*/ 0 h 86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1458" h="864674">
                <a:moveTo>
                  <a:pt x="0" y="0"/>
                </a:moveTo>
                <a:lnTo>
                  <a:pt x="541458" y="0"/>
                </a:lnTo>
                <a:lnTo>
                  <a:pt x="466869" y="709972"/>
                </a:lnTo>
                <a:lnTo>
                  <a:pt x="392281" y="864674"/>
                </a:lnTo>
                <a:lnTo>
                  <a:pt x="267967" y="831524"/>
                </a:lnTo>
                <a:lnTo>
                  <a:pt x="107739" y="646434"/>
                </a:lnTo>
                <a:lnTo>
                  <a:pt x="22101" y="256916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2342632" y="2900665"/>
            <a:ext cx="660247" cy="632621"/>
          </a:xfrm>
          <a:custGeom>
            <a:avLst/>
            <a:gdLst>
              <a:gd name="connsiteX0" fmla="*/ 0 w 660247"/>
              <a:gd name="connsiteY0" fmla="*/ 2762 h 632621"/>
              <a:gd name="connsiteX1" fmla="*/ 85639 w 660247"/>
              <a:gd name="connsiteY1" fmla="*/ 632621 h 632621"/>
              <a:gd name="connsiteX2" fmla="*/ 287304 w 660247"/>
              <a:gd name="connsiteY2" fmla="*/ 552507 h 632621"/>
              <a:gd name="connsiteX3" fmla="*/ 359130 w 660247"/>
              <a:gd name="connsiteY3" fmla="*/ 361892 h 632621"/>
              <a:gd name="connsiteX4" fmla="*/ 417143 w 660247"/>
              <a:gd name="connsiteY4" fmla="*/ 544220 h 632621"/>
              <a:gd name="connsiteX5" fmla="*/ 477919 w 660247"/>
              <a:gd name="connsiteY5" fmla="*/ 226528 h 632621"/>
              <a:gd name="connsiteX6" fmla="*/ 635384 w 660247"/>
              <a:gd name="connsiteY6" fmla="*/ 317691 h 632621"/>
              <a:gd name="connsiteX7" fmla="*/ 660247 w 660247"/>
              <a:gd name="connsiteY7" fmla="*/ 204427 h 632621"/>
              <a:gd name="connsiteX8" fmla="*/ 629859 w 660247"/>
              <a:gd name="connsiteY8" fmla="*/ 0 h 632621"/>
              <a:gd name="connsiteX9" fmla="*/ 0 w 660247"/>
              <a:gd name="connsiteY9" fmla="*/ 2762 h 63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0247" h="632621">
                <a:moveTo>
                  <a:pt x="0" y="2762"/>
                </a:moveTo>
                <a:lnTo>
                  <a:pt x="85639" y="632621"/>
                </a:lnTo>
                <a:lnTo>
                  <a:pt x="287304" y="552507"/>
                </a:lnTo>
                <a:lnTo>
                  <a:pt x="359130" y="361892"/>
                </a:lnTo>
                <a:lnTo>
                  <a:pt x="417143" y="544220"/>
                </a:lnTo>
                <a:lnTo>
                  <a:pt x="477919" y="226528"/>
                </a:lnTo>
                <a:cubicBezTo>
                  <a:pt x="530007" y="257598"/>
                  <a:pt x="635384" y="378341"/>
                  <a:pt x="635384" y="317691"/>
                </a:cubicBezTo>
                <a:lnTo>
                  <a:pt x="660247" y="204427"/>
                </a:lnTo>
                <a:lnTo>
                  <a:pt x="629859" y="0"/>
                </a:lnTo>
                <a:lnTo>
                  <a:pt x="0" y="2762"/>
                </a:lnTo>
                <a:close/>
              </a:path>
            </a:pathLst>
          </a:cu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4103" y="5715000"/>
            <a:ext cx="6393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Lynn Ingram (UCB), </a:t>
            </a:r>
            <a:r>
              <a:rPr lang="en-US" i="1" dirty="0" smtClean="0"/>
              <a:t>et  al.,  Geology</a:t>
            </a:r>
            <a:r>
              <a:rPr lang="en-US" dirty="0" smtClean="0"/>
              <a:t>, April 1996</a:t>
            </a:r>
            <a:endParaRPr lang="en-US" dirty="0"/>
          </a:p>
        </p:txBody>
      </p:sp>
      <p:sp>
        <p:nvSpPr>
          <p:cNvPr id="23" name="Freeform 22"/>
          <p:cNvSpPr/>
          <p:nvPr/>
        </p:nvSpPr>
        <p:spPr bwMode="auto">
          <a:xfrm>
            <a:off x="5862105" y="2886852"/>
            <a:ext cx="1204467" cy="773805"/>
          </a:xfrm>
          <a:custGeom>
            <a:avLst/>
            <a:gdLst>
              <a:gd name="connsiteX0" fmla="*/ 0 w 1204467"/>
              <a:gd name="connsiteY0" fmla="*/ 0 h 773805"/>
              <a:gd name="connsiteX1" fmla="*/ 1204467 w 1204467"/>
              <a:gd name="connsiteY1" fmla="*/ 8288 h 773805"/>
              <a:gd name="connsiteX2" fmla="*/ 1022139 w 1204467"/>
              <a:gd name="connsiteY2" fmla="*/ 524882 h 773805"/>
              <a:gd name="connsiteX3" fmla="*/ 790086 w 1204467"/>
              <a:gd name="connsiteY3" fmla="*/ 234816 h 773805"/>
              <a:gd name="connsiteX4" fmla="*/ 707210 w 1204467"/>
              <a:gd name="connsiteY4" fmla="*/ 610521 h 773805"/>
              <a:gd name="connsiteX5" fmla="*/ 616046 w 1204467"/>
              <a:gd name="connsiteY5" fmla="*/ 378468 h 773805"/>
              <a:gd name="connsiteX6" fmla="*/ 522120 w 1204467"/>
              <a:gd name="connsiteY6" fmla="*/ 671297 h 773805"/>
              <a:gd name="connsiteX7" fmla="*/ 406093 w 1204467"/>
              <a:gd name="connsiteY7" fmla="*/ 342555 h 773805"/>
              <a:gd name="connsiteX8" fmla="*/ 284542 w 1204467"/>
              <a:gd name="connsiteY8" fmla="*/ 657484 h 773805"/>
              <a:gd name="connsiteX9" fmla="*/ 209953 w 1204467"/>
              <a:gd name="connsiteY9" fmla="*/ 571845 h 773805"/>
              <a:gd name="connsiteX10" fmla="*/ 0 w 1204467"/>
              <a:gd name="connsiteY10" fmla="*/ 0 h 77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4467" h="773805">
                <a:moveTo>
                  <a:pt x="0" y="0"/>
                </a:moveTo>
                <a:lnTo>
                  <a:pt x="1204467" y="8288"/>
                </a:lnTo>
                <a:cubicBezTo>
                  <a:pt x="1143979" y="180587"/>
                  <a:pt x="1022139" y="707491"/>
                  <a:pt x="1022139" y="524882"/>
                </a:cubicBezTo>
                <a:cubicBezTo>
                  <a:pt x="945474" y="427648"/>
                  <a:pt x="900840" y="290183"/>
                  <a:pt x="790086" y="234816"/>
                </a:cubicBezTo>
                <a:cubicBezTo>
                  <a:pt x="762653" y="360093"/>
                  <a:pt x="707210" y="738767"/>
                  <a:pt x="707210" y="610521"/>
                </a:cubicBezTo>
                <a:lnTo>
                  <a:pt x="616046" y="378468"/>
                </a:lnTo>
                <a:cubicBezTo>
                  <a:pt x="585003" y="476162"/>
                  <a:pt x="522120" y="773805"/>
                  <a:pt x="522120" y="671297"/>
                </a:cubicBezTo>
                <a:cubicBezTo>
                  <a:pt x="484267" y="561430"/>
                  <a:pt x="522299" y="342555"/>
                  <a:pt x="406093" y="342555"/>
                </a:cubicBezTo>
                <a:lnTo>
                  <a:pt x="284542" y="657484"/>
                </a:lnTo>
                <a:lnTo>
                  <a:pt x="209953" y="571845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Jester" pitchFamily="2" charset="0"/>
              <a:cs typeface="Arial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905000" y="2194560"/>
            <a:ext cx="5791200" cy="1697737"/>
            <a:chOff x="1905000" y="2194560"/>
            <a:chExt cx="5791200" cy="1697737"/>
          </a:xfrm>
        </p:grpSpPr>
        <p:sp>
          <p:nvSpPr>
            <p:cNvPr id="8" name="Freeform 7"/>
            <p:cNvSpPr/>
            <p:nvPr/>
          </p:nvSpPr>
          <p:spPr bwMode="auto">
            <a:xfrm>
              <a:off x="2980944" y="2505456"/>
              <a:ext cx="418319" cy="384048"/>
            </a:xfrm>
            <a:custGeom>
              <a:avLst/>
              <a:gdLst>
                <a:gd name="connsiteX0" fmla="*/ 0 w 347472"/>
                <a:gd name="connsiteY0" fmla="*/ 384048 h 384048"/>
                <a:gd name="connsiteX1" fmla="*/ 182880 w 347472"/>
                <a:gd name="connsiteY1" fmla="*/ 0 h 384048"/>
                <a:gd name="connsiteX2" fmla="*/ 310896 w 347472"/>
                <a:gd name="connsiteY2" fmla="*/ 256032 h 384048"/>
                <a:gd name="connsiteX3" fmla="*/ 347472 w 347472"/>
                <a:gd name="connsiteY3" fmla="*/ 292608 h 384048"/>
                <a:gd name="connsiteX4" fmla="*/ 347472 w 347472"/>
                <a:gd name="connsiteY4" fmla="*/ 292608 h 384048"/>
                <a:gd name="connsiteX5" fmla="*/ 36576 w 347472"/>
                <a:gd name="connsiteY5" fmla="*/ 347472 h 384048"/>
                <a:gd name="connsiteX6" fmla="*/ 36576 w 347472"/>
                <a:gd name="connsiteY6" fmla="*/ 347472 h 384048"/>
                <a:gd name="connsiteX0" fmla="*/ 0 w 347472"/>
                <a:gd name="connsiteY0" fmla="*/ 384048 h 384048"/>
                <a:gd name="connsiteX1" fmla="*/ 182880 w 347472"/>
                <a:gd name="connsiteY1" fmla="*/ 0 h 384048"/>
                <a:gd name="connsiteX2" fmla="*/ 310896 w 347472"/>
                <a:gd name="connsiteY2" fmla="*/ 256032 h 384048"/>
                <a:gd name="connsiteX3" fmla="*/ 347472 w 347472"/>
                <a:gd name="connsiteY3" fmla="*/ 292608 h 384048"/>
                <a:gd name="connsiteX4" fmla="*/ 347472 w 347472"/>
                <a:gd name="connsiteY4" fmla="*/ 292608 h 384048"/>
                <a:gd name="connsiteX5" fmla="*/ 292608 w 347472"/>
                <a:gd name="connsiteY5" fmla="*/ 274320 h 384048"/>
                <a:gd name="connsiteX6" fmla="*/ 36576 w 347472"/>
                <a:gd name="connsiteY6" fmla="*/ 347472 h 384048"/>
                <a:gd name="connsiteX7" fmla="*/ 36576 w 347472"/>
                <a:gd name="connsiteY7" fmla="*/ 347472 h 384048"/>
                <a:gd name="connsiteX0" fmla="*/ 0 w 347472"/>
                <a:gd name="connsiteY0" fmla="*/ 384048 h 384048"/>
                <a:gd name="connsiteX1" fmla="*/ 182880 w 347472"/>
                <a:gd name="connsiteY1" fmla="*/ 0 h 384048"/>
                <a:gd name="connsiteX2" fmla="*/ 310896 w 347472"/>
                <a:gd name="connsiteY2" fmla="*/ 256032 h 384048"/>
                <a:gd name="connsiteX3" fmla="*/ 347472 w 347472"/>
                <a:gd name="connsiteY3" fmla="*/ 292608 h 384048"/>
                <a:gd name="connsiteX4" fmla="*/ 347472 w 347472"/>
                <a:gd name="connsiteY4" fmla="*/ 292608 h 384048"/>
                <a:gd name="connsiteX5" fmla="*/ 36576 w 347472"/>
                <a:gd name="connsiteY5" fmla="*/ 347472 h 384048"/>
                <a:gd name="connsiteX6" fmla="*/ 36576 w 347472"/>
                <a:gd name="connsiteY6" fmla="*/ 347472 h 384048"/>
                <a:gd name="connsiteX0" fmla="*/ 0 w 347472"/>
                <a:gd name="connsiteY0" fmla="*/ 384048 h 384048"/>
                <a:gd name="connsiteX1" fmla="*/ 182880 w 347472"/>
                <a:gd name="connsiteY1" fmla="*/ 0 h 384048"/>
                <a:gd name="connsiteX2" fmla="*/ 310896 w 347472"/>
                <a:gd name="connsiteY2" fmla="*/ 256032 h 384048"/>
                <a:gd name="connsiteX3" fmla="*/ 347472 w 347472"/>
                <a:gd name="connsiteY3" fmla="*/ 292608 h 384048"/>
                <a:gd name="connsiteX4" fmla="*/ 36576 w 347472"/>
                <a:gd name="connsiteY4" fmla="*/ 347472 h 384048"/>
                <a:gd name="connsiteX5" fmla="*/ 36576 w 347472"/>
                <a:gd name="connsiteY5" fmla="*/ 347472 h 384048"/>
                <a:gd name="connsiteX0" fmla="*/ 0 w 347472"/>
                <a:gd name="connsiteY0" fmla="*/ 384048 h 384048"/>
                <a:gd name="connsiteX1" fmla="*/ 182880 w 347472"/>
                <a:gd name="connsiteY1" fmla="*/ 0 h 384048"/>
                <a:gd name="connsiteX2" fmla="*/ 347472 w 347472"/>
                <a:gd name="connsiteY2" fmla="*/ 292608 h 384048"/>
                <a:gd name="connsiteX3" fmla="*/ 36576 w 347472"/>
                <a:gd name="connsiteY3" fmla="*/ 347472 h 384048"/>
                <a:gd name="connsiteX4" fmla="*/ 36576 w 347472"/>
                <a:gd name="connsiteY4" fmla="*/ 347472 h 384048"/>
                <a:gd name="connsiteX0" fmla="*/ 0 w 347472"/>
                <a:gd name="connsiteY0" fmla="*/ 384048 h 384048"/>
                <a:gd name="connsiteX1" fmla="*/ 182880 w 347472"/>
                <a:gd name="connsiteY1" fmla="*/ 0 h 384048"/>
                <a:gd name="connsiteX2" fmla="*/ 347472 w 347472"/>
                <a:gd name="connsiteY2" fmla="*/ 292608 h 384048"/>
                <a:gd name="connsiteX3" fmla="*/ 36576 w 347472"/>
                <a:gd name="connsiteY3" fmla="*/ 347472 h 384048"/>
                <a:gd name="connsiteX4" fmla="*/ 36576 w 347472"/>
                <a:gd name="connsiteY4" fmla="*/ 347472 h 384048"/>
                <a:gd name="connsiteX0" fmla="*/ 0 w 347472"/>
                <a:gd name="connsiteY0" fmla="*/ 384048 h 384048"/>
                <a:gd name="connsiteX1" fmla="*/ 182880 w 347472"/>
                <a:gd name="connsiteY1" fmla="*/ 0 h 384048"/>
                <a:gd name="connsiteX2" fmla="*/ 347472 w 347472"/>
                <a:gd name="connsiteY2" fmla="*/ 292608 h 384048"/>
                <a:gd name="connsiteX3" fmla="*/ 36576 w 347472"/>
                <a:gd name="connsiteY3" fmla="*/ 347472 h 384048"/>
                <a:gd name="connsiteX4" fmla="*/ 36576 w 347472"/>
                <a:gd name="connsiteY4" fmla="*/ 347472 h 384048"/>
                <a:gd name="connsiteX0" fmla="*/ 0 w 418319"/>
                <a:gd name="connsiteY0" fmla="*/ 384048 h 384048"/>
                <a:gd name="connsiteX1" fmla="*/ 182880 w 418319"/>
                <a:gd name="connsiteY1" fmla="*/ 0 h 384048"/>
                <a:gd name="connsiteX2" fmla="*/ 347472 w 418319"/>
                <a:gd name="connsiteY2" fmla="*/ 292608 h 384048"/>
                <a:gd name="connsiteX3" fmla="*/ 418319 w 418319"/>
                <a:gd name="connsiteY3" fmla="*/ 371930 h 384048"/>
                <a:gd name="connsiteX4" fmla="*/ 36576 w 418319"/>
                <a:gd name="connsiteY4" fmla="*/ 347472 h 384048"/>
                <a:gd name="connsiteX5" fmla="*/ 36576 w 418319"/>
                <a:gd name="connsiteY5" fmla="*/ 347472 h 384048"/>
                <a:gd name="connsiteX0" fmla="*/ 0 w 418319"/>
                <a:gd name="connsiteY0" fmla="*/ 384048 h 384048"/>
                <a:gd name="connsiteX1" fmla="*/ 182880 w 418319"/>
                <a:gd name="connsiteY1" fmla="*/ 0 h 384048"/>
                <a:gd name="connsiteX2" fmla="*/ 347472 w 418319"/>
                <a:gd name="connsiteY2" fmla="*/ 292608 h 384048"/>
                <a:gd name="connsiteX3" fmla="*/ 418319 w 418319"/>
                <a:gd name="connsiteY3" fmla="*/ 371930 h 384048"/>
                <a:gd name="connsiteX4" fmla="*/ 36576 w 418319"/>
                <a:gd name="connsiteY4" fmla="*/ 347472 h 384048"/>
                <a:gd name="connsiteX5" fmla="*/ 36576 w 418319"/>
                <a:gd name="connsiteY5" fmla="*/ 347472 h 384048"/>
                <a:gd name="connsiteX0" fmla="*/ 0 w 418319"/>
                <a:gd name="connsiteY0" fmla="*/ 384048 h 423672"/>
                <a:gd name="connsiteX1" fmla="*/ 182880 w 418319"/>
                <a:gd name="connsiteY1" fmla="*/ 0 h 423672"/>
                <a:gd name="connsiteX2" fmla="*/ 347472 w 418319"/>
                <a:gd name="connsiteY2" fmla="*/ 292608 h 423672"/>
                <a:gd name="connsiteX3" fmla="*/ 418319 w 418319"/>
                <a:gd name="connsiteY3" fmla="*/ 371930 h 423672"/>
                <a:gd name="connsiteX4" fmla="*/ 36576 w 418319"/>
                <a:gd name="connsiteY4" fmla="*/ 347472 h 423672"/>
                <a:gd name="connsiteX5" fmla="*/ 36576 w 418319"/>
                <a:gd name="connsiteY5" fmla="*/ 423672 h 423672"/>
                <a:gd name="connsiteX0" fmla="*/ 0 w 418319"/>
                <a:gd name="connsiteY0" fmla="*/ 384048 h 423672"/>
                <a:gd name="connsiteX1" fmla="*/ 182880 w 418319"/>
                <a:gd name="connsiteY1" fmla="*/ 0 h 423672"/>
                <a:gd name="connsiteX2" fmla="*/ 347472 w 418319"/>
                <a:gd name="connsiteY2" fmla="*/ 292608 h 423672"/>
                <a:gd name="connsiteX3" fmla="*/ 418319 w 418319"/>
                <a:gd name="connsiteY3" fmla="*/ 371930 h 423672"/>
                <a:gd name="connsiteX4" fmla="*/ 36576 w 418319"/>
                <a:gd name="connsiteY4" fmla="*/ 423672 h 423672"/>
                <a:gd name="connsiteX5" fmla="*/ 36576 w 418319"/>
                <a:gd name="connsiteY5" fmla="*/ 423672 h 423672"/>
                <a:gd name="connsiteX0" fmla="*/ 0 w 418319"/>
                <a:gd name="connsiteY0" fmla="*/ 384048 h 423672"/>
                <a:gd name="connsiteX1" fmla="*/ 182880 w 418319"/>
                <a:gd name="connsiteY1" fmla="*/ 0 h 423672"/>
                <a:gd name="connsiteX2" fmla="*/ 347472 w 418319"/>
                <a:gd name="connsiteY2" fmla="*/ 292608 h 423672"/>
                <a:gd name="connsiteX3" fmla="*/ 418319 w 418319"/>
                <a:gd name="connsiteY3" fmla="*/ 371930 h 423672"/>
                <a:gd name="connsiteX4" fmla="*/ 36576 w 418319"/>
                <a:gd name="connsiteY4" fmla="*/ 423672 h 423672"/>
                <a:gd name="connsiteX0" fmla="*/ 0 w 418319"/>
                <a:gd name="connsiteY0" fmla="*/ 384048 h 384048"/>
                <a:gd name="connsiteX1" fmla="*/ 182880 w 418319"/>
                <a:gd name="connsiteY1" fmla="*/ 0 h 384048"/>
                <a:gd name="connsiteX2" fmla="*/ 347472 w 418319"/>
                <a:gd name="connsiteY2" fmla="*/ 292608 h 384048"/>
                <a:gd name="connsiteX3" fmla="*/ 418319 w 418319"/>
                <a:gd name="connsiteY3" fmla="*/ 371930 h 384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319" h="384048">
                  <a:moveTo>
                    <a:pt x="0" y="384048"/>
                  </a:moveTo>
                  <a:lnTo>
                    <a:pt x="182880" y="0"/>
                  </a:lnTo>
                  <a:lnTo>
                    <a:pt x="347472" y="292608"/>
                  </a:lnTo>
                  <a:lnTo>
                    <a:pt x="418319" y="371930"/>
                  </a:lnTo>
                </a:path>
              </a:pathLst>
            </a:cu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Jester" pitchFamily="2" charset="0"/>
                <a:cs typeface="Arial" charset="0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2141034" y="2515715"/>
              <a:ext cx="206194" cy="363411"/>
            </a:xfrm>
            <a:custGeom>
              <a:avLst/>
              <a:gdLst>
                <a:gd name="connsiteX0" fmla="*/ 0 w 206194"/>
                <a:gd name="connsiteY0" fmla="*/ 343458 h 363411"/>
                <a:gd name="connsiteX1" fmla="*/ 133815 w 206194"/>
                <a:gd name="connsiteY1" fmla="*/ 0 h 363411"/>
                <a:gd name="connsiteX2" fmla="*/ 205183 w 206194"/>
                <a:gd name="connsiteY2" fmla="*/ 356839 h 363411"/>
                <a:gd name="connsiteX3" fmla="*/ 187341 w 206194"/>
                <a:gd name="connsiteY3" fmla="*/ 347918 h 363411"/>
                <a:gd name="connsiteX4" fmla="*/ 147196 w 206194"/>
                <a:gd name="connsiteY4" fmla="*/ 347918 h 363411"/>
                <a:gd name="connsiteX5" fmla="*/ 0 w 206194"/>
                <a:gd name="connsiteY5" fmla="*/ 343458 h 36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194" h="363411">
                  <a:moveTo>
                    <a:pt x="0" y="343458"/>
                  </a:moveTo>
                  <a:lnTo>
                    <a:pt x="133815" y="0"/>
                  </a:lnTo>
                  <a:cubicBezTo>
                    <a:pt x="157604" y="118946"/>
                    <a:pt x="186738" y="236948"/>
                    <a:pt x="205183" y="356839"/>
                  </a:cubicBezTo>
                  <a:cubicBezTo>
                    <a:pt x="206194" y="363411"/>
                    <a:pt x="193913" y="348929"/>
                    <a:pt x="187341" y="347918"/>
                  </a:cubicBezTo>
                  <a:cubicBezTo>
                    <a:pt x="174115" y="345883"/>
                    <a:pt x="160578" y="347918"/>
                    <a:pt x="147196" y="347918"/>
                  </a:cubicBezTo>
                  <a:lnTo>
                    <a:pt x="0" y="343458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Jester" pitchFamily="2" charset="0"/>
                <a:cs typeface="Arial" charset="0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5468558" y="2439887"/>
              <a:ext cx="405904" cy="432667"/>
            </a:xfrm>
            <a:custGeom>
              <a:avLst/>
              <a:gdLst>
                <a:gd name="connsiteX0" fmla="*/ 4461 w 405904"/>
                <a:gd name="connsiteY0" fmla="*/ 428207 h 432667"/>
                <a:gd name="connsiteX1" fmla="*/ 0 w 405904"/>
                <a:gd name="connsiteY1" fmla="*/ 0 h 432667"/>
                <a:gd name="connsiteX2" fmla="*/ 147196 w 405904"/>
                <a:gd name="connsiteY2" fmla="*/ 8921 h 432667"/>
                <a:gd name="connsiteX3" fmla="*/ 272090 w 405904"/>
                <a:gd name="connsiteY3" fmla="*/ 57986 h 432667"/>
                <a:gd name="connsiteX4" fmla="*/ 405904 w 405904"/>
                <a:gd name="connsiteY4" fmla="*/ 432667 h 432667"/>
                <a:gd name="connsiteX5" fmla="*/ 4461 w 405904"/>
                <a:gd name="connsiteY5" fmla="*/ 428207 h 43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904" h="432667">
                  <a:moveTo>
                    <a:pt x="4461" y="428207"/>
                  </a:moveTo>
                  <a:lnTo>
                    <a:pt x="0" y="0"/>
                  </a:lnTo>
                  <a:lnTo>
                    <a:pt x="147196" y="8921"/>
                  </a:lnTo>
                  <a:lnTo>
                    <a:pt x="272090" y="57986"/>
                  </a:lnTo>
                  <a:lnTo>
                    <a:pt x="405904" y="432667"/>
                  </a:lnTo>
                  <a:lnTo>
                    <a:pt x="4461" y="428207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Jester" pitchFamily="2" charset="0"/>
                <a:cs typeface="Arial" charset="0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3996597" y="2207941"/>
              <a:ext cx="1391672" cy="664613"/>
            </a:xfrm>
            <a:custGeom>
              <a:avLst/>
              <a:gdLst>
                <a:gd name="connsiteX0" fmla="*/ 1391672 w 1391672"/>
                <a:gd name="connsiteY0" fmla="*/ 664613 h 664613"/>
                <a:gd name="connsiteX1" fmla="*/ 0 w 1391672"/>
                <a:gd name="connsiteY1" fmla="*/ 664613 h 664613"/>
                <a:gd name="connsiteX2" fmla="*/ 4461 w 1391672"/>
                <a:gd name="connsiteY2" fmla="*/ 597706 h 664613"/>
                <a:gd name="connsiteX3" fmla="*/ 98131 w 1391672"/>
                <a:gd name="connsiteY3" fmla="*/ 147197 h 664613"/>
                <a:gd name="connsiteX4" fmla="*/ 294392 w 1391672"/>
                <a:gd name="connsiteY4" fmla="*/ 209643 h 664613"/>
                <a:gd name="connsiteX5" fmla="*/ 289932 w 1391672"/>
                <a:gd name="connsiteY5" fmla="*/ 209643 h 664613"/>
                <a:gd name="connsiteX6" fmla="*/ 401444 w 1391672"/>
                <a:gd name="connsiteY6" fmla="*/ 477273 h 664613"/>
                <a:gd name="connsiteX7" fmla="*/ 606626 w 1391672"/>
                <a:gd name="connsiteY7" fmla="*/ 0 h 664613"/>
                <a:gd name="connsiteX8" fmla="*/ 887637 w 1391672"/>
                <a:gd name="connsiteY8" fmla="*/ 89210 h 664613"/>
                <a:gd name="connsiteX9" fmla="*/ 1083899 w 1391672"/>
                <a:gd name="connsiteY9" fmla="*/ 89210 h 664613"/>
                <a:gd name="connsiteX10" fmla="*/ 1217713 w 1391672"/>
                <a:gd name="connsiteY10" fmla="*/ 169499 h 664613"/>
                <a:gd name="connsiteX11" fmla="*/ 1391672 w 1391672"/>
                <a:gd name="connsiteY11" fmla="*/ 664613 h 664613"/>
                <a:gd name="connsiteX0" fmla="*/ 1391672 w 1391672"/>
                <a:gd name="connsiteY0" fmla="*/ 664613 h 664613"/>
                <a:gd name="connsiteX1" fmla="*/ 0 w 1391672"/>
                <a:gd name="connsiteY1" fmla="*/ 664613 h 664613"/>
                <a:gd name="connsiteX2" fmla="*/ 4461 w 1391672"/>
                <a:gd name="connsiteY2" fmla="*/ 597706 h 664613"/>
                <a:gd name="connsiteX3" fmla="*/ 98131 w 1391672"/>
                <a:gd name="connsiteY3" fmla="*/ 147197 h 664613"/>
                <a:gd name="connsiteX4" fmla="*/ 294392 w 1391672"/>
                <a:gd name="connsiteY4" fmla="*/ 209643 h 664613"/>
                <a:gd name="connsiteX5" fmla="*/ 289932 w 1391672"/>
                <a:gd name="connsiteY5" fmla="*/ 209643 h 664613"/>
                <a:gd name="connsiteX6" fmla="*/ 401444 w 1391672"/>
                <a:gd name="connsiteY6" fmla="*/ 477273 h 664613"/>
                <a:gd name="connsiteX7" fmla="*/ 606626 w 1391672"/>
                <a:gd name="connsiteY7" fmla="*/ 0 h 664613"/>
                <a:gd name="connsiteX8" fmla="*/ 887637 w 1391672"/>
                <a:gd name="connsiteY8" fmla="*/ 89210 h 664613"/>
                <a:gd name="connsiteX9" fmla="*/ 1083899 w 1391672"/>
                <a:gd name="connsiteY9" fmla="*/ 89210 h 664613"/>
                <a:gd name="connsiteX10" fmla="*/ 1217713 w 1391672"/>
                <a:gd name="connsiteY10" fmla="*/ 169499 h 664613"/>
                <a:gd name="connsiteX11" fmla="*/ 1391672 w 1391672"/>
                <a:gd name="connsiteY11" fmla="*/ 664613 h 664613"/>
                <a:gd name="connsiteX0" fmla="*/ 1391672 w 1391672"/>
                <a:gd name="connsiteY0" fmla="*/ 664613 h 664613"/>
                <a:gd name="connsiteX1" fmla="*/ 0 w 1391672"/>
                <a:gd name="connsiteY1" fmla="*/ 664613 h 664613"/>
                <a:gd name="connsiteX2" fmla="*/ 4461 w 1391672"/>
                <a:gd name="connsiteY2" fmla="*/ 597706 h 664613"/>
                <a:gd name="connsiteX3" fmla="*/ 98131 w 1391672"/>
                <a:gd name="connsiteY3" fmla="*/ 147197 h 664613"/>
                <a:gd name="connsiteX4" fmla="*/ 294392 w 1391672"/>
                <a:gd name="connsiteY4" fmla="*/ 209643 h 664613"/>
                <a:gd name="connsiteX5" fmla="*/ 289932 w 1391672"/>
                <a:gd name="connsiteY5" fmla="*/ 209643 h 664613"/>
                <a:gd name="connsiteX6" fmla="*/ 401444 w 1391672"/>
                <a:gd name="connsiteY6" fmla="*/ 477273 h 664613"/>
                <a:gd name="connsiteX7" fmla="*/ 682826 w 1391672"/>
                <a:gd name="connsiteY7" fmla="*/ 0 h 664613"/>
                <a:gd name="connsiteX8" fmla="*/ 887637 w 1391672"/>
                <a:gd name="connsiteY8" fmla="*/ 89210 h 664613"/>
                <a:gd name="connsiteX9" fmla="*/ 1083899 w 1391672"/>
                <a:gd name="connsiteY9" fmla="*/ 89210 h 664613"/>
                <a:gd name="connsiteX10" fmla="*/ 1217713 w 1391672"/>
                <a:gd name="connsiteY10" fmla="*/ 169499 h 664613"/>
                <a:gd name="connsiteX11" fmla="*/ 1391672 w 1391672"/>
                <a:gd name="connsiteY11" fmla="*/ 664613 h 66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91672" h="664613">
                  <a:moveTo>
                    <a:pt x="1391672" y="664613"/>
                  </a:moveTo>
                  <a:lnTo>
                    <a:pt x="0" y="664613"/>
                  </a:lnTo>
                  <a:lnTo>
                    <a:pt x="4461" y="597706"/>
                  </a:lnTo>
                  <a:lnTo>
                    <a:pt x="98131" y="147197"/>
                  </a:lnTo>
                  <a:lnTo>
                    <a:pt x="294392" y="209643"/>
                  </a:lnTo>
                  <a:cubicBezTo>
                    <a:pt x="295806" y="210103"/>
                    <a:pt x="291419" y="209643"/>
                    <a:pt x="289932" y="209643"/>
                  </a:cubicBezTo>
                  <a:cubicBezTo>
                    <a:pt x="325824" y="299375"/>
                    <a:pt x="304800" y="477273"/>
                    <a:pt x="401444" y="477273"/>
                  </a:cubicBezTo>
                  <a:cubicBezTo>
                    <a:pt x="468577" y="317646"/>
                    <a:pt x="509656" y="0"/>
                    <a:pt x="682826" y="0"/>
                  </a:cubicBezTo>
                  <a:cubicBezTo>
                    <a:pt x="961369" y="94346"/>
                    <a:pt x="814363" y="162500"/>
                    <a:pt x="887637" y="89210"/>
                  </a:cubicBezTo>
                  <a:lnTo>
                    <a:pt x="1083899" y="89210"/>
                  </a:lnTo>
                  <a:lnTo>
                    <a:pt x="1217713" y="169499"/>
                  </a:lnTo>
                  <a:lnTo>
                    <a:pt x="1391672" y="664613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Jester" pitchFamily="2" charset="0"/>
                <a:cs typeface="Arial" charset="0"/>
              </a:endParaRPr>
            </a:p>
          </p:txBody>
        </p:sp>
        <p:sp>
          <p:nvSpPr>
            <p:cNvPr id="6" name="Freeform 5"/>
            <p:cNvSpPr/>
            <p:nvPr/>
          </p:nvSpPr>
          <p:spPr bwMode="auto">
            <a:xfrm>
              <a:off x="1993392" y="2194560"/>
              <a:ext cx="5175504" cy="1697737"/>
            </a:xfrm>
            <a:custGeom>
              <a:avLst/>
              <a:gdLst>
                <a:gd name="connsiteX0" fmla="*/ 0 w 5175504"/>
                <a:gd name="connsiteY0" fmla="*/ 810207 h 1710630"/>
                <a:gd name="connsiteX1" fmla="*/ 146304 w 5175504"/>
                <a:gd name="connsiteY1" fmla="*/ 627327 h 1710630"/>
                <a:gd name="connsiteX2" fmla="*/ 219456 w 5175504"/>
                <a:gd name="connsiteY2" fmla="*/ 444447 h 1710630"/>
                <a:gd name="connsiteX3" fmla="*/ 274320 w 5175504"/>
                <a:gd name="connsiteY3" fmla="*/ 261567 h 1710630"/>
                <a:gd name="connsiteX4" fmla="*/ 292608 w 5175504"/>
                <a:gd name="connsiteY4" fmla="*/ 170127 h 1710630"/>
                <a:gd name="connsiteX5" fmla="*/ 420624 w 5175504"/>
                <a:gd name="connsiteY5" fmla="*/ 1340559 h 1710630"/>
                <a:gd name="connsiteX6" fmla="*/ 475488 w 5175504"/>
                <a:gd name="connsiteY6" fmla="*/ 1340559 h 1710630"/>
                <a:gd name="connsiteX7" fmla="*/ 640080 w 5175504"/>
                <a:gd name="connsiteY7" fmla="*/ 1267407 h 1710630"/>
                <a:gd name="connsiteX8" fmla="*/ 713232 w 5175504"/>
                <a:gd name="connsiteY8" fmla="*/ 1047951 h 1710630"/>
                <a:gd name="connsiteX9" fmla="*/ 768096 w 5175504"/>
                <a:gd name="connsiteY9" fmla="*/ 1230831 h 1710630"/>
                <a:gd name="connsiteX10" fmla="*/ 822960 w 5175504"/>
                <a:gd name="connsiteY10" fmla="*/ 938223 h 1710630"/>
                <a:gd name="connsiteX11" fmla="*/ 987552 w 5175504"/>
                <a:gd name="connsiteY11" fmla="*/ 1029663 h 1710630"/>
                <a:gd name="connsiteX12" fmla="*/ 1005840 w 5175504"/>
                <a:gd name="connsiteY12" fmla="*/ 883359 h 1710630"/>
                <a:gd name="connsiteX13" fmla="*/ 987552 w 5175504"/>
                <a:gd name="connsiteY13" fmla="*/ 718767 h 1710630"/>
                <a:gd name="connsiteX14" fmla="*/ 1115568 w 5175504"/>
                <a:gd name="connsiteY14" fmla="*/ 444447 h 1710630"/>
                <a:gd name="connsiteX15" fmla="*/ 1097280 w 5175504"/>
                <a:gd name="connsiteY15" fmla="*/ 334719 h 1710630"/>
                <a:gd name="connsiteX16" fmla="*/ 1188720 w 5175504"/>
                <a:gd name="connsiteY16" fmla="*/ 590751 h 1710630"/>
                <a:gd name="connsiteX17" fmla="*/ 1261872 w 5175504"/>
                <a:gd name="connsiteY17" fmla="*/ 407871 h 1710630"/>
                <a:gd name="connsiteX18" fmla="*/ 1353312 w 5175504"/>
                <a:gd name="connsiteY18" fmla="*/ 407871 h 1710630"/>
                <a:gd name="connsiteX19" fmla="*/ 1353312 w 5175504"/>
                <a:gd name="connsiteY19" fmla="*/ 609039 h 1710630"/>
                <a:gd name="connsiteX20" fmla="*/ 1426464 w 5175504"/>
                <a:gd name="connsiteY20" fmla="*/ 609039 h 1710630"/>
                <a:gd name="connsiteX21" fmla="*/ 1481328 w 5175504"/>
                <a:gd name="connsiteY21" fmla="*/ 1047951 h 1710630"/>
                <a:gd name="connsiteX22" fmla="*/ 1554480 w 5175504"/>
                <a:gd name="connsiteY22" fmla="*/ 1358847 h 1710630"/>
                <a:gd name="connsiteX23" fmla="*/ 1883664 w 5175504"/>
                <a:gd name="connsiteY23" fmla="*/ 1706319 h 1710630"/>
                <a:gd name="connsiteX24" fmla="*/ 2084832 w 5175504"/>
                <a:gd name="connsiteY24" fmla="*/ 151839 h 1710630"/>
                <a:gd name="connsiteX25" fmla="*/ 2267712 w 5175504"/>
                <a:gd name="connsiteY25" fmla="*/ 206703 h 1710630"/>
                <a:gd name="connsiteX26" fmla="*/ 2377440 w 5175504"/>
                <a:gd name="connsiteY26" fmla="*/ 481023 h 1710630"/>
                <a:gd name="connsiteX27" fmla="*/ 2615184 w 5175504"/>
                <a:gd name="connsiteY27" fmla="*/ 5535 h 1710630"/>
                <a:gd name="connsiteX28" fmla="*/ 2889504 w 5175504"/>
                <a:gd name="connsiteY28" fmla="*/ 96975 h 1710630"/>
                <a:gd name="connsiteX29" fmla="*/ 3072384 w 5175504"/>
                <a:gd name="connsiteY29" fmla="*/ 96975 h 1710630"/>
                <a:gd name="connsiteX30" fmla="*/ 3218688 w 5175504"/>
                <a:gd name="connsiteY30" fmla="*/ 206703 h 1710630"/>
                <a:gd name="connsiteX31" fmla="*/ 3438144 w 5175504"/>
                <a:gd name="connsiteY31" fmla="*/ 773631 h 1710630"/>
                <a:gd name="connsiteX32" fmla="*/ 3566160 w 5175504"/>
                <a:gd name="connsiteY32" fmla="*/ 224991 h 1710630"/>
                <a:gd name="connsiteX33" fmla="*/ 3602736 w 5175504"/>
                <a:gd name="connsiteY33" fmla="*/ 243279 h 1710630"/>
                <a:gd name="connsiteX34" fmla="*/ 3730752 w 5175504"/>
                <a:gd name="connsiteY34" fmla="*/ 298143 h 1710630"/>
                <a:gd name="connsiteX35" fmla="*/ 4096512 w 5175504"/>
                <a:gd name="connsiteY35" fmla="*/ 1340559 h 1710630"/>
                <a:gd name="connsiteX36" fmla="*/ 4078224 w 5175504"/>
                <a:gd name="connsiteY36" fmla="*/ 1340559 h 1710630"/>
                <a:gd name="connsiteX37" fmla="*/ 4242816 w 5175504"/>
                <a:gd name="connsiteY37" fmla="*/ 1340559 h 1710630"/>
                <a:gd name="connsiteX38" fmla="*/ 4297680 w 5175504"/>
                <a:gd name="connsiteY38" fmla="*/ 1047951 h 1710630"/>
                <a:gd name="connsiteX39" fmla="*/ 4389120 w 5175504"/>
                <a:gd name="connsiteY39" fmla="*/ 1395423 h 1710630"/>
                <a:gd name="connsiteX40" fmla="*/ 4480560 w 5175504"/>
                <a:gd name="connsiteY40" fmla="*/ 1047951 h 1710630"/>
                <a:gd name="connsiteX41" fmla="*/ 4535424 w 5175504"/>
                <a:gd name="connsiteY41" fmla="*/ 1303983 h 1710630"/>
                <a:gd name="connsiteX42" fmla="*/ 4681728 w 5175504"/>
                <a:gd name="connsiteY42" fmla="*/ 938223 h 1710630"/>
                <a:gd name="connsiteX43" fmla="*/ 4882896 w 5175504"/>
                <a:gd name="connsiteY43" fmla="*/ 1249119 h 1710630"/>
                <a:gd name="connsiteX44" fmla="*/ 5175504 w 5175504"/>
                <a:gd name="connsiteY44" fmla="*/ 407871 h 1710630"/>
                <a:gd name="connsiteX0" fmla="*/ 0 w 5175504"/>
                <a:gd name="connsiteY0" fmla="*/ 810207 h 1710630"/>
                <a:gd name="connsiteX1" fmla="*/ 146304 w 5175504"/>
                <a:gd name="connsiteY1" fmla="*/ 627327 h 1710630"/>
                <a:gd name="connsiteX2" fmla="*/ 219456 w 5175504"/>
                <a:gd name="connsiteY2" fmla="*/ 444447 h 1710630"/>
                <a:gd name="connsiteX3" fmla="*/ 274320 w 5175504"/>
                <a:gd name="connsiteY3" fmla="*/ 261567 h 1710630"/>
                <a:gd name="connsiteX4" fmla="*/ 292608 w 5175504"/>
                <a:gd name="connsiteY4" fmla="*/ 170127 h 1710630"/>
                <a:gd name="connsiteX5" fmla="*/ 420624 w 5175504"/>
                <a:gd name="connsiteY5" fmla="*/ 1340559 h 1710630"/>
                <a:gd name="connsiteX6" fmla="*/ 475488 w 5175504"/>
                <a:gd name="connsiteY6" fmla="*/ 1340559 h 1710630"/>
                <a:gd name="connsiteX7" fmla="*/ 640080 w 5175504"/>
                <a:gd name="connsiteY7" fmla="*/ 1267407 h 1710630"/>
                <a:gd name="connsiteX8" fmla="*/ 713232 w 5175504"/>
                <a:gd name="connsiteY8" fmla="*/ 1047951 h 1710630"/>
                <a:gd name="connsiteX9" fmla="*/ 768096 w 5175504"/>
                <a:gd name="connsiteY9" fmla="*/ 1230831 h 1710630"/>
                <a:gd name="connsiteX10" fmla="*/ 822960 w 5175504"/>
                <a:gd name="connsiteY10" fmla="*/ 938223 h 1710630"/>
                <a:gd name="connsiteX11" fmla="*/ 987552 w 5175504"/>
                <a:gd name="connsiteY11" fmla="*/ 1029663 h 1710630"/>
                <a:gd name="connsiteX12" fmla="*/ 1005840 w 5175504"/>
                <a:gd name="connsiteY12" fmla="*/ 883359 h 1710630"/>
                <a:gd name="connsiteX13" fmla="*/ 987552 w 5175504"/>
                <a:gd name="connsiteY13" fmla="*/ 718767 h 1710630"/>
                <a:gd name="connsiteX14" fmla="*/ 1115568 w 5175504"/>
                <a:gd name="connsiteY14" fmla="*/ 444447 h 1710630"/>
                <a:gd name="connsiteX15" fmla="*/ 1097280 w 5175504"/>
                <a:gd name="connsiteY15" fmla="*/ 334719 h 1710630"/>
                <a:gd name="connsiteX16" fmla="*/ 1188720 w 5175504"/>
                <a:gd name="connsiteY16" fmla="*/ 590751 h 1710630"/>
                <a:gd name="connsiteX17" fmla="*/ 1261872 w 5175504"/>
                <a:gd name="connsiteY17" fmla="*/ 407871 h 1710630"/>
                <a:gd name="connsiteX18" fmla="*/ 1353312 w 5175504"/>
                <a:gd name="connsiteY18" fmla="*/ 407871 h 1710630"/>
                <a:gd name="connsiteX19" fmla="*/ 1353312 w 5175504"/>
                <a:gd name="connsiteY19" fmla="*/ 609039 h 1710630"/>
                <a:gd name="connsiteX20" fmla="*/ 1426464 w 5175504"/>
                <a:gd name="connsiteY20" fmla="*/ 609039 h 1710630"/>
                <a:gd name="connsiteX21" fmla="*/ 1481328 w 5175504"/>
                <a:gd name="connsiteY21" fmla="*/ 1047951 h 1710630"/>
                <a:gd name="connsiteX22" fmla="*/ 1554480 w 5175504"/>
                <a:gd name="connsiteY22" fmla="*/ 1358847 h 1710630"/>
                <a:gd name="connsiteX23" fmla="*/ 1883664 w 5175504"/>
                <a:gd name="connsiteY23" fmla="*/ 1706319 h 1710630"/>
                <a:gd name="connsiteX24" fmla="*/ 2084832 w 5175504"/>
                <a:gd name="connsiteY24" fmla="*/ 151839 h 1710630"/>
                <a:gd name="connsiteX25" fmla="*/ 2267712 w 5175504"/>
                <a:gd name="connsiteY25" fmla="*/ 206703 h 1710630"/>
                <a:gd name="connsiteX26" fmla="*/ 2377440 w 5175504"/>
                <a:gd name="connsiteY26" fmla="*/ 481023 h 1710630"/>
                <a:gd name="connsiteX27" fmla="*/ 2615184 w 5175504"/>
                <a:gd name="connsiteY27" fmla="*/ 5535 h 1710630"/>
                <a:gd name="connsiteX28" fmla="*/ 2889504 w 5175504"/>
                <a:gd name="connsiteY28" fmla="*/ 96975 h 1710630"/>
                <a:gd name="connsiteX29" fmla="*/ 3072384 w 5175504"/>
                <a:gd name="connsiteY29" fmla="*/ 96975 h 1710630"/>
                <a:gd name="connsiteX30" fmla="*/ 3218688 w 5175504"/>
                <a:gd name="connsiteY30" fmla="*/ 206703 h 1710630"/>
                <a:gd name="connsiteX31" fmla="*/ 3438144 w 5175504"/>
                <a:gd name="connsiteY31" fmla="*/ 773631 h 1710630"/>
                <a:gd name="connsiteX32" fmla="*/ 3566160 w 5175504"/>
                <a:gd name="connsiteY32" fmla="*/ 224991 h 1710630"/>
                <a:gd name="connsiteX33" fmla="*/ 3602736 w 5175504"/>
                <a:gd name="connsiteY33" fmla="*/ 243279 h 1710630"/>
                <a:gd name="connsiteX34" fmla="*/ 3730752 w 5175504"/>
                <a:gd name="connsiteY34" fmla="*/ 298143 h 1710630"/>
                <a:gd name="connsiteX35" fmla="*/ 4096512 w 5175504"/>
                <a:gd name="connsiteY35" fmla="*/ 1340559 h 1710630"/>
                <a:gd name="connsiteX36" fmla="*/ 4078224 w 5175504"/>
                <a:gd name="connsiteY36" fmla="*/ 1340559 h 1710630"/>
                <a:gd name="connsiteX37" fmla="*/ 4297680 w 5175504"/>
                <a:gd name="connsiteY37" fmla="*/ 1047951 h 1710630"/>
                <a:gd name="connsiteX38" fmla="*/ 4389120 w 5175504"/>
                <a:gd name="connsiteY38" fmla="*/ 1395423 h 1710630"/>
                <a:gd name="connsiteX39" fmla="*/ 4480560 w 5175504"/>
                <a:gd name="connsiteY39" fmla="*/ 1047951 h 1710630"/>
                <a:gd name="connsiteX40" fmla="*/ 4535424 w 5175504"/>
                <a:gd name="connsiteY40" fmla="*/ 1303983 h 1710630"/>
                <a:gd name="connsiteX41" fmla="*/ 4681728 w 5175504"/>
                <a:gd name="connsiteY41" fmla="*/ 938223 h 1710630"/>
                <a:gd name="connsiteX42" fmla="*/ 4882896 w 5175504"/>
                <a:gd name="connsiteY42" fmla="*/ 1249119 h 1710630"/>
                <a:gd name="connsiteX43" fmla="*/ 5175504 w 5175504"/>
                <a:gd name="connsiteY43" fmla="*/ 407871 h 1710630"/>
                <a:gd name="connsiteX0" fmla="*/ 0 w 5175504"/>
                <a:gd name="connsiteY0" fmla="*/ 810207 h 1710630"/>
                <a:gd name="connsiteX1" fmla="*/ 146304 w 5175504"/>
                <a:gd name="connsiteY1" fmla="*/ 627327 h 1710630"/>
                <a:gd name="connsiteX2" fmla="*/ 219456 w 5175504"/>
                <a:gd name="connsiteY2" fmla="*/ 444447 h 1710630"/>
                <a:gd name="connsiteX3" fmla="*/ 274320 w 5175504"/>
                <a:gd name="connsiteY3" fmla="*/ 261567 h 1710630"/>
                <a:gd name="connsiteX4" fmla="*/ 292608 w 5175504"/>
                <a:gd name="connsiteY4" fmla="*/ 170127 h 1710630"/>
                <a:gd name="connsiteX5" fmla="*/ 420624 w 5175504"/>
                <a:gd name="connsiteY5" fmla="*/ 1340559 h 1710630"/>
                <a:gd name="connsiteX6" fmla="*/ 475488 w 5175504"/>
                <a:gd name="connsiteY6" fmla="*/ 1340559 h 1710630"/>
                <a:gd name="connsiteX7" fmla="*/ 640080 w 5175504"/>
                <a:gd name="connsiteY7" fmla="*/ 1267407 h 1710630"/>
                <a:gd name="connsiteX8" fmla="*/ 713232 w 5175504"/>
                <a:gd name="connsiteY8" fmla="*/ 1047951 h 1710630"/>
                <a:gd name="connsiteX9" fmla="*/ 768096 w 5175504"/>
                <a:gd name="connsiteY9" fmla="*/ 1230831 h 1710630"/>
                <a:gd name="connsiteX10" fmla="*/ 822960 w 5175504"/>
                <a:gd name="connsiteY10" fmla="*/ 938223 h 1710630"/>
                <a:gd name="connsiteX11" fmla="*/ 987552 w 5175504"/>
                <a:gd name="connsiteY11" fmla="*/ 1029663 h 1710630"/>
                <a:gd name="connsiteX12" fmla="*/ 1005840 w 5175504"/>
                <a:gd name="connsiteY12" fmla="*/ 883359 h 1710630"/>
                <a:gd name="connsiteX13" fmla="*/ 987552 w 5175504"/>
                <a:gd name="connsiteY13" fmla="*/ 718767 h 1710630"/>
                <a:gd name="connsiteX14" fmla="*/ 1115568 w 5175504"/>
                <a:gd name="connsiteY14" fmla="*/ 444447 h 1710630"/>
                <a:gd name="connsiteX15" fmla="*/ 1097280 w 5175504"/>
                <a:gd name="connsiteY15" fmla="*/ 334719 h 1710630"/>
                <a:gd name="connsiteX16" fmla="*/ 1188720 w 5175504"/>
                <a:gd name="connsiteY16" fmla="*/ 590751 h 1710630"/>
                <a:gd name="connsiteX17" fmla="*/ 1261872 w 5175504"/>
                <a:gd name="connsiteY17" fmla="*/ 407871 h 1710630"/>
                <a:gd name="connsiteX18" fmla="*/ 1353312 w 5175504"/>
                <a:gd name="connsiteY18" fmla="*/ 407871 h 1710630"/>
                <a:gd name="connsiteX19" fmla="*/ 1353312 w 5175504"/>
                <a:gd name="connsiteY19" fmla="*/ 609039 h 1710630"/>
                <a:gd name="connsiteX20" fmla="*/ 1426464 w 5175504"/>
                <a:gd name="connsiteY20" fmla="*/ 609039 h 1710630"/>
                <a:gd name="connsiteX21" fmla="*/ 1481328 w 5175504"/>
                <a:gd name="connsiteY21" fmla="*/ 1047951 h 1710630"/>
                <a:gd name="connsiteX22" fmla="*/ 1554480 w 5175504"/>
                <a:gd name="connsiteY22" fmla="*/ 1358847 h 1710630"/>
                <a:gd name="connsiteX23" fmla="*/ 1883664 w 5175504"/>
                <a:gd name="connsiteY23" fmla="*/ 1706319 h 1710630"/>
                <a:gd name="connsiteX24" fmla="*/ 2084832 w 5175504"/>
                <a:gd name="connsiteY24" fmla="*/ 151839 h 1710630"/>
                <a:gd name="connsiteX25" fmla="*/ 2267712 w 5175504"/>
                <a:gd name="connsiteY25" fmla="*/ 206703 h 1710630"/>
                <a:gd name="connsiteX26" fmla="*/ 2377440 w 5175504"/>
                <a:gd name="connsiteY26" fmla="*/ 481023 h 1710630"/>
                <a:gd name="connsiteX27" fmla="*/ 2615184 w 5175504"/>
                <a:gd name="connsiteY27" fmla="*/ 5535 h 1710630"/>
                <a:gd name="connsiteX28" fmla="*/ 2889504 w 5175504"/>
                <a:gd name="connsiteY28" fmla="*/ 96975 h 1710630"/>
                <a:gd name="connsiteX29" fmla="*/ 3072384 w 5175504"/>
                <a:gd name="connsiteY29" fmla="*/ 96975 h 1710630"/>
                <a:gd name="connsiteX30" fmla="*/ 3218688 w 5175504"/>
                <a:gd name="connsiteY30" fmla="*/ 206703 h 1710630"/>
                <a:gd name="connsiteX31" fmla="*/ 3438144 w 5175504"/>
                <a:gd name="connsiteY31" fmla="*/ 773631 h 1710630"/>
                <a:gd name="connsiteX32" fmla="*/ 3566160 w 5175504"/>
                <a:gd name="connsiteY32" fmla="*/ 224991 h 1710630"/>
                <a:gd name="connsiteX33" fmla="*/ 3602736 w 5175504"/>
                <a:gd name="connsiteY33" fmla="*/ 243279 h 1710630"/>
                <a:gd name="connsiteX34" fmla="*/ 3730752 w 5175504"/>
                <a:gd name="connsiteY34" fmla="*/ 298143 h 1710630"/>
                <a:gd name="connsiteX35" fmla="*/ 4096512 w 5175504"/>
                <a:gd name="connsiteY35" fmla="*/ 1340559 h 1710630"/>
                <a:gd name="connsiteX36" fmla="*/ 4297680 w 5175504"/>
                <a:gd name="connsiteY36" fmla="*/ 1047951 h 1710630"/>
                <a:gd name="connsiteX37" fmla="*/ 4389120 w 5175504"/>
                <a:gd name="connsiteY37" fmla="*/ 1395423 h 1710630"/>
                <a:gd name="connsiteX38" fmla="*/ 4480560 w 5175504"/>
                <a:gd name="connsiteY38" fmla="*/ 1047951 h 1710630"/>
                <a:gd name="connsiteX39" fmla="*/ 4535424 w 5175504"/>
                <a:gd name="connsiteY39" fmla="*/ 1303983 h 1710630"/>
                <a:gd name="connsiteX40" fmla="*/ 4681728 w 5175504"/>
                <a:gd name="connsiteY40" fmla="*/ 938223 h 1710630"/>
                <a:gd name="connsiteX41" fmla="*/ 4882896 w 5175504"/>
                <a:gd name="connsiteY41" fmla="*/ 1249119 h 1710630"/>
                <a:gd name="connsiteX42" fmla="*/ 5175504 w 5175504"/>
                <a:gd name="connsiteY42" fmla="*/ 407871 h 1710630"/>
                <a:gd name="connsiteX0" fmla="*/ 0 w 5175504"/>
                <a:gd name="connsiteY0" fmla="*/ 810207 h 1710630"/>
                <a:gd name="connsiteX1" fmla="*/ 146304 w 5175504"/>
                <a:gd name="connsiteY1" fmla="*/ 627327 h 1710630"/>
                <a:gd name="connsiteX2" fmla="*/ 219456 w 5175504"/>
                <a:gd name="connsiteY2" fmla="*/ 444447 h 1710630"/>
                <a:gd name="connsiteX3" fmla="*/ 274320 w 5175504"/>
                <a:gd name="connsiteY3" fmla="*/ 261567 h 1710630"/>
                <a:gd name="connsiteX4" fmla="*/ 292608 w 5175504"/>
                <a:gd name="connsiteY4" fmla="*/ 170127 h 1710630"/>
                <a:gd name="connsiteX5" fmla="*/ 420624 w 5175504"/>
                <a:gd name="connsiteY5" fmla="*/ 1340559 h 1710630"/>
                <a:gd name="connsiteX6" fmla="*/ 475488 w 5175504"/>
                <a:gd name="connsiteY6" fmla="*/ 1340559 h 1710630"/>
                <a:gd name="connsiteX7" fmla="*/ 640080 w 5175504"/>
                <a:gd name="connsiteY7" fmla="*/ 1267407 h 1710630"/>
                <a:gd name="connsiteX8" fmla="*/ 713232 w 5175504"/>
                <a:gd name="connsiteY8" fmla="*/ 1047951 h 1710630"/>
                <a:gd name="connsiteX9" fmla="*/ 768096 w 5175504"/>
                <a:gd name="connsiteY9" fmla="*/ 1230831 h 1710630"/>
                <a:gd name="connsiteX10" fmla="*/ 822960 w 5175504"/>
                <a:gd name="connsiteY10" fmla="*/ 938223 h 1710630"/>
                <a:gd name="connsiteX11" fmla="*/ 987552 w 5175504"/>
                <a:gd name="connsiteY11" fmla="*/ 1029663 h 1710630"/>
                <a:gd name="connsiteX12" fmla="*/ 1005840 w 5175504"/>
                <a:gd name="connsiteY12" fmla="*/ 883359 h 1710630"/>
                <a:gd name="connsiteX13" fmla="*/ 987552 w 5175504"/>
                <a:gd name="connsiteY13" fmla="*/ 718767 h 1710630"/>
                <a:gd name="connsiteX14" fmla="*/ 1115568 w 5175504"/>
                <a:gd name="connsiteY14" fmla="*/ 444447 h 1710630"/>
                <a:gd name="connsiteX15" fmla="*/ 1097280 w 5175504"/>
                <a:gd name="connsiteY15" fmla="*/ 334719 h 1710630"/>
                <a:gd name="connsiteX16" fmla="*/ 1188720 w 5175504"/>
                <a:gd name="connsiteY16" fmla="*/ 590751 h 1710630"/>
                <a:gd name="connsiteX17" fmla="*/ 1261872 w 5175504"/>
                <a:gd name="connsiteY17" fmla="*/ 407871 h 1710630"/>
                <a:gd name="connsiteX18" fmla="*/ 1353312 w 5175504"/>
                <a:gd name="connsiteY18" fmla="*/ 407871 h 1710630"/>
                <a:gd name="connsiteX19" fmla="*/ 1353312 w 5175504"/>
                <a:gd name="connsiteY19" fmla="*/ 609039 h 1710630"/>
                <a:gd name="connsiteX20" fmla="*/ 1426464 w 5175504"/>
                <a:gd name="connsiteY20" fmla="*/ 609039 h 1710630"/>
                <a:gd name="connsiteX21" fmla="*/ 1481328 w 5175504"/>
                <a:gd name="connsiteY21" fmla="*/ 1047951 h 1710630"/>
                <a:gd name="connsiteX22" fmla="*/ 1554480 w 5175504"/>
                <a:gd name="connsiteY22" fmla="*/ 1358847 h 1710630"/>
                <a:gd name="connsiteX23" fmla="*/ 1883664 w 5175504"/>
                <a:gd name="connsiteY23" fmla="*/ 1706319 h 1710630"/>
                <a:gd name="connsiteX24" fmla="*/ 2084832 w 5175504"/>
                <a:gd name="connsiteY24" fmla="*/ 151839 h 1710630"/>
                <a:gd name="connsiteX25" fmla="*/ 2267712 w 5175504"/>
                <a:gd name="connsiteY25" fmla="*/ 206703 h 1710630"/>
                <a:gd name="connsiteX26" fmla="*/ 2377440 w 5175504"/>
                <a:gd name="connsiteY26" fmla="*/ 481023 h 1710630"/>
                <a:gd name="connsiteX27" fmla="*/ 2615184 w 5175504"/>
                <a:gd name="connsiteY27" fmla="*/ 5535 h 1710630"/>
                <a:gd name="connsiteX28" fmla="*/ 2889504 w 5175504"/>
                <a:gd name="connsiteY28" fmla="*/ 96975 h 1710630"/>
                <a:gd name="connsiteX29" fmla="*/ 3072384 w 5175504"/>
                <a:gd name="connsiteY29" fmla="*/ 96975 h 1710630"/>
                <a:gd name="connsiteX30" fmla="*/ 3218688 w 5175504"/>
                <a:gd name="connsiteY30" fmla="*/ 206703 h 1710630"/>
                <a:gd name="connsiteX31" fmla="*/ 3438144 w 5175504"/>
                <a:gd name="connsiteY31" fmla="*/ 773631 h 1710630"/>
                <a:gd name="connsiteX32" fmla="*/ 3566160 w 5175504"/>
                <a:gd name="connsiteY32" fmla="*/ 224991 h 1710630"/>
                <a:gd name="connsiteX33" fmla="*/ 3602736 w 5175504"/>
                <a:gd name="connsiteY33" fmla="*/ 243279 h 1710630"/>
                <a:gd name="connsiteX34" fmla="*/ 3730752 w 5175504"/>
                <a:gd name="connsiteY34" fmla="*/ 298143 h 1710630"/>
                <a:gd name="connsiteX35" fmla="*/ 4297680 w 5175504"/>
                <a:gd name="connsiteY35" fmla="*/ 1047951 h 1710630"/>
                <a:gd name="connsiteX36" fmla="*/ 4389120 w 5175504"/>
                <a:gd name="connsiteY36" fmla="*/ 1395423 h 1710630"/>
                <a:gd name="connsiteX37" fmla="*/ 4480560 w 5175504"/>
                <a:gd name="connsiteY37" fmla="*/ 1047951 h 1710630"/>
                <a:gd name="connsiteX38" fmla="*/ 4535424 w 5175504"/>
                <a:gd name="connsiteY38" fmla="*/ 1303983 h 1710630"/>
                <a:gd name="connsiteX39" fmla="*/ 4681728 w 5175504"/>
                <a:gd name="connsiteY39" fmla="*/ 938223 h 1710630"/>
                <a:gd name="connsiteX40" fmla="*/ 4882896 w 5175504"/>
                <a:gd name="connsiteY40" fmla="*/ 1249119 h 1710630"/>
                <a:gd name="connsiteX41" fmla="*/ 5175504 w 5175504"/>
                <a:gd name="connsiteY41" fmla="*/ 407871 h 1710630"/>
                <a:gd name="connsiteX0" fmla="*/ 0 w 5175504"/>
                <a:gd name="connsiteY0" fmla="*/ 810207 h 1710630"/>
                <a:gd name="connsiteX1" fmla="*/ 146304 w 5175504"/>
                <a:gd name="connsiteY1" fmla="*/ 627327 h 1710630"/>
                <a:gd name="connsiteX2" fmla="*/ 219456 w 5175504"/>
                <a:gd name="connsiteY2" fmla="*/ 444447 h 1710630"/>
                <a:gd name="connsiteX3" fmla="*/ 274320 w 5175504"/>
                <a:gd name="connsiteY3" fmla="*/ 261567 h 1710630"/>
                <a:gd name="connsiteX4" fmla="*/ 292608 w 5175504"/>
                <a:gd name="connsiteY4" fmla="*/ 170127 h 1710630"/>
                <a:gd name="connsiteX5" fmla="*/ 420624 w 5175504"/>
                <a:gd name="connsiteY5" fmla="*/ 1340559 h 1710630"/>
                <a:gd name="connsiteX6" fmla="*/ 475488 w 5175504"/>
                <a:gd name="connsiteY6" fmla="*/ 1340559 h 1710630"/>
                <a:gd name="connsiteX7" fmla="*/ 640080 w 5175504"/>
                <a:gd name="connsiteY7" fmla="*/ 1267407 h 1710630"/>
                <a:gd name="connsiteX8" fmla="*/ 713232 w 5175504"/>
                <a:gd name="connsiteY8" fmla="*/ 1047951 h 1710630"/>
                <a:gd name="connsiteX9" fmla="*/ 768096 w 5175504"/>
                <a:gd name="connsiteY9" fmla="*/ 1230831 h 1710630"/>
                <a:gd name="connsiteX10" fmla="*/ 822960 w 5175504"/>
                <a:gd name="connsiteY10" fmla="*/ 938223 h 1710630"/>
                <a:gd name="connsiteX11" fmla="*/ 987552 w 5175504"/>
                <a:gd name="connsiteY11" fmla="*/ 1029663 h 1710630"/>
                <a:gd name="connsiteX12" fmla="*/ 1005840 w 5175504"/>
                <a:gd name="connsiteY12" fmla="*/ 883359 h 1710630"/>
                <a:gd name="connsiteX13" fmla="*/ 987552 w 5175504"/>
                <a:gd name="connsiteY13" fmla="*/ 718767 h 1710630"/>
                <a:gd name="connsiteX14" fmla="*/ 1115568 w 5175504"/>
                <a:gd name="connsiteY14" fmla="*/ 444447 h 1710630"/>
                <a:gd name="connsiteX15" fmla="*/ 1097280 w 5175504"/>
                <a:gd name="connsiteY15" fmla="*/ 334719 h 1710630"/>
                <a:gd name="connsiteX16" fmla="*/ 1188720 w 5175504"/>
                <a:gd name="connsiteY16" fmla="*/ 590751 h 1710630"/>
                <a:gd name="connsiteX17" fmla="*/ 1261872 w 5175504"/>
                <a:gd name="connsiteY17" fmla="*/ 407871 h 1710630"/>
                <a:gd name="connsiteX18" fmla="*/ 1353312 w 5175504"/>
                <a:gd name="connsiteY18" fmla="*/ 407871 h 1710630"/>
                <a:gd name="connsiteX19" fmla="*/ 1353312 w 5175504"/>
                <a:gd name="connsiteY19" fmla="*/ 609039 h 1710630"/>
                <a:gd name="connsiteX20" fmla="*/ 1426464 w 5175504"/>
                <a:gd name="connsiteY20" fmla="*/ 609039 h 1710630"/>
                <a:gd name="connsiteX21" fmla="*/ 1481328 w 5175504"/>
                <a:gd name="connsiteY21" fmla="*/ 1047951 h 1710630"/>
                <a:gd name="connsiteX22" fmla="*/ 1554480 w 5175504"/>
                <a:gd name="connsiteY22" fmla="*/ 1358847 h 1710630"/>
                <a:gd name="connsiteX23" fmla="*/ 1883664 w 5175504"/>
                <a:gd name="connsiteY23" fmla="*/ 1706319 h 1710630"/>
                <a:gd name="connsiteX24" fmla="*/ 2084832 w 5175504"/>
                <a:gd name="connsiteY24" fmla="*/ 151839 h 1710630"/>
                <a:gd name="connsiteX25" fmla="*/ 2267712 w 5175504"/>
                <a:gd name="connsiteY25" fmla="*/ 206703 h 1710630"/>
                <a:gd name="connsiteX26" fmla="*/ 2377440 w 5175504"/>
                <a:gd name="connsiteY26" fmla="*/ 481023 h 1710630"/>
                <a:gd name="connsiteX27" fmla="*/ 2615184 w 5175504"/>
                <a:gd name="connsiteY27" fmla="*/ 5535 h 1710630"/>
                <a:gd name="connsiteX28" fmla="*/ 2889504 w 5175504"/>
                <a:gd name="connsiteY28" fmla="*/ 96975 h 1710630"/>
                <a:gd name="connsiteX29" fmla="*/ 3072384 w 5175504"/>
                <a:gd name="connsiteY29" fmla="*/ 96975 h 1710630"/>
                <a:gd name="connsiteX30" fmla="*/ 3218688 w 5175504"/>
                <a:gd name="connsiteY30" fmla="*/ 206703 h 1710630"/>
                <a:gd name="connsiteX31" fmla="*/ 3438144 w 5175504"/>
                <a:gd name="connsiteY31" fmla="*/ 773631 h 1710630"/>
                <a:gd name="connsiteX32" fmla="*/ 3566160 w 5175504"/>
                <a:gd name="connsiteY32" fmla="*/ 224991 h 1710630"/>
                <a:gd name="connsiteX33" fmla="*/ 3602736 w 5175504"/>
                <a:gd name="connsiteY33" fmla="*/ 243279 h 1710630"/>
                <a:gd name="connsiteX34" fmla="*/ 3730752 w 5175504"/>
                <a:gd name="connsiteY34" fmla="*/ 298143 h 1710630"/>
                <a:gd name="connsiteX35" fmla="*/ 4133088 w 5175504"/>
                <a:gd name="connsiteY35" fmla="*/ 1343607 h 1710630"/>
                <a:gd name="connsiteX36" fmla="*/ 4297680 w 5175504"/>
                <a:gd name="connsiteY36" fmla="*/ 1047951 h 1710630"/>
                <a:gd name="connsiteX37" fmla="*/ 4389120 w 5175504"/>
                <a:gd name="connsiteY37" fmla="*/ 1395423 h 1710630"/>
                <a:gd name="connsiteX38" fmla="*/ 4480560 w 5175504"/>
                <a:gd name="connsiteY38" fmla="*/ 1047951 h 1710630"/>
                <a:gd name="connsiteX39" fmla="*/ 4535424 w 5175504"/>
                <a:gd name="connsiteY39" fmla="*/ 1303983 h 1710630"/>
                <a:gd name="connsiteX40" fmla="*/ 4681728 w 5175504"/>
                <a:gd name="connsiteY40" fmla="*/ 938223 h 1710630"/>
                <a:gd name="connsiteX41" fmla="*/ 4882896 w 5175504"/>
                <a:gd name="connsiteY41" fmla="*/ 1249119 h 1710630"/>
                <a:gd name="connsiteX42" fmla="*/ 5175504 w 5175504"/>
                <a:gd name="connsiteY42" fmla="*/ 407871 h 1710630"/>
                <a:gd name="connsiteX0" fmla="*/ 0 w 5175504"/>
                <a:gd name="connsiteY0" fmla="*/ 810207 h 1710630"/>
                <a:gd name="connsiteX1" fmla="*/ 146304 w 5175504"/>
                <a:gd name="connsiteY1" fmla="*/ 627327 h 1710630"/>
                <a:gd name="connsiteX2" fmla="*/ 219456 w 5175504"/>
                <a:gd name="connsiteY2" fmla="*/ 444447 h 1710630"/>
                <a:gd name="connsiteX3" fmla="*/ 274320 w 5175504"/>
                <a:gd name="connsiteY3" fmla="*/ 261567 h 1710630"/>
                <a:gd name="connsiteX4" fmla="*/ 292608 w 5175504"/>
                <a:gd name="connsiteY4" fmla="*/ 170127 h 1710630"/>
                <a:gd name="connsiteX5" fmla="*/ 420624 w 5175504"/>
                <a:gd name="connsiteY5" fmla="*/ 1340559 h 1710630"/>
                <a:gd name="connsiteX6" fmla="*/ 475488 w 5175504"/>
                <a:gd name="connsiteY6" fmla="*/ 1340559 h 1710630"/>
                <a:gd name="connsiteX7" fmla="*/ 640080 w 5175504"/>
                <a:gd name="connsiteY7" fmla="*/ 1267407 h 1710630"/>
                <a:gd name="connsiteX8" fmla="*/ 713232 w 5175504"/>
                <a:gd name="connsiteY8" fmla="*/ 1047951 h 1710630"/>
                <a:gd name="connsiteX9" fmla="*/ 768096 w 5175504"/>
                <a:gd name="connsiteY9" fmla="*/ 1230831 h 1710630"/>
                <a:gd name="connsiteX10" fmla="*/ 822960 w 5175504"/>
                <a:gd name="connsiteY10" fmla="*/ 938223 h 1710630"/>
                <a:gd name="connsiteX11" fmla="*/ 987552 w 5175504"/>
                <a:gd name="connsiteY11" fmla="*/ 1029663 h 1710630"/>
                <a:gd name="connsiteX12" fmla="*/ 1005840 w 5175504"/>
                <a:gd name="connsiteY12" fmla="*/ 883359 h 1710630"/>
                <a:gd name="connsiteX13" fmla="*/ 987552 w 5175504"/>
                <a:gd name="connsiteY13" fmla="*/ 718767 h 1710630"/>
                <a:gd name="connsiteX14" fmla="*/ 1115568 w 5175504"/>
                <a:gd name="connsiteY14" fmla="*/ 444447 h 1710630"/>
                <a:gd name="connsiteX15" fmla="*/ 1188720 w 5175504"/>
                <a:gd name="connsiteY15" fmla="*/ 590751 h 1710630"/>
                <a:gd name="connsiteX16" fmla="*/ 1261872 w 5175504"/>
                <a:gd name="connsiteY16" fmla="*/ 407871 h 1710630"/>
                <a:gd name="connsiteX17" fmla="*/ 1353312 w 5175504"/>
                <a:gd name="connsiteY17" fmla="*/ 407871 h 1710630"/>
                <a:gd name="connsiteX18" fmla="*/ 1353312 w 5175504"/>
                <a:gd name="connsiteY18" fmla="*/ 609039 h 1710630"/>
                <a:gd name="connsiteX19" fmla="*/ 1426464 w 5175504"/>
                <a:gd name="connsiteY19" fmla="*/ 609039 h 1710630"/>
                <a:gd name="connsiteX20" fmla="*/ 1481328 w 5175504"/>
                <a:gd name="connsiteY20" fmla="*/ 1047951 h 1710630"/>
                <a:gd name="connsiteX21" fmla="*/ 1554480 w 5175504"/>
                <a:gd name="connsiteY21" fmla="*/ 1358847 h 1710630"/>
                <a:gd name="connsiteX22" fmla="*/ 1883664 w 5175504"/>
                <a:gd name="connsiteY22" fmla="*/ 1706319 h 1710630"/>
                <a:gd name="connsiteX23" fmla="*/ 2084832 w 5175504"/>
                <a:gd name="connsiteY23" fmla="*/ 151839 h 1710630"/>
                <a:gd name="connsiteX24" fmla="*/ 2267712 w 5175504"/>
                <a:gd name="connsiteY24" fmla="*/ 206703 h 1710630"/>
                <a:gd name="connsiteX25" fmla="*/ 2377440 w 5175504"/>
                <a:gd name="connsiteY25" fmla="*/ 481023 h 1710630"/>
                <a:gd name="connsiteX26" fmla="*/ 2615184 w 5175504"/>
                <a:gd name="connsiteY26" fmla="*/ 5535 h 1710630"/>
                <a:gd name="connsiteX27" fmla="*/ 2889504 w 5175504"/>
                <a:gd name="connsiteY27" fmla="*/ 96975 h 1710630"/>
                <a:gd name="connsiteX28" fmla="*/ 3072384 w 5175504"/>
                <a:gd name="connsiteY28" fmla="*/ 96975 h 1710630"/>
                <a:gd name="connsiteX29" fmla="*/ 3218688 w 5175504"/>
                <a:gd name="connsiteY29" fmla="*/ 206703 h 1710630"/>
                <a:gd name="connsiteX30" fmla="*/ 3438144 w 5175504"/>
                <a:gd name="connsiteY30" fmla="*/ 773631 h 1710630"/>
                <a:gd name="connsiteX31" fmla="*/ 3566160 w 5175504"/>
                <a:gd name="connsiteY31" fmla="*/ 224991 h 1710630"/>
                <a:gd name="connsiteX32" fmla="*/ 3602736 w 5175504"/>
                <a:gd name="connsiteY32" fmla="*/ 243279 h 1710630"/>
                <a:gd name="connsiteX33" fmla="*/ 3730752 w 5175504"/>
                <a:gd name="connsiteY33" fmla="*/ 298143 h 1710630"/>
                <a:gd name="connsiteX34" fmla="*/ 4133088 w 5175504"/>
                <a:gd name="connsiteY34" fmla="*/ 1343607 h 1710630"/>
                <a:gd name="connsiteX35" fmla="*/ 4297680 w 5175504"/>
                <a:gd name="connsiteY35" fmla="*/ 1047951 h 1710630"/>
                <a:gd name="connsiteX36" fmla="*/ 4389120 w 5175504"/>
                <a:gd name="connsiteY36" fmla="*/ 1395423 h 1710630"/>
                <a:gd name="connsiteX37" fmla="*/ 4480560 w 5175504"/>
                <a:gd name="connsiteY37" fmla="*/ 1047951 h 1710630"/>
                <a:gd name="connsiteX38" fmla="*/ 4535424 w 5175504"/>
                <a:gd name="connsiteY38" fmla="*/ 1303983 h 1710630"/>
                <a:gd name="connsiteX39" fmla="*/ 4681728 w 5175504"/>
                <a:gd name="connsiteY39" fmla="*/ 938223 h 1710630"/>
                <a:gd name="connsiteX40" fmla="*/ 4882896 w 5175504"/>
                <a:gd name="connsiteY40" fmla="*/ 1249119 h 1710630"/>
                <a:gd name="connsiteX41" fmla="*/ 5175504 w 5175504"/>
                <a:gd name="connsiteY41" fmla="*/ 407871 h 1710630"/>
                <a:gd name="connsiteX0" fmla="*/ 0 w 5175504"/>
                <a:gd name="connsiteY0" fmla="*/ 810207 h 1710630"/>
                <a:gd name="connsiteX1" fmla="*/ 146304 w 5175504"/>
                <a:gd name="connsiteY1" fmla="*/ 627327 h 1710630"/>
                <a:gd name="connsiteX2" fmla="*/ 219456 w 5175504"/>
                <a:gd name="connsiteY2" fmla="*/ 444447 h 1710630"/>
                <a:gd name="connsiteX3" fmla="*/ 274320 w 5175504"/>
                <a:gd name="connsiteY3" fmla="*/ 261567 h 1710630"/>
                <a:gd name="connsiteX4" fmla="*/ 292608 w 5175504"/>
                <a:gd name="connsiteY4" fmla="*/ 170127 h 1710630"/>
                <a:gd name="connsiteX5" fmla="*/ 420624 w 5175504"/>
                <a:gd name="connsiteY5" fmla="*/ 1340559 h 1710630"/>
                <a:gd name="connsiteX6" fmla="*/ 475488 w 5175504"/>
                <a:gd name="connsiteY6" fmla="*/ 1340559 h 1710630"/>
                <a:gd name="connsiteX7" fmla="*/ 640080 w 5175504"/>
                <a:gd name="connsiteY7" fmla="*/ 1267407 h 1710630"/>
                <a:gd name="connsiteX8" fmla="*/ 713232 w 5175504"/>
                <a:gd name="connsiteY8" fmla="*/ 1047951 h 1710630"/>
                <a:gd name="connsiteX9" fmla="*/ 768096 w 5175504"/>
                <a:gd name="connsiteY9" fmla="*/ 1230831 h 1710630"/>
                <a:gd name="connsiteX10" fmla="*/ 822960 w 5175504"/>
                <a:gd name="connsiteY10" fmla="*/ 938223 h 1710630"/>
                <a:gd name="connsiteX11" fmla="*/ 987552 w 5175504"/>
                <a:gd name="connsiteY11" fmla="*/ 1029663 h 1710630"/>
                <a:gd name="connsiteX12" fmla="*/ 1005840 w 5175504"/>
                <a:gd name="connsiteY12" fmla="*/ 883359 h 1710630"/>
                <a:gd name="connsiteX13" fmla="*/ 987552 w 5175504"/>
                <a:gd name="connsiteY13" fmla="*/ 718767 h 1710630"/>
                <a:gd name="connsiteX14" fmla="*/ 1188720 w 5175504"/>
                <a:gd name="connsiteY14" fmla="*/ 590751 h 1710630"/>
                <a:gd name="connsiteX15" fmla="*/ 1261872 w 5175504"/>
                <a:gd name="connsiteY15" fmla="*/ 407871 h 1710630"/>
                <a:gd name="connsiteX16" fmla="*/ 1353312 w 5175504"/>
                <a:gd name="connsiteY16" fmla="*/ 407871 h 1710630"/>
                <a:gd name="connsiteX17" fmla="*/ 1353312 w 5175504"/>
                <a:gd name="connsiteY17" fmla="*/ 609039 h 1710630"/>
                <a:gd name="connsiteX18" fmla="*/ 1426464 w 5175504"/>
                <a:gd name="connsiteY18" fmla="*/ 609039 h 1710630"/>
                <a:gd name="connsiteX19" fmla="*/ 1481328 w 5175504"/>
                <a:gd name="connsiteY19" fmla="*/ 1047951 h 1710630"/>
                <a:gd name="connsiteX20" fmla="*/ 1554480 w 5175504"/>
                <a:gd name="connsiteY20" fmla="*/ 1358847 h 1710630"/>
                <a:gd name="connsiteX21" fmla="*/ 1883664 w 5175504"/>
                <a:gd name="connsiteY21" fmla="*/ 1706319 h 1710630"/>
                <a:gd name="connsiteX22" fmla="*/ 2084832 w 5175504"/>
                <a:gd name="connsiteY22" fmla="*/ 151839 h 1710630"/>
                <a:gd name="connsiteX23" fmla="*/ 2267712 w 5175504"/>
                <a:gd name="connsiteY23" fmla="*/ 206703 h 1710630"/>
                <a:gd name="connsiteX24" fmla="*/ 2377440 w 5175504"/>
                <a:gd name="connsiteY24" fmla="*/ 481023 h 1710630"/>
                <a:gd name="connsiteX25" fmla="*/ 2615184 w 5175504"/>
                <a:gd name="connsiteY25" fmla="*/ 5535 h 1710630"/>
                <a:gd name="connsiteX26" fmla="*/ 2889504 w 5175504"/>
                <a:gd name="connsiteY26" fmla="*/ 96975 h 1710630"/>
                <a:gd name="connsiteX27" fmla="*/ 3072384 w 5175504"/>
                <a:gd name="connsiteY27" fmla="*/ 96975 h 1710630"/>
                <a:gd name="connsiteX28" fmla="*/ 3218688 w 5175504"/>
                <a:gd name="connsiteY28" fmla="*/ 206703 h 1710630"/>
                <a:gd name="connsiteX29" fmla="*/ 3438144 w 5175504"/>
                <a:gd name="connsiteY29" fmla="*/ 773631 h 1710630"/>
                <a:gd name="connsiteX30" fmla="*/ 3566160 w 5175504"/>
                <a:gd name="connsiteY30" fmla="*/ 224991 h 1710630"/>
                <a:gd name="connsiteX31" fmla="*/ 3602736 w 5175504"/>
                <a:gd name="connsiteY31" fmla="*/ 243279 h 1710630"/>
                <a:gd name="connsiteX32" fmla="*/ 3730752 w 5175504"/>
                <a:gd name="connsiteY32" fmla="*/ 298143 h 1710630"/>
                <a:gd name="connsiteX33" fmla="*/ 4133088 w 5175504"/>
                <a:gd name="connsiteY33" fmla="*/ 1343607 h 1710630"/>
                <a:gd name="connsiteX34" fmla="*/ 4297680 w 5175504"/>
                <a:gd name="connsiteY34" fmla="*/ 1047951 h 1710630"/>
                <a:gd name="connsiteX35" fmla="*/ 4389120 w 5175504"/>
                <a:gd name="connsiteY35" fmla="*/ 1395423 h 1710630"/>
                <a:gd name="connsiteX36" fmla="*/ 4480560 w 5175504"/>
                <a:gd name="connsiteY36" fmla="*/ 1047951 h 1710630"/>
                <a:gd name="connsiteX37" fmla="*/ 4535424 w 5175504"/>
                <a:gd name="connsiteY37" fmla="*/ 1303983 h 1710630"/>
                <a:gd name="connsiteX38" fmla="*/ 4681728 w 5175504"/>
                <a:gd name="connsiteY38" fmla="*/ 938223 h 1710630"/>
                <a:gd name="connsiteX39" fmla="*/ 4882896 w 5175504"/>
                <a:gd name="connsiteY39" fmla="*/ 1249119 h 1710630"/>
                <a:gd name="connsiteX40" fmla="*/ 5175504 w 5175504"/>
                <a:gd name="connsiteY40" fmla="*/ 407871 h 1710630"/>
                <a:gd name="connsiteX0" fmla="*/ 0 w 5175504"/>
                <a:gd name="connsiteY0" fmla="*/ 810207 h 1710630"/>
                <a:gd name="connsiteX1" fmla="*/ 146304 w 5175504"/>
                <a:gd name="connsiteY1" fmla="*/ 627327 h 1710630"/>
                <a:gd name="connsiteX2" fmla="*/ 219456 w 5175504"/>
                <a:gd name="connsiteY2" fmla="*/ 444447 h 1710630"/>
                <a:gd name="connsiteX3" fmla="*/ 274320 w 5175504"/>
                <a:gd name="connsiteY3" fmla="*/ 261567 h 1710630"/>
                <a:gd name="connsiteX4" fmla="*/ 292608 w 5175504"/>
                <a:gd name="connsiteY4" fmla="*/ 170127 h 1710630"/>
                <a:gd name="connsiteX5" fmla="*/ 420624 w 5175504"/>
                <a:gd name="connsiteY5" fmla="*/ 1340559 h 1710630"/>
                <a:gd name="connsiteX6" fmla="*/ 475488 w 5175504"/>
                <a:gd name="connsiteY6" fmla="*/ 1340559 h 1710630"/>
                <a:gd name="connsiteX7" fmla="*/ 640080 w 5175504"/>
                <a:gd name="connsiteY7" fmla="*/ 1267407 h 1710630"/>
                <a:gd name="connsiteX8" fmla="*/ 713232 w 5175504"/>
                <a:gd name="connsiteY8" fmla="*/ 1047951 h 1710630"/>
                <a:gd name="connsiteX9" fmla="*/ 768096 w 5175504"/>
                <a:gd name="connsiteY9" fmla="*/ 1230831 h 1710630"/>
                <a:gd name="connsiteX10" fmla="*/ 822960 w 5175504"/>
                <a:gd name="connsiteY10" fmla="*/ 938223 h 1710630"/>
                <a:gd name="connsiteX11" fmla="*/ 987552 w 5175504"/>
                <a:gd name="connsiteY11" fmla="*/ 1029663 h 1710630"/>
                <a:gd name="connsiteX12" fmla="*/ 1005840 w 5175504"/>
                <a:gd name="connsiteY12" fmla="*/ 883359 h 1710630"/>
                <a:gd name="connsiteX13" fmla="*/ 987552 w 5175504"/>
                <a:gd name="connsiteY13" fmla="*/ 718767 h 1710630"/>
                <a:gd name="connsiteX14" fmla="*/ 1188720 w 5175504"/>
                <a:gd name="connsiteY14" fmla="*/ 285951 h 1710630"/>
                <a:gd name="connsiteX15" fmla="*/ 1261872 w 5175504"/>
                <a:gd name="connsiteY15" fmla="*/ 407871 h 1710630"/>
                <a:gd name="connsiteX16" fmla="*/ 1353312 w 5175504"/>
                <a:gd name="connsiteY16" fmla="*/ 407871 h 1710630"/>
                <a:gd name="connsiteX17" fmla="*/ 1353312 w 5175504"/>
                <a:gd name="connsiteY17" fmla="*/ 609039 h 1710630"/>
                <a:gd name="connsiteX18" fmla="*/ 1426464 w 5175504"/>
                <a:gd name="connsiteY18" fmla="*/ 609039 h 1710630"/>
                <a:gd name="connsiteX19" fmla="*/ 1481328 w 5175504"/>
                <a:gd name="connsiteY19" fmla="*/ 1047951 h 1710630"/>
                <a:gd name="connsiteX20" fmla="*/ 1554480 w 5175504"/>
                <a:gd name="connsiteY20" fmla="*/ 1358847 h 1710630"/>
                <a:gd name="connsiteX21" fmla="*/ 1883664 w 5175504"/>
                <a:gd name="connsiteY21" fmla="*/ 1706319 h 1710630"/>
                <a:gd name="connsiteX22" fmla="*/ 2084832 w 5175504"/>
                <a:gd name="connsiteY22" fmla="*/ 151839 h 1710630"/>
                <a:gd name="connsiteX23" fmla="*/ 2267712 w 5175504"/>
                <a:gd name="connsiteY23" fmla="*/ 206703 h 1710630"/>
                <a:gd name="connsiteX24" fmla="*/ 2377440 w 5175504"/>
                <a:gd name="connsiteY24" fmla="*/ 481023 h 1710630"/>
                <a:gd name="connsiteX25" fmla="*/ 2615184 w 5175504"/>
                <a:gd name="connsiteY25" fmla="*/ 5535 h 1710630"/>
                <a:gd name="connsiteX26" fmla="*/ 2889504 w 5175504"/>
                <a:gd name="connsiteY26" fmla="*/ 96975 h 1710630"/>
                <a:gd name="connsiteX27" fmla="*/ 3072384 w 5175504"/>
                <a:gd name="connsiteY27" fmla="*/ 96975 h 1710630"/>
                <a:gd name="connsiteX28" fmla="*/ 3218688 w 5175504"/>
                <a:gd name="connsiteY28" fmla="*/ 206703 h 1710630"/>
                <a:gd name="connsiteX29" fmla="*/ 3438144 w 5175504"/>
                <a:gd name="connsiteY29" fmla="*/ 773631 h 1710630"/>
                <a:gd name="connsiteX30" fmla="*/ 3566160 w 5175504"/>
                <a:gd name="connsiteY30" fmla="*/ 224991 h 1710630"/>
                <a:gd name="connsiteX31" fmla="*/ 3602736 w 5175504"/>
                <a:gd name="connsiteY31" fmla="*/ 243279 h 1710630"/>
                <a:gd name="connsiteX32" fmla="*/ 3730752 w 5175504"/>
                <a:gd name="connsiteY32" fmla="*/ 298143 h 1710630"/>
                <a:gd name="connsiteX33" fmla="*/ 4133088 w 5175504"/>
                <a:gd name="connsiteY33" fmla="*/ 1343607 h 1710630"/>
                <a:gd name="connsiteX34" fmla="*/ 4297680 w 5175504"/>
                <a:gd name="connsiteY34" fmla="*/ 1047951 h 1710630"/>
                <a:gd name="connsiteX35" fmla="*/ 4389120 w 5175504"/>
                <a:gd name="connsiteY35" fmla="*/ 1395423 h 1710630"/>
                <a:gd name="connsiteX36" fmla="*/ 4480560 w 5175504"/>
                <a:gd name="connsiteY36" fmla="*/ 1047951 h 1710630"/>
                <a:gd name="connsiteX37" fmla="*/ 4535424 w 5175504"/>
                <a:gd name="connsiteY37" fmla="*/ 1303983 h 1710630"/>
                <a:gd name="connsiteX38" fmla="*/ 4681728 w 5175504"/>
                <a:gd name="connsiteY38" fmla="*/ 938223 h 1710630"/>
                <a:gd name="connsiteX39" fmla="*/ 4882896 w 5175504"/>
                <a:gd name="connsiteY39" fmla="*/ 1249119 h 1710630"/>
                <a:gd name="connsiteX40" fmla="*/ 5175504 w 5175504"/>
                <a:gd name="connsiteY40" fmla="*/ 407871 h 1710630"/>
                <a:gd name="connsiteX0" fmla="*/ 0 w 5175504"/>
                <a:gd name="connsiteY0" fmla="*/ 810207 h 1710630"/>
                <a:gd name="connsiteX1" fmla="*/ 146304 w 5175504"/>
                <a:gd name="connsiteY1" fmla="*/ 627327 h 1710630"/>
                <a:gd name="connsiteX2" fmla="*/ 219456 w 5175504"/>
                <a:gd name="connsiteY2" fmla="*/ 444447 h 1710630"/>
                <a:gd name="connsiteX3" fmla="*/ 274320 w 5175504"/>
                <a:gd name="connsiteY3" fmla="*/ 261567 h 1710630"/>
                <a:gd name="connsiteX4" fmla="*/ 292608 w 5175504"/>
                <a:gd name="connsiteY4" fmla="*/ 170127 h 1710630"/>
                <a:gd name="connsiteX5" fmla="*/ 420624 w 5175504"/>
                <a:gd name="connsiteY5" fmla="*/ 1340559 h 1710630"/>
                <a:gd name="connsiteX6" fmla="*/ 475488 w 5175504"/>
                <a:gd name="connsiteY6" fmla="*/ 1340559 h 1710630"/>
                <a:gd name="connsiteX7" fmla="*/ 640080 w 5175504"/>
                <a:gd name="connsiteY7" fmla="*/ 1267407 h 1710630"/>
                <a:gd name="connsiteX8" fmla="*/ 713232 w 5175504"/>
                <a:gd name="connsiteY8" fmla="*/ 1047951 h 1710630"/>
                <a:gd name="connsiteX9" fmla="*/ 768096 w 5175504"/>
                <a:gd name="connsiteY9" fmla="*/ 1230831 h 1710630"/>
                <a:gd name="connsiteX10" fmla="*/ 822960 w 5175504"/>
                <a:gd name="connsiteY10" fmla="*/ 938223 h 1710630"/>
                <a:gd name="connsiteX11" fmla="*/ 987552 w 5175504"/>
                <a:gd name="connsiteY11" fmla="*/ 1029663 h 1710630"/>
                <a:gd name="connsiteX12" fmla="*/ 1005840 w 5175504"/>
                <a:gd name="connsiteY12" fmla="*/ 883359 h 1710630"/>
                <a:gd name="connsiteX13" fmla="*/ 987552 w 5175504"/>
                <a:gd name="connsiteY13" fmla="*/ 718767 h 1710630"/>
                <a:gd name="connsiteX14" fmla="*/ 1188720 w 5175504"/>
                <a:gd name="connsiteY14" fmla="*/ 285951 h 1710630"/>
                <a:gd name="connsiteX15" fmla="*/ 1261872 w 5175504"/>
                <a:gd name="connsiteY15" fmla="*/ 407871 h 1710630"/>
                <a:gd name="connsiteX16" fmla="*/ 1353312 w 5175504"/>
                <a:gd name="connsiteY16" fmla="*/ 609039 h 1710630"/>
                <a:gd name="connsiteX17" fmla="*/ 1426464 w 5175504"/>
                <a:gd name="connsiteY17" fmla="*/ 609039 h 1710630"/>
                <a:gd name="connsiteX18" fmla="*/ 1481328 w 5175504"/>
                <a:gd name="connsiteY18" fmla="*/ 1047951 h 1710630"/>
                <a:gd name="connsiteX19" fmla="*/ 1554480 w 5175504"/>
                <a:gd name="connsiteY19" fmla="*/ 1358847 h 1710630"/>
                <a:gd name="connsiteX20" fmla="*/ 1883664 w 5175504"/>
                <a:gd name="connsiteY20" fmla="*/ 1706319 h 1710630"/>
                <a:gd name="connsiteX21" fmla="*/ 2084832 w 5175504"/>
                <a:gd name="connsiteY21" fmla="*/ 151839 h 1710630"/>
                <a:gd name="connsiteX22" fmla="*/ 2267712 w 5175504"/>
                <a:gd name="connsiteY22" fmla="*/ 206703 h 1710630"/>
                <a:gd name="connsiteX23" fmla="*/ 2377440 w 5175504"/>
                <a:gd name="connsiteY23" fmla="*/ 481023 h 1710630"/>
                <a:gd name="connsiteX24" fmla="*/ 2615184 w 5175504"/>
                <a:gd name="connsiteY24" fmla="*/ 5535 h 1710630"/>
                <a:gd name="connsiteX25" fmla="*/ 2889504 w 5175504"/>
                <a:gd name="connsiteY25" fmla="*/ 96975 h 1710630"/>
                <a:gd name="connsiteX26" fmla="*/ 3072384 w 5175504"/>
                <a:gd name="connsiteY26" fmla="*/ 96975 h 1710630"/>
                <a:gd name="connsiteX27" fmla="*/ 3218688 w 5175504"/>
                <a:gd name="connsiteY27" fmla="*/ 206703 h 1710630"/>
                <a:gd name="connsiteX28" fmla="*/ 3438144 w 5175504"/>
                <a:gd name="connsiteY28" fmla="*/ 773631 h 1710630"/>
                <a:gd name="connsiteX29" fmla="*/ 3566160 w 5175504"/>
                <a:gd name="connsiteY29" fmla="*/ 224991 h 1710630"/>
                <a:gd name="connsiteX30" fmla="*/ 3602736 w 5175504"/>
                <a:gd name="connsiteY30" fmla="*/ 243279 h 1710630"/>
                <a:gd name="connsiteX31" fmla="*/ 3730752 w 5175504"/>
                <a:gd name="connsiteY31" fmla="*/ 298143 h 1710630"/>
                <a:gd name="connsiteX32" fmla="*/ 4133088 w 5175504"/>
                <a:gd name="connsiteY32" fmla="*/ 1343607 h 1710630"/>
                <a:gd name="connsiteX33" fmla="*/ 4297680 w 5175504"/>
                <a:gd name="connsiteY33" fmla="*/ 1047951 h 1710630"/>
                <a:gd name="connsiteX34" fmla="*/ 4389120 w 5175504"/>
                <a:gd name="connsiteY34" fmla="*/ 1395423 h 1710630"/>
                <a:gd name="connsiteX35" fmla="*/ 4480560 w 5175504"/>
                <a:gd name="connsiteY35" fmla="*/ 1047951 h 1710630"/>
                <a:gd name="connsiteX36" fmla="*/ 4535424 w 5175504"/>
                <a:gd name="connsiteY36" fmla="*/ 1303983 h 1710630"/>
                <a:gd name="connsiteX37" fmla="*/ 4681728 w 5175504"/>
                <a:gd name="connsiteY37" fmla="*/ 938223 h 1710630"/>
                <a:gd name="connsiteX38" fmla="*/ 4882896 w 5175504"/>
                <a:gd name="connsiteY38" fmla="*/ 1249119 h 1710630"/>
                <a:gd name="connsiteX39" fmla="*/ 5175504 w 5175504"/>
                <a:gd name="connsiteY39" fmla="*/ 407871 h 1710630"/>
                <a:gd name="connsiteX0" fmla="*/ 0 w 5175504"/>
                <a:gd name="connsiteY0" fmla="*/ 810207 h 1710630"/>
                <a:gd name="connsiteX1" fmla="*/ 146304 w 5175504"/>
                <a:gd name="connsiteY1" fmla="*/ 627327 h 1710630"/>
                <a:gd name="connsiteX2" fmla="*/ 219456 w 5175504"/>
                <a:gd name="connsiteY2" fmla="*/ 444447 h 1710630"/>
                <a:gd name="connsiteX3" fmla="*/ 274320 w 5175504"/>
                <a:gd name="connsiteY3" fmla="*/ 261567 h 1710630"/>
                <a:gd name="connsiteX4" fmla="*/ 292608 w 5175504"/>
                <a:gd name="connsiteY4" fmla="*/ 170127 h 1710630"/>
                <a:gd name="connsiteX5" fmla="*/ 420624 w 5175504"/>
                <a:gd name="connsiteY5" fmla="*/ 1340559 h 1710630"/>
                <a:gd name="connsiteX6" fmla="*/ 475488 w 5175504"/>
                <a:gd name="connsiteY6" fmla="*/ 1340559 h 1710630"/>
                <a:gd name="connsiteX7" fmla="*/ 640080 w 5175504"/>
                <a:gd name="connsiteY7" fmla="*/ 1267407 h 1710630"/>
                <a:gd name="connsiteX8" fmla="*/ 713232 w 5175504"/>
                <a:gd name="connsiteY8" fmla="*/ 1047951 h 1710630"/>
                <a:gd name="connsiteX9" fmla="*/ 768096 w 5175504"/>
                <a:gd name="connsiteY9" fmla="*/ 1230831 h 1710630"/>
                <a:gd name="connsiteX10" fmla="*/ 822960 w 5175504"/>
                <a:gd name="connsiteY10" fmla="*/ 938223 h 1710630"/>
                <a:gd name="connsiteX11" fmla="*/ 987552 w 5175504"/>
                <a:gd name="connsiteY11" fmla="*/ 1029663 h 1710630"/>
                <a:gd name="connsiteX12" fmla="*/ 1005840 w 5175504"/>
                <a:gd name="connsiteY12" fmla="*/ 883359 h 1710630"/>
                <a:gd name="connsiteX13" fmla="*/ 987552 w 5175504"/>
                <a:gd name="connsiteY13" fmla="*/ 718767 h 1710630"/>
                <a:gd name="connsiteX14" fmla="*/ 1188720 w 5175504"/>
                <a:gd name="connsiteY14" fmla="*/ 285951 h 1710630"/>
                <a:gd name="connsiteX15" fmla="*/ 1353312 w 5175504"/>
                <a:gd name="connsiteY15" fmla="*/ 609039 h 1710630"/>
                <a:gd name="connsiteX16" fmla="*/ 1426464 w 5175504"/>
                <a:gd name="connsiteY16" fmla="*/ 609039 h 1710630"/>
                <a:gd name="connsiteX17" fmla="*/ 1481328 w 5175504"/>
                <a:gd name="connsiteY17" fmla="*/ 1047951 h 1710630"/>
                <a:gd name="connsiteX18" fmla="*/ 1554480 w 5175504"/>
                <a:gd name="connsiteY18" fmla="*/ 1358847 h 1710630"/>
                <a:gd name="connsiteX19" fmla="*/ 1883664 w 5175504"/>
                <a:gd name="connsiteY19" fmla="*/ 1706319 h 1710630"/>
                <a:gd name="connsiteX20" fmla="*/ 2084832 w 5175504"/>
                <a:gd name="connsiteY20" fmla="*/ 151839 h 1710630"/>
                <a:gd name="connsiteX21" fmla="*/ 2267712 w 5175504"/>
                <a:gd name="connsiteY21" fmla="*/ 206703 h 1710630"/>
                <a:gd name="connsiteX22" fmla="*/ 2377440 w 5175504"/>
                <a:gd name="connsiteY22" fmla="*/ 481023 h 1710630"/>
                <a:gd name="connsiteX23" fmla="*/ 2615184 w 5175504"/>
                <a:gd name="connsiteY23" fmla="*/ 5535 h 1710630"/>
                <a:gd name="connsiteX24" fmla="*/ 2889504 w 5175504"/>
                <a:gd name="connsiteY24" fmla="*/ 96975 h 1710630"/>
                <a:gd name="connsiteX25" fmla="*/ 3072384 w 5175504"/>
                <a:gd name="connsiteY25" fmla="*/ 96975 h 1710630"/>
                <a:gd name="connsiteX26" fmla="*/ 3218688 w 5175504"/>
                <a:gd name="connsiteY26" fmla="*/ 206703 h 1710630"/>
                <a:gd name="connsiteX27" fmla="*/ 3438144 w 5175504"/>
                <a:gd name="connsiteY27" fmla="*/ 773631 h 1710630"/>
                <a:gd name="connsiteX28" fmla="*/ 3566160 w 5175504"/>
                <a:gd name="connsiteY28" fmla="*/ 224991 h 1710630"/>
                <a:gd name="connsiteX29" fmla="*/ 3602736 w 5175504"/>
                <a:gd name="connsiteY29" fmla="*/ 243279 h 1710630"/>
                <a:gd name="connsiteX30" fmla="*/ 3730752 w 5175504"/>
                <a:gd name="connsiteY30" fmla="*/ 298143 h 1710630"/>
                <a:gd name="connsiteX31" fmla="*/ 4133088 w 5175504"/>
                <a:gd name="connsiteY31" fmla="*/ 1343607 h 1710630"/>
                <a:gd name="connsiteX32" fmla="*/ 4297680 w 5175504"/>
                <a:gd name="connsiteY32" fmla="*/ 1047951 h 1710630"/>
                <a:gd name="connsiteX33" fmla="*/ 4389120 w 5175504"/>
                <a:gd name="connsiteY33" fmla="*/ 1395423 h 1710630"/>
                <a:gd name="connsiteX34" fmla="*/ 4480560 w 5175504"/>
                <a:gd name="connsiteY34" fmla="*/ 1047951 h 1710630"/>
                <a:gd name="connsiteX35" fmla="*/ 4535424 w 5175504"/>
                <a:gd name="connsiteY35" fmla="*/ 1303983 h 1710630"/>
                <a:gd name="connsiteX36" fmla="*/ 4681728 w 5175504"/>
                <a:gd name="connsiteY36" fmla="*/ 938223 h 1710630"/>
                <a:gd name="connsiteX37" fmla="*/ 4882896 w 5175504"/>
                <a:gd name="connsiteY37" fmla="*/ 1249119 h 1710630"/>
                <a:gd name="connsiteX38" fmla="*/ 5175504 w 5175504"/>
                <a:gd name="connsiteY38" fmla="*/ 407871 h 1710630"/>
                <a:gd name="connsiteX0" fmla="*/ 0 w 5175504"/>
                <a:gd name="connsiteY0" fmla="*/ 810207 h 1468575"/>
                <a:gd name="connsiteX1" fmla="*/ 146304 w 5175504"/>
                <a:gd name="connsiteY1" fmla="*/ 627327 h 1468575"/>
                <a:gd name="connsiteX2" fmla="*/ 219456 w 5175504"/>
                <a:gd name="connsiteY2" fmla="*/ 444447 h 1468575"/>
                <a:gd name="connsiteX3" fmla="*/ 274320 w 5175504"/>
                <a:gd name="connsiteY3" fmla="*/ 261567 h 1468575"/>
                <a:gd name="connsiteX4" fmla="*/ 292608 w 5175504"/>
                <a:gd name="connsiteY4" fmla="*/ 170127 h 1468575"/>
                <a:gd name="connsiteX5" fmla="*/ 420624 w 5175504"/>
                <a:gd name="connsiteY5" fmla="*/ 1340559 h 1468575"/>
                <a:gd name="connsiteX6" fmla="*/ 475488 w 5175504"/>
                <a:gd name="connsiteY6" fmla="*/ 1340559 h 1468575"/>
                <a:gd name="connsiteX7" fmla="*/ 640080 w 5175504"/>
                <a:gd name="connsiteY7" fmla="*/ 1267407 h 1468575"/>
                <a:gd name="connsiteX8" fmla="*/ 713232 w 5175504"/>
                <a:gd name="connsiteY8" fmla="*/ 1047951 h 1468575"/>
                <a:gd name="connsiteX9" fmla="*/ 768096 w 5175504"/>
                <a:gd name="connsiteY9" fmla="*/ 1230831 h 1468575"/>
                <a:gd name="connsiteX10" fmla="*/ 822960 w 5175504"/>
                <a:gd name="connsiteY10" fmla="*/ 938223 h 1468575"/>
                <a:gd name="connsiteX11" fmla="*/ 987552 w 5175504"/>
                <a:gd name="connsiteY11" fmla="*/ 1029663 h 1468575"/>
                <a:gd name="connsiteX12" fmla="*/ 1005840 w 5175504"/>
                <a:gd name="connsiteY12" fmla="*/ 883359 h 1468575"/>
                <a:gd name="connsiteX13" fmla="*/ 987552 w 5175504"/>
                <a:gd name="connsiteY13" fmla="*/ 718767 h 1468575"/>
                <a:gd name="connsiteX14" fmla="*/ 1188720 w 5175504"/>
                <a:gd name="connsiteY14" fmla="*/ 285951 h 1468575"/>
                <a:gd name="connsiteX15" fmla="*/ 1353312 w 5175504"/>
                <a:gd name="connsiteY15" fmla="*/ 609039 h 1468575"/>
                <a:gd name="connsiteX16" fmla="*/ 1426464 w 5175504"/>
                <a:gd name="connsiteY16" fmla="*/ 609039 h 1468575"/>
                <a:gd name="connsiteX17" fmla="*/ 1481328 w 5175504"/>
                <a:gd name="connsiteY17" fmla="*/ 1047951 h 1468575"/>
                <a:gd name="connsiteX18" fmla="*/ 1554480 w 5175504"/>
                <a:gd name="connsiteY18" fmla="*/ 1358847 h 1468575"/>
                <a:gd name="connsiteX19" fmla="*/ 2084832 w 5175504"/>
                <a:gd name="connsiteY19" fmla="*/ 151839 h 1468575"/>
                <a:gd name="connsiteX20" fmla="*/ 2267712 w 5175504"/>
                <a:gd name="connsiteY20" fmla="*/ 206703 h 1468575"/>
                <a:gd name="connsiteX21" fmla="*/ 2377440 w 5175504"/>
                <a:gd name="connsiteY21" fmla="*/ 481023 h 1468575"/>
                <a:gd name="connsiteX22" fmla="*/ 2615184 w 5175504"/>
                <a:gd name="connsiteY22" fmla="*/ 5535 h 1468575"/>
                <a:gd name="connsiteX23" fmla="*/ 2889504 w 5175504"/>
                <a:gd name="connsiteY23" fmla="*/ 96975 h 1468575"/>
                <a:gd name="connsiteX24" fmla="*/ 3072384 w 5175504"/>
                <a:gd name="connsiteY24" fmla="*/ 96975 h 1468575"/>
                <a:gd name="connsiteX25" fmla="*/ 3218688 w 5175504"/>
                <a:gd name="connsiteY25" fmla="*/ 206703 h 1468575"/>
                <a:gd name="connsiteX26" fmla="*/ 3438144 w 5175504"/>
                <a:gd name="connsiteY26" fmla="*/ 773631 h 1468575"/>
                <a:gd name="connsiteX27" fmla="*/ 3566160 w 5175504"/>
                <a:gd name="connsiteY27" fmla="*/ 224991 h 1468575"/>
                <a:gd name="connsiteX28" fmla="*/ 3602736 w 5175504"/>
                <a:gd name="connsiteY28" fmla="*/ 243279 h 1468575"/>
                <a:gd name="connsiteX29" fmla="*/ 3730752 w 5175504"/>
                <a:gd name="connsiteY29" fmla="*/ 298143 h 1468575"/>
                <a:gd name="connsiteX30" fmla="*/ 4133088 w 5175504"/>
                <a:gd name="connsiteY30" fmla="*/ 1343607 h 1468575"/>
                <a:gd name="connsiteX31" fmla="*/ 4297680 w 5175504"/>
                <a:gd name="connsiteY31" fmla="*/ 1047951 h 1468575"/>
                <a:gd name="connsiteX32" fmla="*/ 4389120 w 5175504"/>
                <a:gd name="connsiteY32" fmla="*/ 1395423 h 1468575"/>
                <a:gd name="connsiteX33" fmla="*/ 4480560 w 5175504"/>
                <a:gd name="connsiteY33" fmla="*/ 1047951 h 1468575"/>
                <a:gd name="connsiteX34" fmla="*/ 4535424 w 5175504"/>
                <a:gd name="connsiteY34" fmla="*/ 1303983 h 1468575"/>
                <a:gd name="connsiteX35" fmla="*/ 4681728 w 5175504"/>
                <a:gd name="connsiteY35" fmla="*/ 938223 h 1468575"/>
                <a:gd name="connsiteX36" fmla="*/ 4882896 w 5175504"/>
                <a:gd name="connsiteY36" fmla="*/ 1249119 h 1468575"/>
                <a:gd name="connsiteX37" fmla="*/ 5175504 w 5175504"/>
                <a:gd name="connsiteY37" fmla="*/ 407871 h 1468575"/>
                <a:gd name="connsiteX0" fmla="*/ 0 w 5175504"/>
                <a:gd name="connsiteY0" fmla="*/ 810207 h 1785568"/>
                <a:gd name="connsiteX1" fmla="*/ 146304 w 5175504"/>
                <a:gd name="connsiteY1" fmla="*/ 627327 h 1785568"/>
                <a:gd name="connsiteX2" fmla="*/ 219456 w 5175504"/>
                <a:gd name="connsiteY2" fmla="*/ 444447 h 1785568"/>
                <a:gd name="connsiteX3" fmla="*/ 274320 w 5175504"/>
                <a:gd name="connsiteY3" fmla="*/ 261567 h 1785568"/>
                <a:gd name="connsiteX4" fmla="*/ 292608 w 5175504"/>
                <a:gd name="connsiteY4" fmla="*/ 170127 h 1785568"/>
                <a:gd name="connsiteX5" fmla="*/ 420624 w 5175504"/>
                <a:gd name="connsiteY5" fmla="*/ 1340559 h 1785568"/>
                <a:gd name="connsiteX6" fmla="*/ 475488 w 5175504"/>
                <a:gd name="connsiteY6" fmla="*/ 1340559 h 1785568"/>
                <a:gd name="connsiteX7" fmla="*/ 640080 w 5175504"/>
                <a:gd name="connsiteY7" fmla="*/ 1267407 h 1785568"/>
                <a:gd name="connsiteX8" fmla="*/ 713232 w 5175504"/>
                <a:gd name="connsiteY8" fmla="*/ 1047951 h 1785568"/>
                <a:gd name="connsiteX9" fmla="*/ 768096 w 5175504"/>
                <a:gd name="connsiteY9" fmla="*/ 1230831 h 1785568"/>
                <a:gd name="connsiteX10" fmla="*/ 822960 w 5175504"/>
                <a:gd name="connsiteY10" fmla="*/ 938223 h 1785568"/>
                <a:gd name="connsiteX11" fmla="*/ 987552 w 5175504"/>
                <a:gd name="connsiteY11" fmla="*/ 1029663 h 1785568"/>
                <a:gd name="connsiteX12" fmla="*/ 1005840 w 5175504"/>
                <a:gd name="connsiteY12" fmla="*/ 883359 h 1785568"/>
                <a:gd name="connsiteX13" fmla="*/ 987552 w 5175504"/>
                <a:gd name="connsiteY13" fmla="*/ 718767 h 1785568"/>
                <a:gd name="connsiteX14" fmla="*/ 1188720 w 5175504"/>
                <a:gd name="connsiteY14" fmla="*/ 285951 h 1785568"/>
                <a:gd name="connsiteX15" fmla="*/ 1353312 w 5175504"/>
                <a:gd name="connsiteY15" fmla="*/ 609039 h 1785568"/>
                <a:gd name="connsiteX16" fmla="*/ 1426464 w 5175504"/>
                <a:gd name="connsiteY16" fmla="*/ 609039 h 1785568"/>
                <a:gd name="connsiteX17" fmla="*/ 1481328 w 5175504"/>
                <a:gd name="connsiteY17" fmla="*/ 1047951 h 1785568"/>
                <a:gd name="connsiteX18" fmla="*/ 1554480 w 5175504"/>
                <a:gd name="connsiteY18" fmla="*/ 1358847 h 1785568"/>
                <a:gd name="connsiteX19" fmla="*/ 1965960 w 5175504"/>
                <a:gd name="connsiteY19" fmla="*/ 1584400 h 1785568"/>
                <a:gd name="connsiteX20" fmla="*/ 2084832 w 5175504"/>
                <a:gd name="connsiteY20" fmla="*/ 151839 h 1785568"/>
                <a:gd name="connsiteX21" fmla="*/ 2267712 w 5175504"/>
                <a:gd name="connsiteY21" fmla="*/ 206703 h 1785568"/>
                <a:gd name="connsiteX22" fmla="*/ 2377440 w 5175504"/>
                <a:gd name="connsiteY22" fmla="*/ 481023 h 1785568"/>
                <a:gd name="connsiteX23" fmla="*/ 2615184 w 5175504"/>
                <a:gd name="connsiteY23" fmla="*/ 5535 h 1785568"/>
                <a:gd name="connsiteX24" fmla="*/ 2889504 w 5175504"/>
                <a:gd name="connsiteY24" fmla="*/ 96975 h 1785568"/>
                <a:gd name="connsiteX25" fmla="*/ 3072384 w 5175504"/>
                <a:gd name="connsiteY25" fmla="*/ 96975 h 1785568"/>
                <a:gd name="connsiteX26" fmla="*/ 3218688 w 5175504"/>
                <a:gd name="connsiteY26" fmla="*/ 206703 h 1785568"/>
                <a:gd name="connsiteX27" fmla="*/ 3438144 w 5175504"/>
                <a:gd name="connsiteY27" fmla="*/ 773631 h 1785568"/>
                <a:gd name="connsiteX28" fmla="*/ 3566160 w 5175504"/>
                <a:gd name="connsiteY28" fmla="*/ 224991 h 1785568"/>
                <a:gd name="connsiteX29" fmla="*/ 3602736 w 5175504"/>
                <a:gd name="connsiteY29" fmla="*/ 243279 h 1785568"/>
                <a:gd name="connsiteX30" fmla="*/ 3730752 w 5175504"/>
                <a:gd name="connsiteY30" fmla="*/ 298143 h 1785568"/>
                <a:gd name="connsiteX31" fmla="*/ 4133088 w 5175504"/>
                <a:gd name="connsiteY31" fmla="*/ 1343607 h 1785568"/>
                <a:gd name="connsiteX32" fmla="*/ 4297680 w 5175504"/>
                <a:gd name="connsiteY32" fmla="*/ 1047951 h 1785568"/>
                <a:gd name="connsiteX33" fmla="*/ 4389120 w 5175504"/>
                <a:gd name="connsiteY33" fmla="*/ 1395423 h 1785568"/>
                <a:gd name="connsiteX34" fmla="*/ 4480560 w 5175504"/>
                <a:gd name="connsiteY34" fmla="*/ 1047951 h 1785568"/>
                <a:gd name="connsiteX35" fmla="*/ 4535424 w 5175504"/>
                <a:gd name="connsiteY35" fmla="*/ 1303983 h 1785568"/>
                <a:gd name="connsiteX36" fmla="*/ 4681728 w 5175504"/>
                <a:gd name="connsiteY36" fmla="*/ 938223 h 1785568"/>
                <a:gd name="connsiteX37" fmla="*/ 4882896 w 5175504"/>
                <a:gd name="connsiteY37" fmla="*/ 1249119 h 1785568"/>
                <a:gd name="connsiteX38" fmla="*/ 5175504 w 5175504"/>
                <a:gd name="connsiteY38" fmla="*/ 407871 h 1785568"/>
                <a:gd name="connsiteX0" fmla="*/ 0 w 5175504"/>
                <a:gd name="connsiteY0" fmla="*/ 810207 h 1785568"/>
                <a:gd name="connsiteX1" fmla="*/ 146304 w 5175504"/>
                <a:gd name="connsiteY1" fmla="*/ 627327 h 1785568"/>
                <a:gd name="connsiteX2" fmla="*/ 219456 w 5175504"/>
                <a:gd name="connsiteY2" fmla="*/ 444447 h 1785568"/>
                <a:gd name="connsiteX3" fmla="*/ 274320 w 5175504"/>
                <a:gd name="connsiteY3" fmla="*/ 261567 h 1785568"/>
                <a:gd name="connsiteX4" fmla="*/ 292608 w 5175504"/>
                <a:gd name="connsiteY4" fmla="*/ 170127 h 1785568"/>
                <a:gd name="connsiteX5" fmla="*/ 420624 w 5175504"/>
                <a:gd name="connsiteY5" fmla="*/ 1340559 h 1785568"/>
                <a:gd name="connsiteX6" fmla="*/ 475488 w 5175504"/>
                <a:gd name="connsiteY6" fmla="*/ 1340559 h 1785568"/>
                <a:gd name="connsiteX7" fmla="*/ 640080 w 5175504"/>
                <a:gd name="connsiteY7" fmla="*/ 1267407 h 1785568"/>
                <a:gd name="connsiteX8" fmla="*/ 713232 w 5175504"/>
                <a:gd name="connsiteY8" fmla="*/ 1047951 h 1785568"/>
                <a:gd name="connsiteX9" fmla="*/ 768096 w 5175504"/>
                <a:gd name="connsiteY9" fmla="*/ 1230831 h 1785568"/>
                <a:gd name="connsiteX10" fmla="*/ 822960 w 5175504"/>
                <a:gd name="connsiteY10" fmla="*/ 938223 h 1785568"/>
                <a:gd name="connsiteX11" fmla="*/ 987552 w 5175504"/>
                <a:gd name="connsiteY11" fmla="*/ 1029663 h 1785568"/>
                <a:gd name="connsiteX12" fmla="*/ 1005840 w 5175504"/>
                <a:gd name="connsiteY12" fmla="*/ 883359 h 1785568"/>
                <a:gd name="connsiteX13" fmla="*/ 987552 w 5175504"/>
                <a:gd name="connsiteY13" fmla="*/ 718767 h 1785568"/>
                <a:gd name="connsiteX14" fmla="*/ 1188720 w 5175504"/>
                <a:gd name="connsiteY14" fmla="*/ 285951 h 1785568"/>
                <a:gd name="connsiteX15" fmla="*/ 1353312 w 5175504"/>
                <a:gd name="connsiteY15" fmla="*/ 609039 h 1785568"/>
                <a:gd name="connsiteX16" fmla="*/ 1426464 w 5175504"/>
                <a:gd name="connsiteY16" fmla="*/ 609039 h 1785568"/>
                <a:gd name="connsiteX17" fmla="*/ 1481328 w 5175504"/>
                <a:gd name="connsiteY17" fmla="*/ 1047951 h 1785568"/>
                <a:gd name="connsiteX18" fmla="*/ 1554480 w 5175504"/>
                <a:gd name="connsiteY18" fmla="*/ 1358847 h 1785568"/>
                <a:gd name="connsiteX19" fmla="*/ 1965960 w 5175504"/>
                <a:gd name="connsiteY19" fmla="*/ 1584400 h 1785568"/>
                <a:gd name="connsiteX20" fmla="*/ 2011680 w 5175504"/>
                <a:gd name="connsiteY20" fmla="*/ 1468575 h 1785568"/>
                <a:gd name="connsiteX21" fmla="*/ 2084832 w 5175504"/>
                <a:gd name="connsiteY21" fmla="*/ 151839 h 1785568"/>
                <a:gd name="connsiteX22" fmla="*/ 2267712 w 5175504"/>
                <a:gd name="connsiteY22" fmla="*/ 206703 h 1785568"/>
                <a:gd name="connsiteX23" fmla="*/ 2377440 w 5175504"/>
                <a:gd name="connsiteY23" fmla="*/ 481023 h 1785568"/>
                <a:gd name="connsiteX24" fmla="*/ 2615184 w 5175504"/>
                <a:gd name="connsiteY24" fmla="*/ 5535 h 1785568"/>
                <a:gd name="connsiteX25" fmla="*/ 2889504 w 5175504"/>
                <a:gd name="connsiteY25" fmla="*/ 96975 h 1785568"/>
                <a:gd name="connsiteX26" fmla="*/ 3072384 w 5175504"/>
                <a:gd name="connsiteY26" fmla="*/ 96975 h 1785568"/>
                <a:gd name="connsiteX27" fmla="*/ 3218688 w 5175504"/>
                <a:gd name="connsiteY27" fmla="*/ 206703 h 1785568"/>
                <a:gd name="connsiteX28" fmla="*/ 3438144 w 5175504"/>
                <a:gd name="connsiteY28" fmla="*/ 773631 h 1785568"/>
                <a:gd name="connsiteX29" fmla="*/ 3566160 w 5175504"/>
                <a:gd name="connsiteY29" fmla="*/ 224991 h 1785568"/>
                <a:gd name="connsiteX30" fmla="*/ 3602736 w 5175504"/>
                <a:gd name="connsiteY30" fmla="*/ 243279 h 1785568"/>
                <a:gd name="connsiteX31" fmla="*/ 3730752 w 5175504"/>
                <a:gd name="connsiteY31" fmla="*/ 298143 h 1785568"/>
                <a:gd name="connsiteX32" fmla="*/ 4133088 w 5175504"/>
                <a:gd name="connsiteY32" fmla="*/ 1343607 h 1785568"/>
                <a:gd name="connsiteX33" fmla="*/ 4297680 w 5175504"/>
                <a:gd name="connsiteY33" fmla="*/ 1047951 h 1785568"/>
                <a:gd name="connsiteX34" fmla="*/ 4389120 w 5175504"/>
                <a:gd name="connsiteY34" fmla="*/ 1395423 h 1785568"/>
                <a:gd name="connsiteX35" fmla="*/ 4480560 w 5175504"/>
                <a:gd name="connsiteY35" fmla="*/ 1047951 h 1785568"/>
                <a:gd name="connsiteX36" fmla="*/ 4535424 w 5175504"/>
                <a:gd name="connsiteY36" fmla="*/ 1303983 h 1785568"/>
                <a:gd name="connsiteX37" fmla="*/ 4681728 w 5175504"/>
                <a:gd name="connsiteY37" fmla="*/ 938223 h 1785568"/>
                <a:gd name="connsiteX38" fmla="*/ 4882896 w 5175504"/>
                <a:gd name="connsiteY38" fmla="*/ 1249119 h 1785568"/>
                <a:gd name="connsiteX39" fmla="*/ 5175504 w 5175504"/>
                <a:gd name="connsiteY39" fmla="*/ 407871 h 1785568"/>
                <a:gd name="connsiteX0" fmla="*/ 0 w 5175504"/>
                <a:gd name="connsiteY0" fmla="*/ 810207 h 1785568"/>
                <a:gd name="connsiteX1" fmla="*/ 146304 w 5175504"/>
                <a:gd name="connsiteY1" fmla="*/ 627327 h 1785568"/>
                <a:gd name="connsiteX2" fmla="*/ 219456 w 5175504"/>
                <a:gd name="connsiteY2" fmla="*/ 444447 h 1785568"/>
                <a:gd name="connsiteX3" fmla="*/ 274320 w 5175504"/>
                <a:gd name="connsiteY3" fmla="*/ 261567 h 1785568"/>
                <a:gd name="connsiteX4" fmla="*/ 292608 w 5175504"/>
                <a:gd name="connsiteY4" fmla="*/ 170127 h 1785568"/>
                <a:gd name="connsiteX5" fmla="*/ 420624 w 5175504"/>
                <a:gd name="connsiteY5" fmla="*/ 1340559 h 1785568"/>
                <a:gd name="connsiteX6" fmla="*/ 475488 w 5175504"/>
                <a:gd name="connsiteY6" fmla="*/ 1340559 h 1785568"/>
                <a:gd name="connsiteX7" fmla="*/ 640080 w 5175504"/>
                <a:gd name="connsiteY7" fmla="*/ 1267407 h 1785568"/>
                <a:gd name="connsiteX8" fmla="*/ 713232 w 5175504"/>
                <a:gd name="connsiteY8" fmla="*/ 1047951 h 1785568"/>
                <a:gd name="connsiteX9" fmla="*/ 768096 w 5175504"/>
                <a:gd name="connsiteY9" fmla="*/ 1230831 h 1785568"/>
                <a:gd name="connsiteX10" fmla="*/ 822960 w 5175504"/>
                <a:gd name="connsiteY10" fmla="*/ 938223 h 1785568"/>
                <a:gd name="connsiteX11" fmla="*/ 987552 w 5175504"/>
                <a:gd name="connsiteY11" fmla="*/ 1029663 h 1785568"/>
                <a:gd name="connsiteX12" fmla="*/ 1005840 w 5175504"/>
                <a:gd name="connsiteY12" fmla="*/ 883359 h 1785568"/>
                <a:gd name="connsiteX13" fmla="*/ 987552 w 5175504"/>
                <a:gd name="connsiteY13" fmla="*/ 718767 h 1785568"/>
                <a:gd name="connsiteX14" fmla="*/ 1188720 w 5175504"/>
                <a:gd name="connsiteY14" fmla="*/ 285951 h 1785568"/>
                <a:gd name="connsiteX15" fmla="*/ 1353312 w 5175504"/>
                <a:gd name="connsiteY15" fmla="*/ 609039 h 1785568"/>
                <a:gd name="connsiteX16" fmla="*/ 1426464 w 5175504"/>
                <a:gd name="connsiteY16" fmla="*/ 609039 h 1785568"/>
                <a:gd name="connsiteX17" fmla="*/ 1481328 w 5175504"/>
                <a:gd name="connsiteY17" fmla="*/ 1047951 h 1785568"/>
                <a:gd name="connsiteX18" fmla="*/ 1554480 w 5175504"/>
                <a:gd name="connsiteY18" fmla="*/ 1358847 h 1785568"/>
                <a:gd name="connsiteX19" fmla="*/ 1965960 w 5175504"/>
                <a:gd name="connsiteY19" fmla="*/ 1584400 h 1785568"/>
                <a:gd name="connsiteX20" fmla="*/ 2011680 w 5175504"/>
                <a:gd name="connsiteY20" fmla="*/ 1468575 h 1785568"/>
                <a:gd name="connsiteX21" fmla="*/ 2084832 w 5175504"/>
                <a:gd name="connsiteY21" fmla="*/ 151839 h 1785568"/>
                <a:gd name="connsiteX22" fmla="*/ 2267712 w 5175504"/>
                <a:gd name="connsiteY22" fmla="*/ 206703 h 1785568"/>
                <a:gd name="connsiteX23" fmla="*/ 2377440 w 5175504"/>
                <a:gd name="connsiteY23" fmla="*/ 481023 h 1785568"/>
                <a:gd name="connsiteX24" fmla="*/ 2615184 w 5175504"/>
                <a:gd name="connsiteY24" fmla="*/ 5535 h 1785568"/>
                <a:gd name="connsiteX25" fmla="*/ 2889504 w 5175504"/>
                <a:gd name="connsiteY25" fmla="*/ 96975 h 1785568"/>
                <a:gd name="connsiteX26" fmla="*/ 3072384 w 5175504"/>
                <a:gd name="connsiteY26" fmla="*/ 96975 h 1785568"/>
                <a:gd name="connsiteX27" fmla="*/ 3218688 w 5175504"/>
                <a:gd name="connsiteY27" fmla="*/ 206703 h 1785568"/>
                <a:gd name="connsiteX28" fmla="*/ 3438144 w 5175504"/>
                <a:gd name="connsiteY28" fmla="*/ 773631 h 1785568"/>
                <a:gd name="connsiteX29" fmla="*/ 3566160 w 5175504"/>
                <a:gd name="connsiteY29" fmla="*/ 224991 h 1785568"/>
                <a:gd name="connsiteX30" fmla="*/ 3602736 w 5175504"/>
                <a:gd name="connsiteY30" fmla="*/ 243279 h 1785568"/>
                <a:gd name="connsiteX31" fmla="*/ 3730752 w 5175504"/>
                <a:gd name="connsiteY31" fmla="*/ 298143 h 1785568"/>
                <a:gd name="connsiteX32" fmla="*/ 4133088 w 5175504"/>
                <a:gd name="connsiteY32" fmla="*/ 1343607 h 1785568"/>
                <a:gd name="connsiteX33" fmla="*/ 4297680 w 5175504"/>
                <a:gd name="connsiteY33" fmla="*/ 1047951 h 1785568"/>
                <a:gd name="connsiteX34" fmla="*/ 4389120 w 5175504"/>
                <a:gd name="connsiteY34" fmla="*/ 1395423 h 1785568"/>
                <a:gd name="connsiteX35" fmla="*/ 4480560 w 5175504"/>
                <a:gd name="connsiteY35" fmla="*/ 1047951 h 1785568"/>
                <a:gd name="connsiteX36" fmla="*/ 4535424 w 5175504"/>
                <a:gd name="connsiteY36" fmla="*/ 1303983 h 1785568"/>
                <a:gd name="connsiteX37" fmla="*/ 4681728 w 5175504"/>
                <a:gd name="connsiteY37" fmla="*/ 938223 h 1785568"/>
                <a:gd name="connsiteX38" fmla="*/ 4882896 w 5175504"/>
                <a:gd name="connsiteY38" fmla="*/ 1249119 h 1785568"/>
                <a:gd name="connsiteX39" fmla="*/ 5175504 w 5175504"/>
                <a:gd name="connsiteY39" fmla="*/ 407871 h 1785568"/>
                <a:gd name="connsiteX0" fmla="*/ 0 w 5175504"/>
                <a:gd name="connsiteY0" fmla="*/ 810207 h 1785568"/>
                <a:gd name="connsiteX1" fmla="*/ 146304 w 5175504"/>
                <a:gd name="connsiteY1" fmla="*/ 627327 h 1785568"/>
                <a:gd name="connsiteX2" fmla="*/ 219456 w 5175504"/>
                <a:gd name="connsiteY2" fmla="*/ 444447 h 1785568"/>
                <a:gd name="connsiteX3" fmla="*/ 274320 w 5175504"/>
                <a:gd name="connsiteY3" fmla="*/ 261567 h 1785568"/>
                <a:gd name="connsiteX4" fmla="*/ 292608 w 5175504"/>
                <a:gd name="connsiteY4" fmla="*/ 170127 h 1785568"/>
                <a:gd name="connsiteX5" fmla="*/ 420624 w 5175504"/>
                <a:gd name="connsiteY5" fmla="*/ 1340559 h 1785568"/>
                <a:gd name="connsiteX6" fmla="*/ 475488 w 5175504"/>
                <a:gd name="connsiteY6" fmla="*/ 1340559 h 1785568"/>
                <a:gd name="connsiteX7" fmla="*/ 640080 w 5175504"/>
                <a:gd name="connsiteY7" fmla="*/ 1267407 h 1785568"/>
                <a:gd name="connsiteX8" fmla="*/ 713232 w 5175504"/>
                <a:gd name="connsiteY8" fmla="*/ 1047951 h 1785568"/>
                <a:gd name="connsiteX9" fmla="*/ 768096 w 5175504"/>
                <a:gd name="connsiteY9" fmla="*/ 1230831 h 1785568"/>
                <a:gd name="connsiteX10" fmla="*/ 822960 w 5175504"/>
                <a:gd name="connsiteY10" fmla="*/ 938223 h 1785568"/>
                <a:gd name="connsiteX11" fmla="*/ 987552 w 5175504"/>
                <a:gd name="connsiteY11" fmla="*/ 1029663 h 1785568"/>
                <a:gd name="connsiteX12" fmla="*/ 1005840 w 5175504"/>
                <a:gd name="connsiteY12" fmla="*/ 883359 h 1785568"/>
                <a:gd name="connsiteX13" fmla="*/ 987552 w 5175504"/>
                <a:gd name="connsiteY13" fmla="*/ 718767 h 1785568"/>
                <a:gd name="connsiteX14" fmla="*/ 1188720 w 5175504"/>
                <a:gd name="connsiteY14" fmla="*/ 285951 h 1785568"/>
                <a:gd name="connsiteX15" fmla="*/ 1353312 w 5175504"/>
                <a:gd name="connsiteY15" fmla="*/ 609039 h 1785568"/>
                <a:gd name="connsiteX16" fmla="*/ 1426464 w 5175504"/>
                <a:gd name="connsiteY16" fmla="*/ 609039 h 1785568"/>
                <a:gd name="connsiteX17" fmla="*/ 1481328 w 5175504"/>
                <a:gd name="connsiteY17" fmla="*/ 1047951 h 1785568"/>
                <a:gd name="connsiteX18" fmla="*/ 1554480 w 5175504"/>
                <a:gd name="connsiteY18" fmla="*/ 1358847 h 1785568"/>
                <a:gd name="connsiteX19" fmla="*/ 1965960 w 5175504"/>
                <a:gd name="connsiteY19" fmla="*/ 1584400 h 1785568"/>
                <a:gd name="connsiteX20" fmla="*/ 2084832 w 5175504"/>
                <a:gd name="connsiteY20" fmla="*/ 151839 h 1785568"/>
                <a:gd name="connsiteX21" fmla="*/ 2267712 w 5175504"/>
                <a:gd name="connsiteY21" fmla="*/ 206703 h 1785568"/>
                <a:gd name="connsiteX22" fmla="*/ 2377440 w 5175504"/>
                <a:gd name="connsiteY22" fmla="*/ 481023 h 1785568"/>
                <a:gd name="connsiteX23" fmla="*/ 2615184 w 5175504"/>
                <a:gd name="connsiteY23" fmla="*/ 5535 h 1785568"/>
                <a:gd name="connsiteX24" fmla="*/ 2889504 w 5175504"/>
                <a:gd name="connsiteY24" fmla="*/ 96975 h 1785568"/>
                <a:gd name="connsiteX25" fmla="*/ 3072384 w 5175504"/>
                <a:gd name="connsiteY25" fmla="*/ 96975 h 1785568"/>
                <a:gd name="connsiteX26" fmla="*/ 3218688 w 5175504"/>
                <a:gd name="connsiteY26" fmla="*/ 206703 h 1785568"/>
                <a:gd name="connsiteX27" fmla="*/ 3438144 w 5175504"/>
                <a:gd name="connsiteY27" fmla="*/ 773631 h 1785568"/>
                <a:gd name="connsiteX28" fmla="*/ 3566160 w 5175504"/>
                <a:gd name="connsiteY28" fmla="*/ 224991 h 1785568"/>
                <a:gd name="connsiteX29" fmla="*/ 3602736 w 5175504"/>
                <a:gd name="connsiteY29" fmla="*/ 243279 h 1785568"/>
                <a:gd name="connsiteX30" fmla="*/ 3730752 w 5175504"/>
                <a:gd name="connsiteY30" fmla="*/ 298143 h 1785568"/>
                <a:gd name="connsiteX31" fmla="*/ 4133088 w 5175504"/>
                <a:gd name="connsiteY31" fmla="*/ 1343607 h 1785568"/>
                <a:gd name="connsiteX32" fmla="*/ 4297680 w 5175504"/>
                <a:gd name="connsiteY32" fmla="*/ 1047951 h 1785568"/>
                <a:gd name="connsiteX33" fmla="*/ 4389120 w 5175504"/>
                <a:gd name="connsiteY33" fmla="*/ 1395423 h 1785568"/>
                <a:gd name="connsiteX34" fmla="*/ 4480560 w 5175504"/>
                <a:gd name="connsiteY34" fmla="*/ 1047951 h 1785568"/>
                <a:gd name="connsiteX35" fmla="*/ 4535424 w 5175504"/>
                <a:gd name="connsiteY35" fmla="*/ 1303983 h 1785568"/>
                <a:gd name="connsiteX36" fmla="*/ 4681728 w 5175504"/>
                <a:gd name="connsiteY36" fmla="*/ 938223 h 1785568"/>
                <a:gd name="connsiteX37" fmla="*/ 4882896 w 5175504"/>
                <a:gd name="connsiteY37" fmla="*/ 1249119 h 1785568"/>
                <a:gd name="connsiteX38" fmla="*/ 5175504 w 5175504"/>
                <a:gd name="connsiteY38" fmla="*/ 407871 h 1785568"/>
                <a:gd name="connsiteX0" fmla="*/ 0 w 5175504"/>
                <a:gd name="connsiteY0" fmla="*/ 810207 h 1798775"/>
                <a:gd name="connsiteX1" fmla="*/ 146304 w 5175504"/>
                <a:gd name="connsiteY1" fmla="*/ 627327 h 1798775"/>
                <a:gd name="connsiteX2" fmla="*/ 219456 w 5175504"/>
                <a:gd name="connsiteY2" fmla="*/ 444447 h 1798775"/>
                <a:gd name="connsiteX3" fmla="*/ 274320 w 5175504"/>
                <a:gd name="connsiteY3" fmla="*/ 261567 h 1798775"/>
                <a:gd name="connsiteX4" fmla="*/ 292608 w 5175504"/>
                <a:gd name="connsiteY4" fmla="*/ 170127 h 1798775"/>
                <a:gd name="connsiteX5" fmla="*/ 420624 w 5175504"/>
                <a:gd name="connsiteY5" fmla="*/ 1340559 h 1798775"/>
                <a:gd name="connsiteX6" fmla="*/ 475488 w 5175504"/>
                <a:gd name="connsiteY6" fmla="*/ 1340559 h 1798775"/>
                <a:gd name="connsiteX7" fmla="*/ 640080 w 5175504"/>
                <a:gd name="connsiteY7" fmla="*/ 1267407 h 1798775"/>
                <a:gd name="connsiteX8" fmla="*/ 713232 w 5175504"/>
                <a:gd name="connsiteY8" fmla="*/ 1047951 h 1798775"/>
                <a:gd name="connsiteX9" fmla="*/ 768096 w 5175504"/>
                <a:gd name="connsiteY9" fmla="*/ 1230831 h 1798775"/>
                <a:gd name="connsiteX10" fmla="*/ 822960 w 5175504"/>
                <a:gd name="connsiteY10" fmla="*/ 938223 h 1798775"/>
                <a:gd name="connsiteX11" fmla="*/ 987552 w 5175504"/>
                <a:gd name="connsiteY11" fmla="*/ 1029663 h 1798775"/>
                <a:gd name="connsiteX12" fmla="*/ 1005840 w 5175504"/>
                <a:gd name="connsiteY12" fmla="*/ 883359 h 1798775"/>
                <a:gd name="connsiteX13" fmla="*/ 987552 w 5175504"/>
                <a:gd name="connsiteY13" fmla="*/ 718767 h 1798775"/>
                <a:gd name="connsiteX14" fmla="*/ 1188720 w 5175504"/>
                <a:gd name="connsiteY14" fmla="*/ 285951 h 1798775"/>
                <a:gd name="connsiteX15" fmla="*/ 1353312 w 5175504"/>
                <a:gd name="connsiteY15" fmla="*/ 609039 h 1798775"/>
                <a:gd name="connsiteX16" fmla="*/ 1426464 w 5175504"/>
                <a:gd name="connsiteY16" fmla="*/ 609039 h 1798775"/>
                <a:gd name="connsiteX17" fmla="*/ 1481328 w 5175504"/>
                <a:gd name="connsiteY17" fmla="*/ 1047951 h 1798775"/>
                <a:gd name="connsiteX18" fmla="*/ 1554480 w 5175504"/>
                <a:gd name="connsiteY18" fmla="*/ 1358847 h 1798775"/>
                <a:gd name="connsiteX19" fmla="*/ 1965960 w 5175504"/>
                <a:gd name="connsiteY19" fmla="*/ 1584400 h 1798775"/>
                <a:gd name="connsiteX20" fmla="*/ 1993392 w 5175504"/>
                <a:gd name="connsiteY20" fmla="*/ 1560015 h 1798775"/>
                <a:gd name="connsiteX21" fmla="*/ 2084832 w 5175504"/>
                <a:gd name="connsiteY21" fmla="*/ 151839 h 1798775"/>
                <a:gd name="connsiteX22" fmla="*/ 2267712 w 5175504"/>
                <a:gd name="connsiteY22" fmla="*/ 206703 h 1798775"/>
                <a:gd name="connsiteX23" fmla="*/ 2377440 w 5175504"/>
                <a:gd name="connsiteY23" fmla="*/ 481023 h 1798775"/>
                <a:gd name="connsiteX24" fmla="*/ 2615184 w 5175504"/>
                <a:gd name="connsiteY24" fmla="*/ 5535 h 1798775"/>
                <a:gd name="connsiteX25" fmla="*/ 2889504 w 5175504"/>
                <a:gd name="connsiteY25" fmla="*/ 96975 h 1798775"/>
                <a:gd name="connsiteX26" fmla="*/ 3072384 w 5175504"/>
                <a:gd name="connsiteY26" fmla="*/ 96975 h 1798775"/>
                <a:gd name="connsiteX27" fmla="*/ 3218688 w 5175504"/>
                <a:gd name="connsiteY27" fmla="*/ 206703 h 1798775"/>
                <a:gd name="connsiteX28" fmla="*/ 3438144 w 5175504"/>
                <a:gd name="connsiteY28" fmla="*/ 773631 h 1798775"/>
                <a:gd name="connsiteX29" fmla="*/ 3566160 w 5175504"/>
                <a:gd name="connsiteY29" fmla="*/ 224991 h 1798775"/>
                <a:gd name="connsiteX30" fmla="*/ 3602736 w 5175504"/>
                <a:gd name="connsiteY30" fmla="*/ 243279 h 1798775"/>
                <a:gd name="connsiteX31" fmla="*/ 3730752 w 5175504"/>
                <a:gd name="connsiteY31" fmla="*/ 298143 h 1798775"/>
                <a:gd name="connsiteX32" fmla="*/ 4133088 w 5175504"/>
                <a:gd name="connsiteY32" fmla="*/ 1343607 h 1798775"/>
                <a:gd name="connsiteX33" fmla="*/ 4297680 w 5175504"/>
                <a:gd name="connsiteY33" fmla="*/ 1047951 h 1798775"/>
                <a:gd name="connsiteX34" fmla="*/ 4389120 w 5175504"/>
                <a:gd name="connsiteY34" fmla="*/ 1395423 h 1798775"/>
                <a:gd name="connsiteX35" fmla="*/ 4480560 w 5175504"/>
                <a:gd name="connsiteY35" fmla="*/ 1047951 h 1798775"/>
                <a:gd name="connsiteX36" fmla="*/ 4535424 w 5175504"/>
                <a:gd name="connsiteY36" fmla="*/ 1303983 h 1798775"/>
                <a:gd name="connsiteX37" fmla="*/ 4681728 w 5175504"/>
                <a:gd name="connsiteY37" fmla="*/ 938223 h 1798775"/>
                <a:gd name="connsiteX38" fmla="*/ 4882896 w 5175504"/>
                <a:gd name="connsiteY38" fmla="*/ 1249119 h 1798775"/>
                <a:gd name="connsiteX39" fmla="*/ 5175504 w 5175504"/>
                <a:gd name="connsiteY39" fmla="*/ 407871 h 1798775"/>
                <a:gd name="connsiteX0" fmla="*/ 0 w 5175504"/>
                <a:gd name="connsiteY0" fmla="*/ 810207 h 1798775"/>
                <a:gd name="connsiteX1" fmla="*/ 146304 w 5175504"/>
                <a:gd name="connsiteY1" fmla="*/ 627327 h 1798775"/>
                <a:gd name="connsiteX2" fmla="*/ 219456 w 5175504"/>
                <a:gd name="connsiteY2" fmla="*/ 444447 h 1798775"/>
                <a:gd name="connsiteX3" fmla="*/ 274320 w 5175504"/>
                <a:gd name="connsiteY3" fmla="*/ 261567 h 1798775"/>
                <a:gd name="connsiteX4" fmla="*/ 292608 w 5175504"/>
                <a:gd name="connsiteY4" fmla="*/ 170127 h 1798775"/>
                <a:gd name="connsiteX5" fmla="*/ 420624 w 5175504"/>
                <a:gd name="connsiteY5" fmla="*/ 1340559 h 1798775"/>
                <a:gd name="connsiteX6" fmla="*/ 475488 w 5175504"/>
                <a:gd name="connsiteY6" fmla="*/ 1340559 h 1798775"/>
                <a:gd name="connsiteX7" fmla="*/ 640080 w 5175504"/>
                <a:gd name="connsiteY7" fmla="*/ 1267407 h 1798775"/>
                <a:gd name="connsiteX8" fmla="*/ 713232 w 5175504"/>
                <a:gd name="connsiteY8" fmla="*/ 1047951 h 1798775"/>
                <a:gd name="connsiteX9" fmla="*/ 768096 w 5175504"/>
                <a:gd name="connsiteY9" fmla="*/ 1230831 h 1798775"/>
                <a:gd name="connsiteX10" fmla="*/ 822960 w 5175504"/>
                <a:gd name="connsiteY10" fmla="*/ 938223 h 1798775"/>
                <a:gd name="connsiteX11" fmla="*/ 987552 w 5175504"/>
                <a:gd name="connsiteY11" fmla="*/ 1029663 h 1798775"/>
                <a:gd name="connsiteX12" fmla="*/ 1005840 w 5175504"/>
                <a:gd name="connsiteY12" fmla="*/ 883359 h 1798775"/>
                <a:gd name="connsiteX13" fmla="*/ 987552 w 5175504"/>
                <a:gd name="connsiteY13" fmla="*/ 718767 h 1798775"/>
                <a:gd name="connsiteX14" fmla="*/ 1188720 w 5175504"/>
                <a:gd name="connsiteY14" fmla="*/ 285951 h 1798775"/>
                <a:gd name="connsiteX15" fmla="*/ 1353312 w 5175504"/>
                <a:gd name="connsiteY15" fmla="*/ 609039 h 1798775"/>
                <a:gd name="connsiteX16" fmla="*/ 1426464 w 5175504"/>
                <a:gd name="connsiteY16" fmla="*/ 609039 h 1798775"/>
                <a:gd name="connsiteX17" fmla="*/ 1481328 w 5175504"/>
                <a:gd name="connsiteY17" fmla="*/ 1047951 h 1798775"/>
                <a:gd name="connsiteX18" fmla="*/ 1554480 w 5175504"/>
                <a:gd name="connsiteY18" fmla="*/ 1358847 h 1798775"/>
                <a:gd name="connsiteX19" fmla="*/ 1965960 w 5175504"/>
                <a:gd name="connsiteY19" fmla="*/ 1584400 h 1798775"/>
                <a:gd name="connsiteX20" fmla="*/ 1993392 w 5175504"/>
                <a:gd name="connsiteY20" fmla="*/ 1560015 h 1798775"/>
                <a:gd name="connsiteX21" fmla="*/ 1993392 w 5175504"/>
                <a:gd name="connsiteY21" fmla="*/ 1560015 h 1798775"/>
                <a:gd name="connsiteX22" fmla="*/ 2084832 w 5175504"/>
                <a:gd name="connsiteY22" fmla="*/ 151839 h 1798775"/>
                <a:gd name="connsiteX23" fmla="*/ 2267712 w 5175504"/>
                <a:gd name="connsiteY23" fmla="*/ 206703 h 1798775"/>
                <a:gd name="connsiteX24" fmla="*/ 2377440 w 5175504"/>
                <a:gd name="connsiteY24" fmla="*/ 481023 h 1798775"/>
                <a:gd name="connsiteX25" fmla="*/ 2615184 w 5175504"/>
                <a:gd name="connsiteY25" fmla="*/ 5535 h 1798775"/>
                <a:gd name="connsiteX26" fmla="*/ 2889504 w 5175504"/>
                <a:gd name="connsiteY26" fmla="*/ 96975 h 1798775"/>
                <a:gd name="connsiteX27" fmla="*/ 3072384 w 5175504"/>
                <a:gd name="connsiteY27" fmla="*/ 96975 h 1798775"/>
                <a:gd name="connsiteX28" fmla="*/ 3218688 w 5175504"/>
                <a:gd name="connsiteY28" fmla="*/ 206703 h 1798775"/>
                <a:gd name="connsiteX29" fmla="*/ 3438144 w 5175504"/>
                <a:gd name="connsiteY29" fmla="*/ 773631 h 1798775"/>
                <a:gd name="connsiteX30" fmla="*/ 3566160 w 5175504"/>
                <a:gd name="connsiteY30" fmla="*/ 224991 h 1798775"/>
                <a:gd name="connsiteX31" fmla="*/ 3602736 w 5175504"/>
                <a:gd name="connsiteY31" fmla="*/ 243279 h 1798775"/>
                <a:gd name="connsiteX32" fmla="*/ 3730752 w 5175504"/>
                <a:gd name="connsiteY32" fmla="*/ 298143 h 1798775"/>
                <a:gd name="connsiteX33" fmla="*/ 4133088 w 5175504"/>
                <a:gd name="connsiteY33" fmla="*/ 1343607 h 1798775"/>
                <a:gd name="connsiteX34" fmla="*/ 4297680 w 5175504"/>
                <a:gd name="connsiteY34" fmla="*/ 1047951 h 1798775"/>
                <a:gd name="connsiteX35" fmla="*/ 4389120 w 5175504"/>
                <a:gd name="connsiteY35" fmla="*/ 1395423 h 1798775"/>
                <a:gd name="connsiteX36" fmla="*/ 4480560 w 5175504"/>
                <a:gd name="connsiteY36" fmla="*/ 1047951 h 1798775"/>
                <a:gd name="connsiteX37" fmla="*/ 4535424 w 5175504"/>
                <a:gd name="connsiteY37" fmla="*/ 1303983 h 1798775"/>
                <a:gd name="connsiteX38" fmla="*/ 4681728 w 5175504"/>
                <a:gd name="connsiteY38" fmla="*/ 938223 h 1798775"/>
                <a:gd name="connsiteX39" fmla="*/ 4882896 w 5175504"/>
                <a:gd name="connsiteY39" fmla="*/ 1249119 h 1798775"/>
                <a:gd name="connsiteX40" fmla="*/ 5175504 w 5175504"/>
                <a:gd name="connsiteY40" fmla="*/ 407871 h 1798775"/>
                <a:gd name="connsiteX0" fmla="*/ 0 w 5175504"/>
                <a:gd name="connsiteY0" fmla="*/ 810207 h 1798775"/>
                <a:gd name="connsiteX1" fmla="*/ 146304 w 5175504"/>
                <a:gd name="connsiteY1" fmla="*/ 627327 h 1798775"/>
                <a:gd name="connsiteX2" fmla="*/ 219456 w 5175504"/>
                <a:gd name="connsiteY2" fmla="*/ 444447 h 1798775"/>
                <a:gd name="connsiteX3" fmla="*/ 274320 w 5175504"/>
                <a:gd name="connsiteY3" fmla="*/ 261567 h 1798775"/>
                <a:gd name="connsiteX4" fmla="*/ 292608 w 5175504"/>
                <a:gd name="connsiteY4" fmla="*/ 170127 h 1798775"/>
                <a:gd name="connsiteX5" fmla="*/ 420624 w 5175504"/>
                <a:gd name="connsiteY5" fmla="*/ 1340559 h 1798775"/>
                <a:gd name="connsiteX6" fmla="*/ 475488 w 5175504"/>
                <a:gd name="connsiteY6" fmla="*/ 1340559 h 1798775"/>
                <a:gd name="connsiteX7" fmla="*/ 640080 w 5175504"/>
                <a:gd name="connsiteY7" fmla="*/ 1267407 h 1798775"/>
                <a:gd name="connsiteX8" fmla="*/ 713232 w 5175504"/>
                <a:gd name="connsiteY8" fmla="*/ 1047951 h 1798775"/>
                <a:gd name="connsiteX9" fmla="*/ 768096 w 5175504"/>
                <a:gd name="connsiteY9" fmla="*/ 1230831 h 1798775"/>
                <a:gd name="connsiteX10" fmla="*/ 822960 w 5175504"/>
                <a:gd name="connsiteY10" fmla="*/ 938223 h 1798775"/>
                <a:gd name="connsiteX11" fmla="*/ 987552 w 5175504"/>
                <a:gd name="connsiteY11" fmla="*/ 1029663 h 1798775"/>
                <a:gd name="connsiteX12" fmla="*/ 1005840 w 5175504"/>
                <a:gd name="connsiteY12" fmla="*/ 883359 h 1798775"/>
                <a:gd name="connsiteX13" fmla="*/ 987552 w 5175504"/>
                <a:gd name="connsiteY13" fmla="*/ 718767 h 1798775"/>
                <a:gd name="connsiteX14" fmla="*/ 1188720 w 5175504"/>
                <a:gd name="connsiteY14" fmla="*/ 285951 h 1798775"/>
                <a:gd name="connsiteX15" fmla="*/ 1353312 w 5175504"/>
                <a:gd name="connsiteY15" fmla="*/ 609039 h 1798775"/>
                <a:gd name="connsiteX16" fmla="*/ 1426464 w 5175504"/>
                <a:gd name="connsiteY16" fmla="*/ 609039 h 1798775"/>
                <a:gd name="connsiteX17" fmla="*/ 1481328 w 5175504"/>
                <a:gd name="connsiteY17" fmla="*/ 1047951 h 1798775"/>
                <a:gd name="connsiteX18" fmla="*/ 1554480 w 5175504"/>
                <a:gd name="connsiteY18" fmla="*/ 1358847 h 1798775"/>
                <a:gd name="connsiteX19" fmla="*/ 1965960 w 5175504"/>
                <a:gd name="connsiteY19" fmla="*/ 1584400 h 1798775"/>
                <a:gd name="connsiteX20" fmla="*/ 1993392 w 5175504"/>
                <a:gd name="connsiteY20" fmla="*/ 1560015 h 1798775"/>
                <a:gd name="connsiteX21" fmla="*/ 1993392 w 5175504"/>
                <a:gd name="connsiteY21" fmla="*/ 1560015 h 1798775"/>
                <a:gd name="connsiteX22" fmla="*/ 2011680 w 5175504"/>
                <a:gd name="connsiteY22" fmla="*/ 1285695 h 1798775"/>
                <a:gd name="connsiteX23" fmla="*/ 2084832 w 5175504"/>
                <a:gd name="connsiteY23" fmla="*/ 151839 h 1798775"/>
                <a:gd name="connsiteX24" fmla="*/ 2267712 w 5175504"/>
                <a:gd name="connsiteY24" fmla="*/ 206703 h 1798775"/>
                <a:gd name="connsiteX25" fmla="*/ 2377440 w 5175504"/>
                <a:gd name="connsiteY25" fmla="*/ 481023 h 1798775"/>
                <a:gd name="connsiteX26" fmla="*/ 2615184 w 5175504"/>
                <a:gd name="connsiteY26" fmla="*/ 5535 h 1798775"/>
                <a:gd name="connsiteX27" fmla="*/ 2889504 w 5175504"/>
                <a:gd name="connsiteY27" fmla="*/ 96975 h 1798775"/>
                <a:gd name="connsiteX28" fmla="*/ 3072384 w 5175504"/>
                <a:gd name="connsiteY28" fmla="*/ 96975 h 1798775"/>
                <a:gd name="connsiteX29" fmla="*/ 3218688 w 5175504"/>
                <a:gd name="connsiteY29" fmla="*/ 206703 h 1798775"/>
                <a:gd name="connsiteX30" fmla="*/ 3438144 w 5175504"/>
                <a:gd name="connsiteY30" fmla="*/ 773631 h 1798775"/>
                <a:gd name="connsiteX31" fmla="*/ 3566160 w 5175504"/>
                <a:gd name="connsiteY31" fmla="*/ 224991 h 1798775"/>
                <a:gd name="connsiteX32" fmla="*/ 3602736 w 5175504"/>
                <a:gd name="connsiteY32" fmla="*/ 243279 h 1798775"/>
                <a:gd name="connsiteX33" fmla="*/ 3730752 w 5175504"/>
                <a:gd name="connsiteY33" fmla="*/ 298143 h 1798775"/>
                <a:gd name="connsiteX34" fmla="*/ 4133088 w 5175504"/>
                <a:gd name="connsiteY34" fmla="*/ 1343607 h 1798775"/>
                <a:gd name="connsiteX35" fmla="*/ 4297680 w 5175504"/>
                <a:gd name="connsiteY35" fmla="*/ 1047951 h 1798775"/>
                <a:gd name="connsiteX36" fmla="*/ 4389120 w 5175504"/>
                <a:gd name="connsiteY36" fmla="*/ 1395423 h 1798775"/>
                <a:gd name="connsiteX37" fmla="*/ 4480560 w 5175504"/>
                <a:gd name="connsiteY37" fmla="*/ 1047951 h 1798775"/>
                <a:gd name="connsiteX38" fmla="*/ 4535424 w 5175504"/>
                <a:gd name="connsiteY38" fmla="*/ 1303983 h 1798775"/>
                <a:gd name="connsiteX39" fmla="*/ 4681728 w 5175504"/>
                <a:gd name="connsiteY39" fmla="*/ 938223 h 1798775"/>
                <a:gd name="connsiteX40" fmla="*/ 4882896 w 5175504"/>
                <a:gd name="connsiteY40" fmla="*/ 1249119 h 1798775"/>
                <a:gd name="connsiteX41" fmla="*/ 5175504 w 5175504"/>
                <a:gd name="connsiteY41" fmla="*/ 407871 h 1798775"/>
                <a:gd name="connsiteX0" fmla="*/ 0 w 5175504"/>
                <a:gd name="connsiteY0" fmla="*/ 810207 h 1798775"/>
                <a:gd name="connsiteX1" fmla="*/ 146304 w 5175504"/>
                <a:gd name="connsiteY1" fmla="*/ 627327 h 1798775"/>
                <a:gd name="connsiteX2" fmla="*/ 219456 w 5175504"/>
                <a:gd name="connsiteY2" fmla="*/ 444447 h 1798775"/>
                <a:gd name="connsiteX3" fmla="*/ 274320 w 5175504"/>
                <a:gd name="connsiteY3" fmla="*/ 261567 h 1798775"/>
                <a:gd name="connsiteX4" fmla="*/ 292608 w 5175504"/>
                <a:gd name="connsiteY4" fmla="*/ 170127 h 1798775"/>
                <a:gd name="connsiteX5" fmla="*/ 420624 w 5175504"/>
                <a:gd name="connsiteY5" fmla="*/ 1340559 h 1798775"/>
                <a:gd name="connsiteX6" fmla="*/ 475488 w 5175504"/>
                <a:gd name="connsiteY6" fmla="*/ 1340559 h 1798775"/>
                <a:gd name="connsiteX7" fmla="*/ 640080 w 5175504"/>
                <a:gd name="connsiteY7" fmla="*/ 1267407 h 1798775"/>
                <a:gd name="connsiteX8" fmla="*/ 713232 w 5175504"/>
                <a:gd name="connsiteY8" fmla="*/ 1047951 h 1798775"/>
                <a:gd name="connsiteX9" fmla="*/ 768096 w 5175504"/>
                <a:gd name="connsiteY9" fmla="*/ 1230831 h 1798775"/>
                <a:gd name="connsiteX10" fmla="*/ 822960 w 5175504"/>
                <a:gd name="connsiteY10" fmla="*/ 938223 h 1798775"/>
                <a:gd name="connsiteX11" fmla="*/ 987552 w 5175504"/>
                <a:gd name="connsiteY11" fmla="*/ 1029663 h 1798775"/>
                <a:gd name="connsiteX12" fmla="*/ 1005840 w 5175504"/>
                <a:gd name="connsiteY12" fmla="*/ 883359 h 1798775"/>
                <a:gd name="connsiteX13" fmla="*/ 987552 w 5175504"/>
                <a:gd name="connsiteY13" fmla="*/ 718767 h 1798775"/>
                <a:gd name="connsiteX14" fmla="*/ 1188720 w 5175504"/>
                <a:gd name="connsiteY14" fmla="*/ 285951 h 1798775"/>
                <a:gd name="connsiteX15" fmla="*/ 1353312 w 5175504"/>
                <a:gd name="connsiteY15" fmla="*/ 609039 h 1798775"/>
                <a:gd name="connsiteX16" fmla="*/ 1426464 w 5175504"/>
                <a:gd name="connsiteY16" fmla="*/ 609039 h 1798775"/>
                <a:gd name="connsiteX17" fmla="*/ 1481328 w 5175504"/>
                <a:gd name="connsiteY17" fmla="*/ 1047951 h 1798775"/>
                <a:gd name="connsiteX18" fmla="*/ 1554480 w 5175504"/>
                <a:gd name="connsiteY18" fmla="*/ 1358847 h 1798775"/>
                <a:gd name="connsiteX19" fmla="*/ 1965960 w 5175504"/>
                <a:gd name="connsiteY19" fmla="*/ 1584400 h 1798775"/>
                <a:gd name="connsiteX20" fmla="*/ 1993392 w 5175504"/>
                <a:gd name="connsiteY20" fmla="*/ 1560015 h 1798775"/>
                <a:gd name="connsiteX21" fmla="*/ 2011680 w 5175504"/>
                <a:gd name="connsiteY21" fmla="*/ 1285695 h 1798775"/>
                <a:gd name="connsiteX22" fmla="*/ 2084832 w 5175504"/>
                <a:gd name="connsiteY22" fmla="*/ 151839 h 1798775"/>
                <a:gd name="connsiteX23" fmla="*/ 2267712 w 5175504"/>
                <a:gd name="connsiteY23" fmla="*/ 206703 h 1798775"/>
                <a:gd name="connsiteX24" fmla="*/ 2377440 w 5175504"/>
                <a:gd name="connsiteY24" fmla="*/ 481023 h 1798775"/>
                <a:gd name="connsiteX25" fmla="*/ 2615184 w 5175504"/>
                <a:gd name="connsiteY25" fmla="*/ 5535 h 1798775"/>
                <a:gd name="connsiteX26" fmla="*/ 2889504 w 5175504"/>
                <a:gd name="connsiteY26" fmla="*/ 96975 h 1798775"/>
                <a:gd name="connsiteX27" fmla="*/ 3072384 w 5175504"/>
                <a:gd name="connsiteY27" fmla="*/ 96975 h 1798775"/>
                <a:gd name="connsiteX28" fmla="*/ 3218688 w 5175504"/>
                <a:gd name="connsiteY28" fmla="*/ 206703 h 1798775"/>
                <a:gd name="connsiteX29" fmla="*/ 3438144 w 5175504"/>
                <a:gd name="connsiteY29" fmla="*/ 773631 h 1798775"/>
                <a:gd name="connsiteX30" fmla="*/ 3566160 w 5175504"/>
                <a:gd name="connsiteY30" fmla="*/ 224991 h 1798775"/>
                <a:gd name="connsiteX31" fmla="*/ 3602736 w 5175504"/>
                <a:gd name="connsiteY31" fmla="*/ 243279 h 1798775"/>
                <a:gd name="connsiteX32" fmla="*/ 3730752 w 5175504"/>
                <a:gd name="connsiteY32" fmla="*/ 298143 h 1798775"/>
                <a:gd name="connsiteX33" fmla="*/ 4133088 w 5175504"/>
                <a:gd name="connsiteY33" fmla="*/ 1343607 h 1798775"/>
                <a:gd name="connsiteX34" fmla="*/ 4297680 w 5175504"/>
                <a:gd name="connsiteY34" fmla="*/ 1047951 h 1798775"/>
                <a:gd name="connsiteX35" fmla="*/ 4389120 w 5175504"/>
                <a:gd name="connsiteY35" fmla="*/ 1395423 h 1798775"/>
                <a:gd name="connsiteX36" fmla="*/ 4480560 w 5175504"/>
                <a:gd name="connsiteY36" fmla="*/ 1047951 h 1798775"/>
                <a:gd name="connsiteX37" fmla="*/ 4535424 w 5175504"/>
                <a:gd name="connsiteY37" fmla="*/ 1303983 h 1798775"/>
                <a:gd name="connsiteX38" fmla="*/ 4681728 w 5175504"/>
                <a:gd name="connsiteY38" fmla="*/ 938223 h 1798775"/>
                <a:gd name="connsiteX39" fmla="*/ 4882896 w 5175504"/>
                <a:gd name="connsiteY39" fmla="*/ 1249119 h 1798775"/>
                <a:gd name="connsiteX40" fmla="*/ 5175504 w 5175504"/>
                <a:gd name="connsiteY40" fmla="*/ 407871 h 1798775"/>
                <a:gd name="connsiteX0" fmla="*/ 0 w 5175504"/>
                <a:gd name="connsiteY0" fmla="*/ 810207 h 1785568"/>
                <a:gd name="connsiteX1" fmla="*/ 146304 w 5175504"/>
                <a:gd name="connsiteY1" fmla="*/ 627327 h 1785568"/>
                <a:gd name="connsiteX2" fmla="*/ 219456 w 5175504"/>
                <a:gd name="connsiteY2" fmla="*/ 444447 h 1785568"/>
                <a:gd name="connsiteX3" fmla="*/ 274320 w 5175504"/>
                <a:gd name="connsiteY3" fmla="*/ 261567 h 1785568"/>
                <a:gd name="connsiteX4" fmla="*/ 292608 w 5175504"/>
                <a:gd name="connsiteY4" fmla="*/ 170127 h 1785568"/>
                <a:gd name="connsiteX5" fmla="*/ 420624 w 5175504"/>
                <a:gd name="connsiteY5" fmla="*/ 1340559 h 1785568"/>
                <a:gd name="connsiteX6" fmla="*/ 475488 w 5175504"/>
                <a:gd name="connsiteY6" fmla="*/ 1340559 h 1785568"/>
                <a:gd name="connsiteX7" fmla="*/ 640080 w 5175504"/>
                <a:gd name="connsiteY7" fmla="*/ 1267407 h 1785568"/>
                <a:gd name="connsiteX8" fmla="*/ 713232 w 5175504"/>
                <a:gd name="connsiteY8" fmla="*/ 1047951 h 1785568"/>
                <a:gd name="connsiteX9" fmla="*/ 768096 w 5175504"/>
                <a:gd name="connsiteY9" fmla="*/ 1230831 h 1785568"/>
                <a:gd name="connsiteX10" fmla="*/ 822960 w 5175504"/>
                <a:gd name="connsiteY10" fmla="*/ 938223 h 1785568"/>
                <a:gd name="connsiteX11" fmla="*/ 987552 w 5175504"/>
                <a:gd name="connsiteY11" fmla="*/ 1029663 h 1785568"/>
                <a:gd name="connsiteX12" fmla="*/ 1005840 w 5175504"/>
                <a:gd name="connsiteY12" fmla="*/ 883359 h 1785568"/>
                <a:gd name="connsiteX13" fmla="*/ 987552 w 5175504"/>
                <a:gd name="connsiteY13" fmla="*/ 718767 h 1785568"/>
                <a:gd name="connsiteX14" fmla="*/ 1188720 w 5175504"/>
                <a:gd name="connsiteY14" fmla="*/ 285951 h 1785568"/>
                <a:gd name="connsiteX15" fmla="*/ 1353312 w 5175504"/>
                <a:gd name="connsiteY15" fmla="*/ 609039 h 1785568"/>
                <a:gd name="connsiteX16" fmla="*/ 1426464 w 5175504"/>
                <a:gd name="connsiteY16" fmla="*/ 609039 h 1785568"/>
                <a:gd name="connsiteX17" fmla="*/ 1481328 w 5175504"/>
                <a:gd name="connsiteY17" fmla="*/ 1047951 h 1785568"/>
                <a:gd name="connsiteX18" fmla="*/ 1554480 w 5175504"/>
                <a:gd name="connsiteY18" fmla="*/ 1358847 h 1785568"/>
                <a:gd name="connsiteX19" fmla="*/ 1965960 w 5175504"/>
                <a:gd name="connsiteY19" fmla="*/ 1584400 h 1785568"/>
                <a:gd name="connsiteX20" fmla="*/ 2011680 w 5175504"/>
                <a:gd name="connsiteY20" fmla="*/ 1285695 h 1785568"/>
                <a:gd name="connsiteX21" fmla="*/ 2084832 w 5175504"/>
                <a:gd name="connsiteY21" fmla="*/ 151839 h 1785568"/>
                <a:gd name="connsiteX22" fmla="*/ 2267712 w 5175504"/>
                <a:gd name="connsiteY22" fmla="*/ 206703 h 1785568"/>
                <a:gd name="connsiteX23" fmla="*/ 2377440 w 5175504"/>
                <a:gd name="connsiteY23" fmla="*/ 481023 h 1785568"/>
                <a:gd name="connsiteX24" fmla="*/ 2615184 w 5175504"/>
                <a:gd name="connsiteY24" fmla="*/ 5535 h 1785568"/>
                <a:gd name="connsiteX25" fmla="*/ 2889504 w 5175504"/>
                <a:gd name="connsiteY25" fmla="*/ 96975 h 1785568"/>
                <a:gd name="connsiteX26" fmla="*/ 3072384 w 5175504"/>
                <a:gd name="connsiteY26" fmla="*/ 96975 h 1785568"/>
                <a:gd name="connsiteX27" fmla="*/ 3218688 w 5175504"/>
                <a:gd name="connsiteY27" fmla="*/ 206703 h 1785568"/>
                <a:gd name="connsiteX28" fmla="*/ 3438144 w 5175504"/>
                <a:gd name="connsiteY28" fmla="*/ 773631 h 1785568"/>
                <a:gd name="connsiteX29" fmla="*/ 3566160 w 5175504"/>
                <a:gd name="connsiteY29" fmla="*/ 224991 h 1785568"/>
                <a:gd name="connsiteX30" fmla="*/ 3602736 w 5175504"/>
                <a:gd name="connsiteY30" fmla="*/ 243279 h 1785568"/>
                <a:gd name="connsiteX31" fmla="*/ 3730752 w 5175504"/>
                <a:gd name="connsiteY31" fmla="*/ 298143 h 1785568"/>
                <a:gd name="connsiteX32" fmla="*/ 4133088 w 5175504"/>
                <a:gd name="connsiteY32" fmla="*/ 1343607 h 1785568"/>
                <a:gd name="connsiteX33" fmla="*/ 4297680 w 5175504"/>
                <a:gd name="connsiteY33" fmla="*/ 1047951 h 1785568"/>
                <a:gd name="connsiteX34" fmla="*/ 4389120 w 5175504"/>
                <a:gd name="connsiteY34" fmla="*/ 1395423 h 1785568"/>
                <a:gd name="connsiteX35" fmla="*/ 4480560 w 5175504"/>
                <a:gd name="connsiteY35" fmla="*/ 1047951 h 1785568"/>
                <a:gd name="connsiteX36" fmla="*/ 4535424 w 5175504"/>
                <a:gd name="connsiteY36" fmla="*/ 1303983 h 1785568"/>
                <a:gd name="connsiteX37" fmla="*/ 4681728 w 5175504"/>
                <a:gd name="connsiteY37" fmla="*/ 938223 h 1785568"/>
                <a:gd name="connsiteX38" fmla="*/ 4882896 w 5175504"/>
                <a:gd name="connsiteY38" fmla="*/ 1249119 h 1785568"/>
                <a:gd name="connsiteX39" fmla="*/ 5175504 w 5175504"/>
                <a:gd name="connsiteY39" fmla="*/ 407871 h 1785568"/>
                <a:gd name="connsiteX0" fmla="*/ 0 w 5175504"/>
                <a:gd name="connsiteY0" fmla="*/ 810207 h 1785568"/>
                <a:gd name="connsiteX1" fmla="*/ 146304 w 5175504"/>
                <a:gd name="connsiteY1" fmla="*/ 627327 h 1785568"/>
                <a:gd name="connsiteX2" fmla="*/ 219456 w 5175504"/>
                <a:gd name="connsiteY2" fmla="*/ 444447 h 1785568"/>
                <a:gd name="connsiteX3" fmla="*/ 274320 w 5175504"/>
                <a:gd name="connsiteY3" fmla="*/ 261567 h 1785568"/>
                <a:gd name="connsiteX4" fmla="*/ 292608 w 5175504"/>
                <a:gd name="connsiteY4" fmla="*/ 170127 h 1785568"/>
                <a:gd name="connsiteX5" fmla="*/ 420624 w 5175504"/>
                <a:gd name="connsiteY5" fmla="*/ 1340559 h 1785568"/>
                <a:gd name="connsiteX6" fmla="*/ 475488 w 5175504"/>
                <a:gd name="connsiteY6" fmla="*/ 1340559 h 1785568"/>
                <a:gd name="connsiteX7" fmla="*/ 640080 w 5175504"/>
                <a:gd name="connsiteY7" fmla="*/ 1267407 h 1785568"/>
                <a:gd name="connsiteX8" fmla="*/ 713232 w 5175504"/>
                <a:gd name="connsiteY8" fmla="*/ 1047951 h 1785568"/>
                <a:gd name="connsiteX9" fmla="*/ 768096 w 5175504"/>
                <a:gd name="connsiteY9" fmla="*/ 1230831 h 1785568"/>
                <a:gd name="connsiteX10" fmla="*/ 822960 w 5175504"/>
                <a:gd name="connsiteY10" fmla="*/ 938223 h 1785568"/>
                <a:gd name="connsiteX11" fmla="*/ 987552 w 5175504"/>
                <a:gd name="connsiteY11" fmla="*/ 1029663 h 1785568"/>
                <a:gd name="connsiteX12" fmla="*/ 1005840 w 5175504"/>
                <a:gd name="connsiteY12" fmla="*/ 883359 h 1785568"/>
                <a:gd name="connsiteX13" fmla="*/ 987552 w 5175504"/>
                <a:gd name="connsiteY13" fmla="*/ 718767 h 1785568"/>
                <a:gd name="connsiteX14" fmla="*/ 1188720 w 5175504"/>
                <a:gd name="connsiteY14" fmla="*/ 285951 h 1785568"/>
                <a:gd name="connsiteX15" fmla="*/ 1353312 w 5175504"/>
                <a:gd name="connsiteY15" fmla="*/ 609039 h 1785568"/>
                <a:gd name="connsiteX16" fmla="*/ 1426464 w 5175504"/>
                <a:gd name="connsiteY16" fmla="*/ 609039 h 1785568"/>
                <a:gd name="connsiteX17" fmla="*/ 1481328 w 5175504"/>
                <a:gd name="connsiteY17" fmla="*/ 1047951 h 1785568"/>
                <a:gd name="connsiteX18" fmla="*/ 1554480 w 5175504"/>
                <a:gd name="connsiteY18" fmla="*/ 1358847 h 1785568"/>
                <a:gd name="connsiteX19" fmla="*/ 1965960 w 5175504"/>
                <a:gd name="connsiteY19" fmla="*/ 1584400 h 1785568"/>
                <a:gd name="connsiteX20" fmla="*/ 2084832 w 5175504"/>
                <a:gd name="connsiteY20" fmla="*/ 151839 h 1785568"/>
                <a:gd name="connsiteX21" fmla="*/ 2267712 w 5175504"/>
                <a:gd name="connsiteY21" fmla="*/ 206703 h 1785568"/>
                <a:gd name="connsiteX22" fmla="*/ 2377440 w 5175504"/>
                <a:gd name="connsiteY22" fmla="*/ 481023 h 1785568"/>
                <a:gd name="connsiteX23" fmla="*/ 2615184 w 5175504"/>
                <a:gd name="connsiteY23" fmla="*/ 5535 h 1785568"/>
                <a:gd name="connsiteX24" fmla="*/ 2889504 w 5175504"/>
                <a:gd name="connsiteY24" fmla="*/ 96975 h 1785568"/>
                <a:gd name="connsiteX25" fmla="*/ 3072384 w 5175504"/>
                <a:gd name="connsiteY25" fmla="*/ 96975 h 1785568"/>
                <a:gd name="connsiteX26" fmla="*/ 3218688 w 5175504"/>
                <a:gd name="connsiteY26" fmla="*/ 206703 h 1785568"/>
                <a:gd name="connsiteX27" fmla="*/ 3438144 w 5175504"/>
                <a:gd name="connsiteY27" fmla="*/ 773631 h 1785568"/>
                <a:gd name="connsiteX28" fmla="*/ 3566160 w 5175504"/>
                <a:gd name="connsiteY28" fmla="*/ 224991 h 1785568"/>
                <a:gd name="connsiteX29" fmla="*/ 3602736 w 5175504"/>
                <a:gd name="connsiteY29" fmla="*/ 243279 h 1785568"/>
                <a:gd name="connsiteX30" fmla="*/ 3730752 w 5175504"/>
                <a:gd name="connsiteY30" fmla="*/ 298143 h 1785568"/>
                <a:gd name="connsiteX31" fmla="*/ 4133088 w 5175504"/>
                <a:gd name="connsiteY31" fmla="*/ 1343607 h 1785568"/>
                <a:gd name="connsiteX32" fmla="*/ 4297680 w 5175504"/>
                <a:gd name="connsiteY32" fmla="*/ 1047951 h 1785568"/>
                <a:gd name="connsiteX33" fmla="*/ 4389120 w 5175504"/>
                <a:gd name="connsiteY33" fmla="*/ 1395423 h 1785568"/>
                <a:gd name="connsiteX34" fmla="*/ 4480560 w 5175504"/>
                <a:gd name="connsiteY34" fmla="*/ 1047951 h 1785568"/>
                <a:gd name="connsiteX35" fmla="*/ 4535424 w 5175504"/>
                <a:gd name="connsiteY35" fmla="*/ 1303983 h 1785568"/>
                <a:gd name="connsiteX36" fmla="*/ 4681728 w 5175504"/>
                <a:gd name="connsiteY36" fmla="*/ 938223 h 1785568"/>
                <a:gd name="connsiteX37" fmla="*/ 4882896 w 5175504"/>
                <a:gd name="connsiteY37" fmla="*/ 1249119 h 1785568"/>
                <a:gd name="connsiteX38" fmla="*/ 5175504 w 5175504"/>
                <a:gd name="connsiteY38" fmla="*/ 407871 h 1785568"/>
                <a:gd name="connsiteX0" fmla="*/ 0 w 5175504"/>
                <a:gd name="connsiteY0" fmla="*/ 810207 h 1468575"/>
                <a:gd name="connsiteX1" fmla="*/ 146304 w 5175504"/>
                <a:gd name="connsiteY1" fmla="*/ 627327 h 1468575"/>
                <a:gd name="connsiteX2" fmla="*/ 219456 w 5175504"/>
                <a:gd name="connsiteY2" fmla="*/ 444447 h 1468575"/>
                <a:gd name="connsiteX3" fmla="*/ 274320 w 5175504"/>
                <a:gd name="connsiteY3" fmla="*/ 261567 h 1468575"/>
                <a:gd name="connsiteX4" fmla="*/ 292608 w 5175504"/>
                <a:gd name="connsiteY4" fmla="*/ 170127 h 1468575"/>
                <a:gd name="connsiteX5" fmla="*/ 420624 w 5175504"/>
                <a:gd name="connsiteY5" fmla="*/ 1340559 h 1468575"/>
                <a:gd name="connsiteX6" fmla="*/ 475488 w 5175504"/>
                <a:gd name="connsiteY6" fmla="*/ 1340559 h 1468575"/>
                <a:gd name="connsiteX7" fmla="*/ 640080 w 5175504"/>
                <a:gd name="connsiteY7" fmla="*/ 1267407 h 1468575"/>
                <a:gd name="connsiteX8" fmla="*/ 713232 w 5175504"/>
                <a:gd name="connsiteY8" fmla="*/ 1047951 h 1468575"/>
                <a:gd name="connsiteX9" fmla="*/ 768096 w 5175504"/>
                <a:gd name="connsiteY9" fmla="*/ 1230831 h 1468575"/>
                <a:gd name="connsiteX10" fmla="*/ 822960 w 5175504"/>
                <a:gd name="connsiteY10" fmla="*/ 938223 h 1468575"/>
                <a:gd name="connsiteX11" fmla="*/ 987552 w 5175504"/>
                <a:gd name="connsiteY11" fmla="*/ 1029663 h 1468575"/>
                <a:gd name="connsiteX12" fmla="*/ 1005840 w 5175504"/>
                <a:gd name="connsiteY12" fmla="*/ 883359 h 1468575"/>
                <a:gd name="connsiteX13" fmla="*/ 987552 w 5175504"/>
                <a:gd name="connsiteY13" fmla="*/ 718767 h 1468575"/>
                <a:gd name="connsiteX14" fmla="*/ 1188720 w 5175504"/>
                <a:gd name="connsiteY14" fmla="*/ 285951 h 1468575"/>
                <a:gd name="connsiteX15" fmla="*/ 1353312 w 5175504"/>
                <a:gd name="connsiteY15" fmla="*/ 609039 h 1468575"/>
                <a:gd name="connsiteX16" fmla="*/ 1426464 w 5175504"/>
                <a:gd name="connsiteY16" fmla="*/ 609039 h 1468575"/>
                <a:gd name="connsiteX17" fmla="*/ 1481328 w 5175504"/>
                <a:gd name="connsiteY17" fmla="*/ 1047951 h 1468575"/>
                <a:gd name="connsiteX18" fmla="*/ 1554480 w 5175504"/>
                <a:gd name="connsiteY18" fmla="*/ 1358847 h 1468575"/>
                <a:gd name="connsiteX19" fmla="*/ 2084832 w 5175504"/>
                <a:gd name="connsiteY19" fmla="*/ 151839 h 1468575"/>
                <a:gd name="connsiteX20" fmla="*/ 2267712 w 5175504"/>
                <a:gd name="connsiteY20" fmla="*/ 206703 h 1468575"/>
                <a:gd name="connsiteX21" fmla="*/ 2377440 w 5175504"/>
                <a:gd name="connsiteY21" fmla="*/ 481023 h 1468575"/>
                <a:gd name="connsiteX22" fmla="*/ 2615184 w 5175504"/>
                <a:gd name="connsiteY22" fmla="*/ 5535 h 1468575"/>
                <a:gd name="connsiteX23" fmla="*/ 2889504 w 5175504"/>
                <a:gd name="connsiteY23" fmla="*/ 96975 h 1468575"/>
                <a:gd name="connsiteX24" fmla="*/ 3072384 w 5175504"/>
                <a:gd name="connsiteY24" fmla="*/ 96975 h 1468575"/>
                <a:gd name="connsiteX25" fmla="*/ 3218688 w 5175504"/>
                <a:gd name="connsiteY25" fmla="*/ 206703 h 1468575"/>
                <a:gd name="connsiteX26" fmla="*/ 3438144 w 5175504"/>
                <a:gd name="connsiteY26" fmla="*/ 773631 h 1468575"/>
                <a:gd name="connsiteX27" fmla="*/ 3566160 w 5175504"/>
                <a:gd name="connsiteY27" fmla="*/ 224991 h 1468575"/>
                <a:gd name="connsiteX28" fmla="*/ 3602736 w 5175504"/>
                <a:gd name="connsiteY28" fmla="*/ 243279 h 1468575"/>
                <a:gd name="connsiteX29" fmla="*/ 3730752 w 5175504"/>
                <a:gd name="connsiteY29" fmla="*/ 298143 h 1468575"/>
                <a:gd name="connsiteX30" fmla="*/ 4133088 w 5175504"/>
                <a:gd name="connsiteY30" fmla="*/ 1343607 h 1468575"/>
                <a:gd name="connsiteX31" fmla="*/ 4297680 w 5175504"/>
                <a:gd name="connsiteY31" fmla="*/ 1047951 h 1468575"/>
                <a:gd name="connsiteX32" fmla="*/ 4389120 w 5175504"/>
                <a:gd name="connsiteY32" fmla="*/ 1395423 h 1468575"/>
                <a:gd name="connsiteX33" fmla="*/ 4480560 w 5175504"/>
                <a:gd name="connsiteY33" fmla="*/ 1047951 h 1468575"/>
                <a:gd name="connsiteX34" fmla="*/ 4535424 w 5175504"/>
                <a:gd name="connsiteY34" fmla="*/ 1303983 h 1468575"/>
                <a:gd name="connsiteX35" fmla="*/ 4681728 w 5175504"/>
                <a:gd name="connsiteY35" fmla="*/ 938223 h 1468575"/>
                <a:gd name="connsiteX36" fmla="*/ 4882896 w 5175504"/>
                <a:gd name="connsiteY36" fmla="*/ 1249119 h 1468575"/>
                <a:gd name="connsiteX37" fmla="*/ 5175504 w 5175504"/>
                <a:gd name="connsiteY37" fmla="*/ 407871 h 1468575"/>
                <a:gd name="connsiteX0" fmla="*/ 0 w 5175504"/>
                <a:gd name="connsiteY0" fmla="*/ 810207 h 1779472"/>
                <a:gd name="connsiteX1" fmla="*/ 146304 w 5175504"/>
                <a:gd name="connsiteY1" fmla="*/ 627327 h 1779472"/>
                <a:gd name="connsiteX2" fmla="*/ 219456 w 5175504"/>
                <a:gd name="connsiteY2" fmla="*/ 444447 h 1779472"/>
                <a:gd name="connsiteX3" fmla="*/ 274320 w 5175504"/>
                <a:gd name="connsiteY3" fmla="*/ 261567 h 1779472"/>
                <a:gd name="connsiteX4" fmla="*/ 292608 w 5175504"/>
                <a:gd name="connsiteY4" fmla="*/ 170127 h 1779472"/>
                <a:gd name="connsiteX5" fmla="*/ 420624 w 5175504"/>
                <a:gd name="connsiteY5" fmla="*/ 1340559 h 1779472"/>
                <a:gd name="connsiteX6" fmla="*/ 475488 w 5175504"/>
                <a:gd name="connsiteY6" fmla="*/ 1340559 h 1779472"/>
                <a:gd name="connsiteX7" fmla="*/ 640080 w 5175504"/>
                <a:gd name="connsiteY7" fmla="*/ 1267407 h 1779472"/>
                <a:gd name="connsiteX8" fmla="*/ 713232 w 5175504"/>
                <a:gd name="connsiteY8" fmla="*/ 1047951 h 1779472"/>
                <a:gd name="connsiteX9" fmla="*/ 768096 w 5175504"/>
                <a:gd name="connsiteY9" fmla="*/ 1230831 h 1779472"/>
                <a:gd name="connsiteX10" fmla="*/ 822960 w 5175504"/>
                <a:gd name="connsiteY10" fmla="*/ 938223 h 1779472"/>
                <a:gd name="connsiteX11" fmla="*/ 987552 w 5175504"/>
                <a:gd name="connsiteY11" fmla="*/ 1029663 h 1779472"/>
                <a:gd name="connsiteX12" fmla="*/ 1005840 w 5175504"/>
                <a:gd name="connsiteY12" fmla="*/ 883359 h 1779472"/>
                <a:gd name="connsiteX13" fmla="*/ 987552 w 5175504"/>
                <a:gd name="connsiteY13" fmla="*/ 718767 h 1779472"/>
                <a:gd name="connsiteX14" fmla="*/ 1188720 w 5175504"/>
                <a:gd name="connsiteY14" fmla="*/ 285951 h 1779472"/>
                <a:gd name="connsiteX15" fmla="*/ 1353312 w 5175504"/>
                <a:gd name="connsiteY15" fmla="*/ 609039 h 1779472"/>
                <a:gd name="connsiteX16" fmla="*/ 1426464 w 5175504"/>
                <a:gd name="connsiteY16" fmla="*/ 609039 h 1779472"/>
                <a:gd name="connsiteX17" fmla="*/ 1481328 w 5175504"/>
                <a:gd name="connsiteY17" fmla="*/ 1047951 h 1779472"/>
                <a:gd name="connsiteX18" fmla="*/ 1554480 w 5175504"/>
                <a:gd name="connsiteY18" fmla="*/ 1358847 h 1779472"/>
                <a:gd name="connsiteX19" fmla="*/ 1874520 w 5175504"/>
                <a:gd name="connsiteY19" fmla="*/ 1578304 h 1779472"/>
                <a:gd name="connsiteX20" fmla="*/ 2084832 w 5175504"/>
                <a:gd name="connsiteY20" fmla="*/ 151839 h 1779472"/>
                <a:gd name="connsiteX21" fmla="*/ 2267712 w 5175504"/>
                <a:gd name="connsiteY21" fmla="*/ 206703 h 1779472"/>
                <a:gd name="connsiteX22" fmla="*/ 2377440 w 5175504"/>
                <a:gd name="connsiteY22" fmla="*/ 481023 h 1779472"/>
                <a:gd name="connsiteX23" fmla="*/ 2615184 w 5175504"/>
                <a:gd name="connsiteY23" fmla="*/ 5535 h 1779472"/>
                <a:gd name="connsiteX24" fmla="*/ 2889504 w 5175504"/>
                <a:gd name="connsiteY24" fmla="*/ 96975 h 1779472"/>
                <a:gd name="connsiteX25" fmla="*/ 3072384 w 5175504"/>
                <a:gd name="connsiteY25" fmla="*/ 96975 h 1779472"/>
                <a:gd name="connsiteX26" fmla="*/ 3218688 w 5175504"/>
                <a:gd name="connsiteY26" fmla="*/ 206703 h 1779472"/>
                <a:gd name="connsiteX27" fmla="*/ 3438144 w 5175504"/>
                <a:gd name="connsiteY27" fmla="*/ 773631 h 1779472"/>
                <a:gd name="connsiteX28" fmla="*/ 3566160 w 5175504"/>
                <a:gd name="connsiteY28" fmla="*/ 224991 h 1779472"/>
                <a:gd name="connsiteX29" fmla="*/ 3602736 w 5175504"/>
                <a:gd name="connsiteY29" fmla="*/ 243279 h 1779472"/>
                <a:gd name="connsiteX30" fmla="*/ 3730752 w 5175504"/>
                <a:gd name="connsiteY30" fmla="*/ 298143 h 1779472"/>
                <a:gd name="connsiteX31" fmla="*/ 4133088 w 5175504"/>
                <a:gd name="connsiteY31" fmla="*/ 1343607 h 1779472"/>
                <a:gd name="connsiteX32" fmla="*/ 4297680 w 5175504"/>
                <a:gd name="connsiteY32" fmla="*/ 1047951 h 1779472"/>
                <a:gd name="connsiteX33" fmla="*/ 4389120 w 5175504"/>
                <a:gd name="connsiteY33" fmla="*/ 1395423 h 1779472"/>
                <a:gd name="connsiteX34" fmla="*/ 4480560 w 5175504"/>
                <a:gd name="connsiteY34" fmla="*/ 1047951 h 1779472"/>
                <a:gd name="connsiteX35" fmla="*/ 4535424 w 5175504"/>
                <a:gd name="connsiteY35" fmla="*/ 1303983 h 1779472"/>
                <a:gd name="connsiteX36" fmla="*/ 4681728 w 5175504"/>
                <a:gd name="connsiteY36" fmla="*/ 938223 h 1779472"/>
                <a:gd name="connsiteX37" fmla="*/ 4882896 w 5175504"/>
                <a:gd name="connsiteY37" fmla="*/ 1249119 h 1779472"/>
                <a:gd name="connsiteX38" fmla="*/ 5175504 w 5175504"/>
                <a:gd name="connsiteY38" fmla="*/ 407871 h 1779472"/>
                <a:gd name="connsiteX0" fmla="*/ 0 w 5175504"/>
                <a:gd name="connsiteY0" fmla="*/ 804672 h 1773937"/>
                <a:gd name="connsiteX1" fmla="*/ 146304 w 5175504"/>
                <a:gd name="connsiteY1" fmla="*/ 621792 h 1773937"/>
                <a:gd name="connsiteX2" fmla="*/ 219456 w 5175504"/>
                <a:gd name="connsiteY2" fmla="*/ 438912 h 1773937"/>
                <a:gd name="connsiteX3" fmla="*/ 274320 w 5175504"/>
                <a:gd name="connsiteY3" fmla="*/ 256032 h 1773937"/>
                <a:gd name="connsiteX4" fmla="*/ 292608 w 5175504"/>
                <a:gd name="connsiteY4" fmla="*/ 164592 h 1773937"/>
                <a:gd name="connsiteX5" fmla="*/ 420624 w 5175504"/>
                <a:gd name="connsiteY5" fmla="*/ 1335024 h 1773937"/>
                <a:gd name="connsiteX6" fmla="*/ 475488 w 5175504"/>
                <a:gd name="connsiteY6" fmla="*/ 1335024 h 1773937"/>
                <a:gd name="connsiteX7" fmla="*/ 640080 w 5175504"/>
                <a:gd name="connsiteY7" fmla="*/ 1261872 h 1773937"/>
                <a:gd name="connsiteX8" fmla="*/ 713232 w 5175504"/>
                <a:gd name="connsiteY8" fmla="*/ 1042416 h 1773937"/>
                <a:gd name="connsiteX9" fmla="*/ 768096 w 5175504"/>
                <a:gd name="connsiteY9" fmla="*/ 1225296 h 1773937"/>
                <a:gd name="connsiteX10" fmla="*/ 822960 w 5175504"/>
                <a:gd name="connsiteY10" fmla="*/ 932688 h 1773937"/>
                <a:gd name="connsiteX11" fmla="*/ 987552 w 5175504"/>
                <a:gd name="connsiteY11" fmla="*/ 1024128 h 1773937"/>
                <a:gd name="connsiteX12" fmla="*/ 1005840 w 5175504"/>
                <a:gd name="connsiteY12" fmla="*/ 877824 h 1773937"/>
                <a:gd name="connsiteX13" fmla="*/ 987552 w 5175504"/>
                <a:gd name="connsiteY13" fmla="*/ 713232 h 1773937"/>
                <a:gd name="connsiteX14" fmla="*/ 1188720 w 5175504"/>
                <a:gd name="connsiteY14" fmla="*/ 280416 h 1773937"/>
                <a:gd name="connsiteX15" fmla="*/ 1353312 w 5175504"/>
                <a:gd name="connsiteY15" fmla="*/ 603504 h 1773937"/>
                <a:gd name="connsiteX16" fmla="*/ 1426464 w 5175504"/>
                <a:gd name="connsiteY16" fmla="*/ 603504 h 1773937"/>
                <a:gd name="connsiteX17" fmla="*/ 1481328 w 5175504"/>
                <a:gd name="connsiteY17" fmla="*/ 1042416 h 1773937"/>
                <a:gd name="connsiteX18" fmla="*/ 1554480 w 5175504"/>
                <a:gd name="connsiteY18" fmla="*/ 1353312 h 1773937"/>
                <a:gd name="connsiteX19" fmla="*/ 1874520 w 5175504"/>
                <a:gd name="connsiteY19" fmla="*/ 1572769 h 1773937"/>
                <a:gd name="connsiteX20" fmla="*/ 2084832 w 5175504"/>
                <a:gd name="connsiteY20" fmla="*/ 146304 h 1773937"/>
                <a:gd name="connsiteX21" fmla="*/ 2267712 w 5175504"/>
                <a:gd name="connsiteY21" fmla="*/ 201168 h 1773937"/>
                <a:gd name="connsiteX22" fmla="*/ 2615184 w 5175504"/>
                <a:gd name="connsiteY22" fmla="*/ 0 h 1773937"/>
                <a:gd name="connsiteX23" fmla="*/ 2889504 w 5175504"/>
                <a:gd name="connsiteY23" fmla="*/ 91440 h 1773937"/>
                <a:gd name="connsiteX24" fmla="*/ 3072384 w 5175504"/>
                <a:gd name="connsiteY24" fmla="*/ 91440 h 1773937"/>
                <a:gd name="connsiteX25" fmla="*/ 3218688 w 5175504"/>
                <a:gd name="connsiteY25" fmla="*/ 201168 h 1773937"/>
                <a:gd name="connsiteX26" fmla="*/ 3438144 w 5175504"/>
                <a:gd name="connsiteY26" fmla="*/ 768096 h 1773937"/>
                <a:gd name="connsiteX27" fmla="*/ 3566160 w 5175504"/>
                <a:gd name="connsiteY27" fmla="*/ 219456 h 1773937"/>
                <a:gd name="connsiteX28" fmla="*/ 3602736 w 5175504"/>
                <a:gd name="connsiteY28" fmla="*/ 237744 h 1773937"/>
                <a:gd name="connsiteX29" fmla="*/ 3730752 w 5175504"/>
                <a:gd name="connsiteY29" fmla="*/ 292608 h 1773937"/>
                <a:gd name="connsiteX30" fmla="*/ 4133088 w 5175504"/>
                <a:gd name="connsiteY30" fmla="*/ 1338072 h 1773937"/>
                <a:gd name="connsiteX31" fmla="*/ 4297680 w 5175504"/>
                <a:gd name="connsiteY31" fmla="*/ 1042416 h 1773937"/>
                <a:gd name="connsiteX32" fmla="*/ 4389120 w 5175504"/>
                <a:gd name="connsiteY32" fmla="*/ 1389888 h 1773937"/>
                <a:gd name="connsiteX33" fmla="*/ 4480560 w 5175504"/>
                <a:gd name="connsiteY33" fmla="*/ 1042416 h 1773937"/>
                <a:gd name="connsiteX34" fmla="*/ 4535424 w 5175504"/>
                <a:gd name="connsiteY34" fmla="*/ 1298448 h 1773937"/>
                <a:gd name="connsiteX35" fmla="*/ 4681728 w 5175504"/>
                <a:gd name="connsiteY35" fmla="*/ 932688 h 1773937"/>
                <a:gd name="connsiteX36" fmla="*/ 4882896 w 5175504"/>
                <a:gd name="connsiteY36" fmla="*/ 1243584 h 1773937"/>
                <a:gd name="connsiteX37" fmla="*/ 5175504 w 5175504"/>
                <a:gd name="connsiteY37" fmla="*/ 402336 h 1773937"/>
                <a:gd name="connsiteX0" fmla="*/ 0 w 5175504"/>
                <a:gd name="connsiteY0" fmla="*/ 804672 h 1773937"/>
                <a:gd name="connsiteX1" fmla="*/ 146304 w 5175504"/>
                <a:gd name="connsiteY1" fmla="*/ 621792 h 1773937"/>
                <a:gd name="connsiteX2" fmla="*/ 219456 w 5175504"/>
                <a:gd name="connsiteY2" fmla="*/ 438912 h 1773937"/>
                <a:gd name="connsiteX3" fmla="*/ 274320 w 5175504"/>
                <a:gd name="connsiteY3" fmla="*/ 256032 h 1773937"/>
                <a:gd name="connsiteX4" fmla="*/ 292608 w 5175504"/>
                <a:gd name="connsiteY4" fmla="*/ 164592 h 1773937"/>
                <a:gd name="connsiteX5" fmla="*/ 420624 w 5175504"/>
                <a:gd name="connsiteY5" fmla="*/ 1335024 h 1773937"/>
                <a:gd name="connsiteX6" fmla="*/ 475488 w 5175504"/>
                <a:gd name="connsiteY6" fmla="*/ 1335024 h 1773937"/>
                <a:gd name="connsiteX7" fmla="*/ 640080 w 5175504"/>
                <a:gd name="connsiteY7" fmla="*/ 1261872 h 1773937"/>
                <a:gd name="connsiteX8" fmla="*/ 713232 w 5175504"/>
                <a:gd name="connsiteY8" fmla="*/ 1042416 h 1773937"/>
                <a:gd name="connsiteX9" fmla="*/ 768096 w 5175504"/>
                <a:gd name="connsiteY9" fmla="*/ 1225296 h 1773937"/>
                <a:gd name="connsiteX10" fmla="*/ 822960 w 5175504"/>
                <a:gd name="connsiteY10" fmla="*/ 932688 h 1773937"/>
                <a:gd name="connsiteX11" fmla="*/ 987552 w 5175504"/>
                <a:gd name="connsiteY11" fmla="*/ 1024128 h 1773937"/>
                <a:gd name="connsiteX12" fmla="*/ 1005840 w 5175504"/>
                <a:gd name="connsiteY12" fmla="*/ 877824 h 1773937"/>
                <a:gd name="connsiteX13" fmla="*/ 987552 w 5175504"/>
                <a:gd name="connsiteY13" fmla="*/ 713232 h 1773937"/>
                <a:gd name="connsiteX14" fmla="*/ 1188720 w 5175504"/>
                <a:gd name="connsiteY14" fmla="*/ 280416 h 1773937"/>
                <a:gd name="connsiteX15" fmla="*/ 1353312 w 5175504"/>
                <a:gd name="connsiteY15" fmla="*/ 603504 h 1773937"/>
                <a:gd name="connsiteX16" fmla="*/ 1426464 w 5175504"/>
                <a:gd name="connsiteY16" fmla="*/ 603504 h 1773937"/>
                <a:gd name="connsiteX17" fmla="*/ 1481328 w 5175504"/>
                <a:gd name="connsiteY17" fmla="*/ 1042416 h 1773937"/>
                <a:gd name="connsiteX18" fmla="*/ 1554480 w 5175504"/>
                <a:gd name="connsiteY18" fmla="*/ 1353312 h 1773937"/>
                <a:gd name="connsiteX19" fmla="*/ 1874520 w 5175504"/>
                <a:gd name="connsiteY19" fmla="*/ 1572769 h 1773937"/>
                <a:gd name="connsiteX20" fmla="*/ 2084832 w 5175504"/>
                <a:gd name="connsiteY20" fmla="*/ 146304 h 1773937"/>
                <a:gd name="connsiteX21" fmla="*/ 2267712 w 5175504"/>
                <a:gd name="connsiteY21" fmla="*/ 201168 h 1773937"/>
                <a:gd name="connsiteX22" fmla="*/ 2414016 w 5175504"/>
                <a:gd name="connsiteY22" fmla="*/ 472440 h 1773937"/>
                <a:gd name="connsiteX23" fmla="*/ 2615184 w 5175504"/>
                <a:gd name="connsiteY23" fmla="*/ 0 h 1773937"/>
                <a:gd name="connsiteX24" fmla="*/ 2889504 w 5175504"/>
                <a:gd name="connsiteY24" fmla="*/ 91440 h 1773937"/>
                <a:gd name="connsiteX25" fmla="*/ 3072384 w 5175504"/>
                <a:gd name="connsiteY25" fmla="*/ 91440 h 1773937"/>
                <a:gd name="connsiteX26" fmla="*/ 3218688 w 5175504"/>
                <a:gd name="connsiteY26" fmla="*/ 201168 h 1773937"/>
                <a:gd name="connsiteX27" fmla="*/ 3438144 w 5175504"/>
                <a:gd name="connsiteY27" fmla="*/ 768096 h 1773937"/>
                <a:gd name="connsiteX28" fmla="*/ 3566160 w 5175504"/>
                <a:gd name="connsiteY28" fmla="*/ 219456 h 1773937"/>
                <a:gd name="connsiteX29" fmla="*/ 3602736 w 5175504"/>
                <a:gd name="connsiteY29" fmla="*/ 237744 h 1773937"/>
                <a:gd name="connsiteX30" fmla="*/ 3730752 w 5175504"/>
                <a:gd name="connsiteY30" fmla="*/ 292608 h 1773937"/>
                <a:gd name="connsiteX31" fmla="*/ 4133088 w 5175504"/>
                <a:gd name="connsiteY31" fmla="*/ 1338072 h 1773937"/>
                <a:gd name="connsiteX32" fmla="*/ 4297680 w 5175504"/>
                <a:gd name="connsiteY32" fmla="*/ 1042416 h 1773937"/>
                <a:gd name="connsiteX33" fmla="*/ 4389120 w 5175504"/>
                <a:gd name="connsiteY33" fmla="*/ 1389888 h 1773937"/>
                <a:gd name="connsiteX34" fmla="*/ 4480560 w 5175504"/>
                <a:gd name="connsiteY34" fmla="*/ 1042416 h 1773937"/>
                <a:gd name="connsiteX35" fmla="*/ 4535424 w 5175504"/>
                <a:gd name="connsiteY35" fmla="*/ 1298448 h 1773937"/>
                <a:gd name="connsiteX36" fmla="*/ 4681728 w 5175504"/>
                <a:gd name="connsiteY36" fmla="*/ 932688 h 1773937"/>
                <a:gd name="connsiteX37" fmla="*/ 4882896 w 5175504"/>
                <a:gd name="connsiteY37" fmla="*/ 1243584 h 1773937"/>
                <a:gd name="connsiteX38" fmla="*/ 5175504 w 5175504"/>
                <a:gd name="connsiteY38" fmla="*/ 402336 h 1773937"/>
                <a:gd name="connsiteX0" fmla="*/ 0 w 5175504"/>
                <a:gd name="connsiteY0" fmla="*/ 804672 h 1773937"/>
                <a:gd name="connsiteX1" fmla="*/ 146304 w 5175504"/>
                <a:gd name="connsiteY1" fmla="*/ 621792 h 1773937"/>
                <a:gd name="connsiteX2" fmla="*/ 219456 w 5175504"/>
                <a:gd name="connsiteY2" fmla="*/ 438912 h 1773937"/>
                <a:gd name="connsiteX3" fmla="*/ 274320 w 5175504"/>
                <a:gd name="connsiteY3" fmla="*/ 256032 h 1773937"/>
                <a:gd name="connsiteX4" fmla="*/ 292608 w 5175504"/>
                <a:gd name="connsiteY4" fmla="*/ 164592 h 1773937"/>
                <a:gd name="connsiteX5" fmla="*/ 420624 w 5175504"/>
                <a:gd name="connsiteY5" fmla="*/ 1335024 h 1773937"/>
                <a:gd name="connsiteX6" fmla="*/ 475488 w 5175504"/>
                <a:gd name="connsiteY6" fmla="*/ 1335024 h 1773937"/>
                <a:gd name="connsiteX7" fmla="*/ 640080 w 5175504"/>
                <a:gd name="connsiteY7" fmla="*/ 1261872 h 1773937"/>
                <a:gd name="connsiteX8" fmla="*/ 713232 w 5175504"/>
                <a:gd name="connsiteY8" fmla="*/ 1042416 h 1773937"/>
                <a:gd name="connsiteX9" fmla="*/ 768096 w 5175504"/>
                <a:gd name="connsiteY9" fmla="*/ 1225296 h 1773937"/>
                <a:gd name="connsiteX10" fmla="*/ 822960 w 5175504"/>
                <a:gd name="connsiteY10" fmla="*/ 932688 h 1773937"/>
                <a:gd name="connsiteX11" fmla="*/ 987552 w 5175504"/>
                <a:gd name="connsiteY11" fmla="*/ 1024128 h 1773937"/>
                <a:gd name="connsiteX12" fmla="*/ 1005840 w 5175504"/>
                <a:gd name="connsiteY12" fmla="*/ 877824 h 1773937"/>
                <a:gd name="connsiteX13" fmla="*/ 987552 w 5175504"/>
                <a:gd name="connsiteY13" fmla="*/ 713232 h 1773937"/>
                <a:gd name="connsiteX14" fmla="*/ 1188720 w 5175504"/>
                <a:gd name="connsiteY14" fmla="*/ 280416 h 1773937"/>
                <a:gd name="connsiteX15" fmla="*/ 1353312 w 5175504"/>
                <a:gd name="connsiteY15" fmla="*/ 603504 h 1773937"/>
                <a:gd name="connsiteX16" fmla="*/ 1426464 w 5175504"/>
                <a:gd name="connsiteY16" fmla="*/ 603504 h 1773937"/>
                <a:gd name="connsiteX17" fmla="*/ 1481328 w 5175504"/>
                <a:gd name="connsiteY17" fmla="*/ 1042416 h 1773937"/>
                <a:gd name="connsiteX18" fmla="*/ 1554480 w 5175504"/>
                <a:gd name="connsiteY18" fmla="*/ 1353312 h 1773937"/>
                <a:gd name="connsiteX19" fmla="*/ 1874520 w 5175504"/>
                <a:gd name="connsiteY19" fmla="*/ 1572769 h 1773937"/>
                <a:gd name="connsiteX20" fmla="*/ 2084832 w 5175504"/>
                <a:gd name="connsiteY20" fmla="*/ 146304 h 1773937"/>
                <a:gd name="connsiteX21" fmla="*/ 2267712 w 5175504"/>
                <a:gd name="connsiteY21" fmla="*/ 201168 h 1773937"/>
                <a:gd name="connsiteX22" fmla="*/ 2414016 w 5175504"/>
                <a:gd name="connsiteY22" fmla="*/ 472440 h 1773937"/>
                <a:gd name="connsiteX23" fmla="*/ 2615184 w 5175504"/>
                <a:gd name="connsiteY23" fmla="*/ 0 h 1773937"/>
                <a:gd name="connsiteX24" fmla="*/ 2889504 w 5175504"/>
                <a:gd name="connsiteY24" fmla="*/ 91440 h 1773937"/>
                <a:gd name="connsiteX25" fmla="*/ 3072384 w 5175504"/>
                <a:gd name="connsiteY25" fmla="*/ 91440 h 1773937"/>
                <a:gd name="connsiteX26" fmla="*/ 3218688 w 5175504"/>
                <a:gd name="connsiteY26" fmla="*/ 201168 h 1773937"/>
                <a:gd name="connsiteX27" fmla="*/ 3438144 w 5175504"/>
                <a:gd name="connsiteY27" fmla="*/ 768096 h 1773937"/>
                <a:gd name="connsiteX28" fmla="*/ 3566160 w 5175504"/>
                <a:gd name="connsiteY28" fmla="*/ 219456 h 1773937"/>
                <a:gd name="connsiteX29" fmla="*/ 3602736 w 5175504"/>
                <a:gd name="connsiteY29" fmla="*/ 237744 h 1773937"/>
                <a:gd name="connsiteX30" fmla="*/ 3730752 w 5175504"/>
                <a:gd name="connsiteY30" fmla="*/ 292608 h 1773937"/>
                <a:gd name="connsiteX31" fmla="*/ 3889991 w 5175504"/>
                <a:gd name="connsiteY31" fmla="*/ 780957 h 1773937"/>
                <a:gd name="connsiteX32" fmla="*/ 4133088 w 5175504"/>
                <a:gd name="connsiteY32" fmla="*/ 1338072 h 1773937"/>
                <a:gd name="connsiteX33" fmla="*/ 4297680 w 5175504"/>
                <a:gd name="connsiteY33" fmla="*/ 1042416 h 1773937"/>
                <a:gd name="connsiteX34" fmla="*/ 4389120 w 5175504"/>
                <a:gd name="connsiteY34" fmla="*/ 1389888 h 1773937"/>
                <a:gd name="connsiteX35" fmla="*/ 4480560 w 5175504"/>
                <a:gd name="connsiteY35" fmla="*/ 1042416 h 1773937"/>
                <a:gd name="connsiteX36" fmla="*/ 4535424 w 5175504"/>
                <a:gd name="connsiteY36" fmla="*/ 1298448 h 1773937"/>
                <a:gd name="connsiteX37" fmla="*/ 4681728 w 5175504"/>
                <a:gd name="connsiteY37" fmla="*/ 932688 h 1773937"/>
                <a:gd name="connsiteX38" fmla="*/ 4882896 w 5175504"/>
                <a:gd name="connsiteY38" fmla="*/ 1243584 h 1773937"/>
                <a:gd name="connsiteX39" fmla="*/ 5175504 w 5175504"/>
                <a:gd name="connsiteY39" fmla="*/ 402336 h 1773937"/>
                <a:gd name="connsiteX0" fmla="*/ 0 w 5175504"/>
                <a:gd name="connsiteY0" fmla="*/ 804672 h 1773937"/>
                <a:gd name="connsiteX1" fmla="*/ 146304 w 5175504"/>
                <a:gd name="connsiteY1" fmla="*/ 621792 h 1773937"/>
                <a:gd name="connsiteX2" fmla="*/ 219456 w 5175504"/>
                <a:gd name="connsiteY2" fmla="*/ 438912 h 1773937"/>
                <a:gd name="connsiteX3" fmla="*/ 274320 w 5175504"/>
                <a:gd name="connsiteY3" fmla="*/ 256032 h 1773937"/>
                <a:gd name="connsiteX4" fmla="*/ 292608 w 5175504"/>
                <a:gd name="connsiteY4" fmla="*/ 164592 h 1773937"/>
                <a:gd name="connsiteX5" fmla="*/ 420624 w 5175504"/>
                <a:gd name="connsiteY5" fmla="*/ 1335024 h 1773937"/>
                <a:gd name="connsiteX6" fmla="*/ 475488 w 5175504"/>
                <a:gd name="connsiteY6" fmla="*/ 1335024 h 1773937"/>
                <a:gd name="connsiteX7" fmla="*/ 640080 w 5175504"/>
                <a:gd name="connsiteY7" fmla="*/ 1261872 h 1773937"/>
                <a:gd name="connsiteX8" fmla="*/ 713232 w 5175504"/>
                <a:gd name="connsiteY8" fmla="*/ 1042416 h 1773937"/>
                <a:gd name="connsiteX9" fmla="*/ 768096 w 5175504"/>
                <a:gd name="connsiteY9" fmla="*/ 1225296 h 1773937"/>
                <a:gd name="connsiteX10" fmla="*/ 822960 w 5175504"/>
                <a:gd name="connsiteY10" fmla="*/ 932688 h 1773937"/>
                <a:gd name="connsiteX11" fmla="*/ 987552 w 5175504"/>
                <a:gd name="connsiteY11" fmla="*/ 1024128 h 1773937"/>
                <a:gd name="connsiteX12" fmla="*/ 1005840 w 5175504"/>
                <a:gd name="connsiteY12" fmla="*/ 877824 h 1773937"/>
                <a:gd name="connsiteX13" fmla="*/ 987552 w 5175504"/>
                <a:gd name="connsiteY13" fmla="*/ 713232 h 1773937"/>
                <a:gd name="connsiteX14" fmla="*/ 1188720 w 5175504"/>
                <a:gd name="connsiteY14" fmla="*/ 280416 h 1773937"/>
                <a:gd name="connsiteX15" fmla="*/ 1353312 w 5175504"/>
                <a:gd name="connsiteY15" fmla="*/ 603504 h 1773937"/>
                <a:gd name="connsiteX16" fmla="*/ 1426464 w 5175504"/>
                <a:gd name="connsiteY16" fmla="*/ 603504 h 1773937"/>
                <a:gd name="connsiteX17" fmla="*/ 1481328 w 5175504"/>
                <a:gd name="connsiteY17" fmla="*/ 1042416 h 1773937"/>
                <a:gd name="connsiteX18" fmla="*/ 1554480 w 5175504"/>
                <a:gd name="connsiteY18" fmla="*/ 1353312 h 1773937"/>
                <a:gd name="connsiteX19" fmla="*/ 1874520 w 5175504"/>
                <a:gd name="connsiteY19" fmla="*/ 1572769 h 1773937"/>
                <a:gd name="connsiteX20" fmla="*/ 2084832 w 5175504"/>
                <a:gd name="connsiteY20" fmla="*/ 146304 h 1773937"/>
                <a:gd name="connsiteX21" fmla="*/ 2267712 w 5175504"/>
                <a:gd name="connsiteY21" fmla="*/ 201168 h 1773937"/>
                <a:gd name="connsiteX22" fmla="*/ 2414016 w 5175504"/>
                <a:gd name="connsiteY22" fmla="*/ 472440 h 1773937"/>
                <a:gd name="connsiteX23" fmla="*/ 2615184 w 5175504"/>
                <a:gd name="connsiteY23" fmla="*/ 0 h 1773937"/>
                <a:gd name="connsiteX24" fmla="*/ 2889504 w 5175504"/>
                <a:gd name="connsiteY24" fmla="*/ 91440 h 1773937"/>
                <a:gd name="connsiteX25" fmla="*/ 3072384 w 5175504"/>
                <a:gd name="connsiteY25" fmla="*/ 91440 h 1773937"/>
                <a:gd name="connsiteX26" fmla="*/ 3218688 w 5175504"/>
                <a:gd name="connsiteY26" fmla="*/ 201168 h 1773937"/>
                <a:gd name="connsiteX27" fmla="*/ 3438144 w 5175504"/>
                <a:gd name="connsiteY27" fmla="*/ 768096 h 1773937"/>
                <a:gd name="connsiteX28" fmla="*/ 3566160 w 5175504"/>
                <a:gd name="connsiteY28" fmla="*/ 219456 h 1773937"/>
                <a:gd name="connsiteX29" fmla="*/ 3602736 w 5175504"/>
                <a:gd name="connsiteY29" fmla="*/ 237744 h 1773937"/>
                <a:gd name="connsiteX30" fmla="*/ 3730752 w 5175504"/>
                <a:gd name="connsiteY30" fmla="*/ 292608 h 1773937"/>
                <a:gd name="connsiteX31" fmla="*/ 3889991 w 5175504"/>
                <a:gd name="connsiteY31" fmla="*/ 780957 h 1773937"/>
                <a:gd name="connsiteX32" fmla="*/ 4133088 w 5175504"/>
                <a:gd name="connsiteY32" fmla="*/ 1338072 h 1773937"/>
                <a:gd name="connsiteX33" fmla="*/ 4297680 w 5175504"/>
                <a:gd name="connsiteY33" fmla="*/ 1042416 h 1773937"/>
                <a:gd name="connsiteX34" fmla="*/ 4389120 w 5175504"/>
                <a:gd name="connsiteY34" fmla="*/ 1389888 h 1773937"/>
                <a:gd name="connsiteX35" fmla="*/ 4480560 w 5175504"/>
                <a:gd name="connsiteY35" fmla="*/ 1042416 h 1773937"/>
                <a:gd name="connsiteX36" fmla="*/ 4535424 w 5175504"/>
                <a:gd name="connsiteY36" fmla="*/ 1298448 h 1773937"/>
                <a:gd name="connsiteX37" fmla="*/ 4681728 w 5175504"/>
                <a:gd name="connsiteY37" fmla="*/ 932688 h 1773937"/>
                <a:gd name="connsiteX38" fmla="*/ 4882896 w 5175504"/>
                <a:gd name="connsiteY38" fmla="*/ 1243584 h 1773937"/>
                <a:gd name="connsiteX39" fmla="*/ 5175504 w 5175504"/>
                <a:gd name="connsiteY39" fmla="*/ 402336 h 1773937"/>
                <a:gd name="connsiteX0" fmla="*/ 0 w 5175504"/>
                <a:gd name="connsiteY0" fmla="*/ 804672 h 1773937"/>
                <a:gd name="connsiteX1" fmla="*/ 146304 w 5175504"/>
                <a:gd name="connsiteY1" fmla="*/ 621792 h 1773937"/>
                <a:gd name="connsiteX2" fmla="*/ 219456 w 5175504"/>
                <a:gd name="connsiteY2" fmla="*/ 438912 h 1773937"/>
                <a:gd name="connsiteX3" fmla="*/ 274320 w 5175504"/>
                <a:gd name="connsiteY3" fmla="*/ 256032 h 1773937"/>
                <a:gd name="connsiteX4" fmla="*/ 292608 w 5175504"/>
                <a:gd name="connsiteY4" fmla="*/ 164592 h 1773937"/>
                <a:gd name="connsiteX5" fmla="*/ 420624 w 5175504"/>
                <a:gd name="connsiteY5" fmla="*/ 1335024 h 1773937"/>
                <a:gd name="connsiteX6" fmla="*/ 475488 w 5175504"/>
                <a:gd name="connsiteY6" fmla="*/ 1335024 h 1773937"/>
                <a:gd name="connsiteX7" fmla="*/ 640080 w 5175504"/>
                <a:gd name="connsiteY7" fmla="*/ 1261872 h 1773937"/>
                <a:gd name="connsiteX8" fmla="*/ 713232 w 5175504"/>
                <a:gd name="connsiteY8" fmla="*/ 1042416 h 1773937"/>
                <a:gd name="connsiteX9" fmla="*/ 768096 w 5175504"/>
                <a:gd name="connsiteY9" fmla="*/ 1225296 h 1773937"/>
                <a:gd name="connsiteX10" fmla="*/ 822960 w 5175504"/>
                <a:gd name="connsiteY10" fmla="*/ 932688 h 1773937"/>
                <a:gd name="connsiteX11" fmla="*/ 987552 w 5175504"/>
                <a:gd name="connsiteY11" fmla="*/ 1024128 h 1773937"/>
                <a:gd name="connsiteX12" fmla="*/ 1005840 w 5175504"/>
                <a:gd name="connsiteY12" fmla="*/ 877824 h 1773937"/>
                <a:gd name="connsiteX13" fmla="*/ 987552 w 5175504"/>
                <a:gd name="connsiteY13" fmla="*/ 713232 h 1773937"/>
                <a:gd name="connsiteX14" fmla="*/ 1188720 w 5175504"/>
                <a:gd name="connsiteY14" fmla="*/ 280416 h 1773937"/>
                <a:gd name="connsiteX15" fmla="*/ 1353312 w 5175504"/>
                <a:gd name="connsiteY15" fmla="*/ 603504 h 1773937"/>
                <a:gd name="connsiteX16" fmla="*/ 1426464 w 5175504"/>
                <a:gd name="connsiteY16" fmla="*/ 603504 h 1773937"/>
                <a:gd name="connsiteX17" fmla="*/ 1481328 w 5175504"/>
                <a:gd name="connsiteY17" fmla="*/ 1042416 h 1773937"/>
                <a:gd name="connsiteX18" fmla="*/ 1554480 w 5175504"/>
                <a:gd name="connsiteY18" fmla="*/ 1353312 h 1773937"/>
                <a:gd name="connsiteX19" fmla="*/ 1874520 w 5175504"/>
                <a:gd name="connsiteY19" fmla="*/ 1572769 h 1773937"/>
                <a:gd name="connsiteX20" fmla="*/ 2084832 w 5175504"/>
                <a:gd name="connsiteY20" fmla="*/ 146304 h 1773937"/>
                <a:gd name="connsiteX21" fmla="*/ 2267712 w 5175504"/>
                <a:gd name="connsiteY21" fmla="*/ 201168 h 1773937"/>
                <a:gd name="connsiteX22" fmla="*/ 2414016 w 5175504"/>
                <a:gd name="connsiteY22" fmla="*/ 472440 h 1773937"/>
                <a:gd name="connsiteX23" fmla="*/ 2615184 w 5175504"/>
                <a:gd name="connsiteY23" fmla="*/ 0 h 1773937"/>
                <a:gd name="connsiteX24" fmla="*/ 2889504 w 5175504"/>
                <a:gd name="connsiteY24" fmla="*/ 91440 h 1773937"/>
                <a:gd name="connsiteX25" fmla="*/ 3072384 w 5175504"/>
                <a:gd name="connsiteY25" fmla="*/ 91440 h 1773937"/>
                <a:gd name="connsiteX26" fmla="*/ 3218688 w 5175504"/>
                <a:gd name="connsiteY26" fmla="*/ 201168 h 1773937"/>
                <a:gd name="connsiteX27" fmla="*/ 3438144 w 5175504"/>
                <a:gd name="connsiteY27" fmla="*/ 768096 h 1773937"/>
                <a:gd name="connsiteX28" fmla="*/ 3566160 w 5175504"/>
                <a:gd name="connsiteY28" fmla="*/ 219456 h 1773937"/>
                <a:gd name="connsiteX29" fmla="*/ 3602736 w 5175504"/>
                <a:gd name="connsiteY29" fmla="*/ 237744 h 1773937"/>
                <a:gd name="connsiteX30" fmla="*/ 3889991 w 5175504"/>
                <a:gd name="connsiteY30" fmla="*/ 780957 h 1773937"/>
                <a:gd name="connsiteX31" fmla="*/ 4133088 w 5175504"/>
                <a:gd name="connsiteY31" fmla="*/ 1338072 h 1773937"/>
                <a:gd name="connsiteX32" fmla="*/ 4297680 w 5175504"/>
                <a:gd name="connsiteY32" fmla="*/ 1042416 h 1773937"/>
                <a:gd name="connsiteX33" fmla="*/ 4389120 w 5175504"/>
                <a:gd name="connsiteY33" fmla="*/ 1389888 h 1773937"/>
                <a:gd name="connsiteX34" fmla="*/ 4480560 w 5175504"/>
                <a:gd name="connsiteY34" fmla="*/ 1042416 h 1773937"/>
                <a:gd name="connsiteX35" fmla="*/ 4535424 w 5175504"/>
                <a:gd name="connsiteY35" fmla="*/ 1298448 h 1773937"/>
                <a:gd name="connsiteX36" fmla="*/ 4681728 w 5175504"/>
                <a:gd name="connsiteY36" fmla="*/ 932688 h 1773937"/>
                <a:gd name="connsiteX37" fmla="*/ 4882896 w 5175504"/>
                <a:gd name="connsiteY37" fmla="*/ 1243584 h 1773937"/>
                <a:gd name="connsiteX38" fmla="*/ 5175504 w 5175504"/>
                <a:gd name="connsiteY38" fmla="*/ 402336 h 1773937"/>
                <a:gd name="connsiteX0" fmla="*/ 0 w 5175504"/>
                <a:gd name="connsiteY0" fmla="*/ 804672 h 1773937"/>
                <a:gd name="connsiteX1" fmla="*/ 146304 w 5175504"/>
                <a:gd name="connsiteY1" fmla="*/ 621792 h 1773937"/>
                <a:gd name="connsiteX2" fmla="*/ 219456 w 5175504"/>
                <a:gd name="connsiteY2" fmla="*/ 438912 h 1773937"/>
                <a:gd name="connsiteX3" fmla="*/ 274320 w 5175504"/>
                <a:gd name="connsiteY3" fmla="*/ 256032 h 1773937"/>
                <a:gd name="connsiteX4" fmla="*/ 292608 w 5175504"/>
                <a:gd name="connsiteY4" fmla="*/ 164592 h 1773937"/>
                <a:gd name="connsiteX5" fmla="*/ 420624 w 5175504"/>
                <a:gd name="connsiteY5" fmla="*/ 1335024 h 1773937"/>
                <a:gd name="connsiteX6" fmla="*/ 475488 w 5175504"/>
                <a:gd name="connsiteY6" fmla="*/ 1335024 h 1773937"/>
                <a:gd name="connsiteX7" fmla="*/ 640080 w 5175504"/>
                <a:gd name="connsiteY7" fmla="*/ 1261872 h 1773937"/>
                <a:gd name="connsiteX8" fmla="*/ 713232 w 5175504"/>
                <a:gd name="connsiteY8" fmla="*/ 1042416 h 1773937"/>
                <a:gd name="connsiteX9" fmla="*/ 768096 w 5175504"/>
                <a:gd name="connsiteY9" fmla="*/ 1225296 h 1773937"/>
                <a:gd name="connsiteX10" fmla="*/ 822960 w 5175504"/>
                <a:gd name="connsiteY10" fmla="*/ 932688 h 1773937"/>
                <a:gd name="connsiteX11" fmla="*/ 987552 w 5175504"/>
                <a:gd name="connsiteY11" fmla="*/ 1024128 h 1773937"/>
                <a:gd name="connsiteX12" fmla="*/ 1005840 w 5175504"/>
                <a:gd name="connsiteY12" fmla="*/ 877824 h 1773937"/>
                <a:gd name="connsiteX13" fmla="*/ 987552 w 5175504"/>
                <a:gd name="connsiteY13" fmla="*/ 713232 h 1773937"/>
                <a:gd name="connsiteX14" fmla="*/ 1188720 w 5175504"/>
                <a:gd name="connsiteY14" fmla="*/ 280416 h 1773937"/>
                <a:gd name="connsiteX15" fmla="*/ 1353312 w 5175504"/>
                <a:gd name="connsiteY15" fmla="*/ 603504 h 1773937"/>
                <a:gd name="connsiteX16" fmla="*/ 1426464 w 5175504"/>
                <a:gd name="connsiteY16" fmla="*/ 603504 h 1773937"/>
                <a:gd name="connsiteX17" fmla="*/ 1481328 w 5175504"/>
                <a:gd name="connsiteY17" fmla="*/ 1042416 h 1773937"/>
                <a:gd name="connsiteX18" fmla="*/ 1554480 w 5175504"/>
                <a:gd name="connsiteY18" fmla="*/ 1353312 h 1773937"/>
                <a:gd name="connsiteX19" fmla="*/ 1874520 w 5175504"/>
                <a:gd name="connsiteY19" fmla="*/ 1572769 h 1773937"/>
                <a:gd name="connsiteX20" fmla="*/ 2084832 w 5175504"/>
                <a:gd name="connsiteY20" fmla="*/ 146304 h 1773937"/>
                <a:gd name="connsiteX21" fmla="*/ 2267712 w 5175504"/>
                <a:gd name="connsiteY21" fmla="*/ 201168 h 1773937"/>
                <a:gd name="connsiteX22" fmla="*/ 2414016 w 5175504"/>
                <a:gd name="connsiteY22" fmla="*/ 472440 h 1773937"/>
                <a:gd name="connsiteX23" fmla="*/ 2615184 w 5175504"/>
                <a:gd name="connsiteY23" fmla="*/ 0 h 1773937"/>
                <a:gd name="connsiteX24" fmla="*/ 2889504 w 5175504"/>
                <a:gd name="connsiteY24" fmla="*/ 91440 h 1773937"/>
                <a:gd name="connsiteX25" fmla="*/ 3072384 w 5175504"/>
                <a:gd name="connsiteY25" fmla="*/ 91440 h 1773937"/>
                <a:gd name="connsiteX26" fmla="*/ 3218688 w 5175504"/>
                <a:gd name="connsiteY26" fmla="*/ 201168 h 1773937"/>
                <a:gd name="connsiteX27" fmla="*/ 3438144 w 5175504"/>
                <a:gd name="connsiteY27" fmla="*/ 768096 h 1773937"/>
                <a:gd name="connsiteX28" fmla="*/ 3566160 w 5175504"/>
                <a:gd name="connsiteY28" fmla="*/ 219456 h 1773937"/>
                <a:gd name="connsiteX29" fmla="*/ 3602736 w 5175504"/>
                <a:gd name="connsiteY29" fmla="*/ 237744 h 1773937"/>
                <a:gd name="connsiteX30" fmla="*/ 3769930 w 5175504"/>
                <a:gd name="connsiteY30" fmla="*/ 338625 h 1773937"/>
                <a:gd name="connsiteX31" fmla="*/ 3889991 w 5175504"/>
                <a:gd name="connsiteY31" fmla="*/ 780957 h 1773937"/>
                <a:gd name="connsiteX32" fmla="*/ 4133088 w 5175504"/>
                <a:gd name="connsiteY32" fmla="*/ 1338072 h 1773937"/>
                <a:gd name="connsiteX33" fmla="*/ 4297680 w 5175504"/>
                <a:gd name="connsiteY33" fmla="*/ 1042416 h 1773937"/>
                <a:gd name="connsiteX34" fmla="*/ 4389120 w 5175504"/>
                <a:gd name="connsiteY34" fmla="*/ 1389888 h 1773937"/>
                <a:gd name="connsiteX35" fmla="*/ 4480560 w 5175504"/>
                <a:gd name="connsiteY35" fmla="*/ 1042416 h 1773937"/>
                <a:gd name="connsiteX36" fmla="*/ 4535424 w 5175504"/>
                <a:gd name="connsiteY36" fmla="*/ 1298448 h 1773937"/>
                <a:gd name="connsiteX37" fmla="*/ 4681728 w 5175504"/>
                <a:gd name="connsiteY37" fmla="*/ 932688 h 1773937"/>
                <a:gd name="connsiteX38" fmla="*/ 4882896 w 5175504"/>
                <a:gd name="connsiteY38" fmla="*/ 1243584 h 1773937"/>
                <a:gd name="connsiteX39" fmla="*/ 5175504 w 5175504"/>
                <a:gd name="connsiteY39" fmla="*/ 402336 h 1773937"/>
                <a:gd name="connsiteX0" fmla="*/ 0 w 5175504"/>
                <a:gd name="connsiteY0" fmla="*/ 804672 h 1697737"/>
                <a:gd name="connsiteX1" fmla="*/ 146304 w 5175504"/>
                <a:gd name="connsiteY1" fmla="*/ 621792 h 1697737"/>
                <a:gd name="connsiteX2" fmla="*/ 219456 w 5175504"/>
                <a:gd name="connsiteY2" fmla="*/ 438912 h 1697737"/>
                <a:gd name="connsiteX3" fmla="*/ 274320 w 5175504"/>
                <a:gd name="connsiteY3" fmla="*/ 256032 h 1697737"/>
                <a:gd name="connsiteX4" fmla="*/ 292608 w 5175504"/>
                <a:gd name="connsiteY4" fmla="*/ 164592 h 1697737"/>
                <a:gd name="connsiteX5" fmla="*/ 420624 w 5175504"/>
                <a:gd name="connsiteY5" fmla="*/ 1335024 h 1697737"/>
                <a:gd name="connsiteX6" fmla="*/ 475488 w 5175504"/>
                <a:gd name="connsiteY6" fmla="*/ 1335024 h 1697737"/>
                <a:gd name="connsiteX7" fmla="*/ 640080 w 5175504"/>
                <a:gd name="connsiteY7" fmla="*/ 1261872 h 1697737"/>
                <a:gd name="connsiteX8" fmla="*/ 713232 w 5175504"/>
                <a:gd name="connsiteY8" fmla="*/ 1042416 h 1697737"/>
                <a:gd name="connsiteX9" fmla="*/ 768096 w 5175504"/>
                <a:gd name="connsiteY9" fmla="*/ 1225296 h 1697737"/>
                <a:gd name="connsiteX10" fmla="*/ 822960 w 5175504"/>
                <a:gd name="connsiteY10" fmla="*/ 932688 h 1697737"/>
                <a:gd name="connsiteX11" fmla="*/ 987552 w 5175504"/>
                <a:gd name="connsiteY11" fmla="*/ 1024128 h 1697737"/>
                <a:gd name="connsiteX12" fmla="*/ 1005840 w 5175504"/>
                <a:gd name="connsiteY12" fmla="*/ 877824 h 1697737"/>
                <a:gd name="connsiteX13" fmla="*/ 987552 w 5175504"/>
                <a:gd name="connsiteY13" fmla="*/ 713232 h 1697737"/>
                <a:gd name="connsiteX14" fmla="*/ 1188720 w 5175504"/>
                <a:gd name="connsiteY14" fmla="*/ 280416 h 1697737"/>
                <a:gd name="connsiteX15" fmla="*/ 1353312 w 5175504"/>
                <a:gd name="connsiteY15" fmla="*/ 603504 h 1697737"/>
                <a:gd name="connsiteX16" fmla="*/ 1426464 w 5175504"/>
                <a:gd name="connsiteY16" fmla="*/ 603504 h 1697737"/>
                <a:gd name="connsiteX17" fmla="*/ 1481328 w 5175504"/>
                <a:gd name="connsiteY17" fmla="*/ 1042416 h 1697737"/>
                <a:gd name="connsiteX18" fmla="*/ 1554480 w 5175504"/>
                <a:gd name="connsiteY18" fmla="*/ 1353312 h 1697737"/>
                <a:gd name="connsiteX19" fmla="*/ 1874520 w 5175504"/>
                <a:gd name="connsiteY19" fmla="*/ 1496569 h 1697737"/>
                <a:gd name="connsiteX20" fmla="*/ 2084832 w 5175504"/>
                <a:gd name="connsiteY20" fmla="*/ 146304 h 1697737"/>
                <a:gd name="connsiteX21" fmla="*/ 2267712 w 5175504"/>
                <a:gd name="connsiteY21" fmla="*/ 201168 h 1697737"/>
                <a:gd name="connsiteX22" fmla="*/ 2414016 w 5175504"/>
                <a:gd name="connsiteY22" fmla="*/ 472440 h 1697737"/>
                <a:gd name="connsiteX23" fmla="*/ 2615184 w 5175504"/>
                <a:gd name="connsiteY23" fmla="*/ 0 h 1697737"/>
                <a:gd name="connsiteX24" fmla="*/ 2889504 w 5175504"/>
                <a:gd name="connsiteY24" fmla="*/ 91440 h 1697737"/>
                <a:gd name="connsiteX25" fmla="*/ 3072384 w 5175504"/>
                <a:gd name="connsiteY25" fmla="*/ 91440 h 1697737"/>
                <a:gd name="connsiteX26" fmla="*/ 3218688 w 5175504"/>
                <a:gd name="connsiteY26" fmla="*/ 201168 h 1697737"/>
                <a:gd name="connsiteX27" fmla="*/ 3438144 w 5175504"/>
                <a:gd name="connsiteY27" fmla="*/ 768096 h 1697737"/>
                <a:gd name="connsiteX28" fmla="*/ 3566160 w 5175504"/>
                <a:gd name="connsiteY28" fmla="*/ 219456 h 1697737"/>
                <a:gd name="connsiteX29" fmla="*/ 3602736 w 5175504"/>
                <a:gd name="connsiteY29" fmla="*/ 237744 h 1697737"/>
                <a:gd name="connsiteX30" fmla="*/ 3769930 w 5175504"/>
                <a:gd name="connsiteY30" fmla="*/ 338625 h 1697737"/>
                <a:gd name="connsiteX31" fmla="*/ 3889991 w 5175504"/>
                <a:gd name="connsiteY31" fmla="*/ 780957 h 1697737"/>
                <a:gd name="connsiteX32" fmla="*/ 4133088 w 5175504"/>
                <a:gd name="connsiteY32" fmla="*/ 1338072 h 1697737"/>
                <a:gd name="connsiteX33" fmla="*/ 4297680 w 5175504"/>
                <a:gd name="connsiteY33" fmla="*/ 1042416 h 1697737"/>
                <a:gd name="connsiteX34" fmla="*/ 4389120 w 5175504"/>
                <a:gd name="connsiteY34" fmla="*/ 1389888 h 1697737"/>
                <a:gd name="connsiteX35" fmla="*/ 4480560 w 5175504"/>
                <a:gd name="connsiteY35" fmla="*/ 1042416 h 1697737"/>
                <a:gd name="connsiteX36" fmla="*/ 4535424 w 5175504"/>
                <a:gd name="connsiteY36" fmla="*/ 1298448 h 1697737"/>
                <a:gd name="connsiteX37" fmla="*/ 4681728 w 5175504"/>
                <a:gd name="connsiteY37" fmla="*/ 932688 h 1697737"/>
                <a:gd name="connsiteX38" fmla="*/ 4882896 w 5175504"/>
                <a:gd name="connsiteY38" fmla="*/ 1243584 h 1697737"/>
                <a:gd name="connsiteX39" fmla="*/ 5175504 w 5175504"/>
                <a:gd name="connsiteY39" fmla="*/ 402336 h 1697737"/>
                <a:gd name="connsiteX0" fmla="*/ 0 w 5175504"/>
                <a:gd name="connsiteY0" fmla="*/ 804672 h 1697737"/>
                <a:gd name="connsiteX1" fmla="*/ 146304 w 5175504"/>
                <a:gd name="connsiteY1" fmla="*/ 621792 h 1697737"/>
                <a:gd name="connsiteX2" fmla="*/ 219456 w 5175504"/>
                <a:gd name="connsiteY2" fmla="*/ 438912 h 1697737"/>
                <a:gd name="connsiteX3" fmla="*/ 274320 w 5175504"/>
                <a:gd name="connsiteY3" fmla="*/ 256032 h 1697737"/>
                <a:gd name="connsiteX4" fmla="*/ 292608 w 5175504"/>
                <a:gd name="connsiteY4" fmla="*/ 164592 h 1697737"/>
                <a:gd name="connsiteX5" fmla="*/ 420624 w 5175504"/>
                <a:gd name="connsiteY5" fmla="*/ 1335024 h 1697737"/>
                <a:gd name="connsiteX6" fmla="*/ 475488 w 5175504"/>
                <a:gd name="connsiteY6" fmla="*/ 1335024 h 1697737"/>
                <a:gd name="connsiteX7" fmla="*/ 640080 w 5175504"/>
                <a:gd name="connsiteY7" fmla="*/ 1261872 h 1697737"/>
                <a:gd name="connsiteX8" fmla="*/ 713232 w 5175504"/>
                <a:gd name="connsiteY8" fmla="*/ 1042416 h 1697737"/>
                <a:gd name="connsiteX9" fmla="*/ 768096 w 5175504"/>
                <a:gd name="connsiteY9" fmla="*/ 1225296 h 1697737"/>
                <a:gd name="connsiteX10" fmla="*/ 822960 w 5175504"/>
                <a:gd name="connsiteY10" fmla="*/ 932688 h 1697737"/>
                <a:gd name="connsiteX11" fmla="*/ 987552 w 5175504"/>
                <a:gd name="connsiteY11" fmla="*/ 1024128 h 1697737"/>
                <a:gd name="connsiteX12" fmla="*/ 1005840 w 5175504"/>
                <a:gd name="connsiteY12" fmla="*/ 877824 h 1697737"/>
                <a:gd name="connsiteX13" fmla="*/ 987552 w 5175504"/>
                <a:gd name="connsiteY13" fmla="*/ 713232 h 1697737"/>
                <a:gd name="connsiteX14" fmla="*/ 1188720 w 5175504"/>
                <a:gd name="connsiteY14" fmla="*/ 280416 h 1697737"/>
                <a:gd name="connsiteX15" fmla="*/ 1353312 w 5175504"/>
                <a:gd name="connsiteY15" fmla="*/ 603504 h 1697737"/>
                <a:gd name="connsiteX16" fmla="*/ 1426464 w 5175504"/>
                <a:gd name="connsiteY16" fmla="*/ 603504 h 1697737"/>
                <a:gd name="connsiteX17" fmla="*/ 1481328 w 5175504"/>
                <a:gd name="connsiteY17" fmla="*/ 1042416 h 1697737"/>
                <a:gd name="connsiteX18" fmla="*/ 1554480 w 5175504"/>
                <a:gd name="connsiteY18" fmla="*/ 1353312 h 1697737"/>
                <a:gd name="connsiteX19" fmla="*/ 1874520 w 5175504"/>
                <a:gd name="connsiteY19" fmla="*/ 1496569 h 1697737"/>
                <a:gd name="connsiteX20" fmla="*/ 2084832 w 5175504"/>
                <a:gd name="connsiteY20" fmla="*/ 146304 h 1697737"/>
                <a:gd name="connsiteX21" fmla="*/ 2267712 w 5175504"/>
                <a:gd name="connsiteY21" fmla="*/ 201168 h 1697737"/>
                <a:gd name="connsiteX22" fmla="*/ 2414016 w 5175504"/>
                <a:gd name="connsiteY22" fmla="*/ 472440 h 1697737"/>
                <a:gd name="connsiteX23" fmla="*/ 2615184 w 5175504"/>
                <a:gd name="connsiteY23" fmla="*/ 0 h 1697737"/>
                <a:gd name="connsiteX24" fmla="*/ 2889504 w 5175504"/>
                <a:gd name="connsiteY24" fmla="*/ 91440 h 1697737"/>
                <a:gd name="connsiteX25" fmla="*/ 3072384 w 5175504"/>
                <a:gd name="connsiteY25" fmla="*/ 91440 h 1697737"/>
                <a:gd name="connsiteX26" fmla="*/ 3218688 w 5175504"/>
                <a:gd name="connsiteY26" fmla="*/ 201168 h 1697737"/>
                <a:gd name="connsiteX27" fmla="*/ 3438144 w 5175504"/>
                <a:gd name="connsiteY27" fmla="*/ 768096 h 1697737"/>
                <a:gd name="connsiteX28" fmla="*/ 3566160 w 5175504"/>
                <a:gd name="connsiteY28" fmla="*/ 219456 h 1697737"/>
                <a:gd name="connsiteX29" fmla="*/ 3602736 w 5175504"/>
                <a:gd name="connsiteY29" fmla="*/ 237744 h 1697737"/>
                <a:gd name="connsiteX30" fmla="*/ 3769930 w 5175504"/>
                <a:gd name="connsiteY30" fmla="*/ 338625 h 1697737"/>
                <a:gd name="connsiteX31" fmla="*/ 3889991 w 5175504"/>
                <a:gd name="connsiteY31" fmla="*/ 780957 h 1697737"/>
                <a:gd name="connsiteX32" fmla="*/ 4133088 w 5175504"/>
                <a:gd name="connsiteY32" fmla="*/ 1338072 h 1697737"/>
                <a:gd name="connsiteX33" fmla="*/ 4297680 w 5175504"/>
                <a:gd name="connsiteY33" fmla="*/ 1042416 h 1697737"/>
                <a:gd name="connsiteX34" fmla="*/ 4389120 w 5175504"/>
                <a:gd name="connsiteY34" fmla="*/ 1389888 h 1697737"/>
                <a:gd name="connsiteX35" fmla="*/ 4480560 w 5175504"/>
                <a:gd name="connsiteY35" fmla="*/ 1042416 h 1697737"/>
                <a:gd name="connsiteX36" fmla="*/ 4681728 w 5175504"/>
                <a:gd name="connsiteY36" fmla="*/ 932688 h 1697737"/>
                <a:gd name="connsiteX37" fmla="*/ 4882896 w 5175504"/>
                <a:gd name="connsiteY37" fmla="*/ 1243584 h 1697737"/>
                <a:gd name="connsiteX38" fmla="*/ 5175504 w 5175504"/>
                <a:gd name="connsiteY38" fmla="*/ 402336 h 1697737"/>
                <a:gd name="connsiteX0" fmla="*/ 0 w 5175504"/>
                <a:gd name="connsiteY0" fmla="*/ 804672 h 1697737"/>
                <a:gd name="connsiteX1" fmla="*/ 146304 w 5175504"/>
                <a:gd name="connsiteY1" fmla="*/ 621792 h 1697737"/>
                <a:gd name="connsiteX2" fmla="*/ 219456 w 5175504"/>
                <a:gd name="connsiteY2" fmla="*/ 438912 h 1697737"/>
                <a:gd name="connsiteX3" fmla="*/ 274320 w 5175504"/>
                <a:gd name="connsiteY3" fmla="*/ 256032 h 1697737"/>
                <a:gd name="connsiteX4" fmla="*/ 292608 w 5175504"/>
                <a:gd name="connsiteY4" fmla="*/ 164592 h 1697737"/>
                <a:gd name="connsiteX5" fmla="*/ 420624 w 5175504"/>
                <a:gd name="connsiteY5" fmla="*/ 1335024 h 1697737"/>
                <a:gd name="connsiteX6" fmla="*/ 475488 w 5175504"/>
                <a:gd name="connsiteY6" fmla="*/ 1335024 h 1697737"/>
                <a:gd name="connsiteX7" fmla="*/ 640080 w 5175504"/>
                <a:gd name="connsiteY7" fmla="*/ 1261872 h 1697737"/>
                <a:gd name="connsiteX8" fmla="*/ 713232 w 5175504"/>
                <a:gd name="connsiteY8" fmla="*/ 1042416 h 1697737"/>
                <a:gd name="connsiteX9" fmla="*/ 768096 w 5175504"/>
                <a:gd name="connsiteY9" fmla="*/ 1225296 h 1697737"/>
                <a:gd name="connsiteX10" fmla="*/ 822960 w 5175504"/>
                <a:gd name="connsiteY10" fmla="*/ 932688 h 1697737"/>
                <a:gd name="connsiteX11" fmla="*/ 987552 w 5175504"/>
                <a:gd name="connsiteY11" fmla="*/ 1024128 h 1697737"/>
                <a:gd name="connsiteX12" fmla="*/ 1005840 w 5175504"/>
                <a:gd name="connsiteY12" fmla="*/ 877824 h 1697737"/>
                <a:gd name="connsiteX13" fmla="*/ 987552 w 5175504"/>
                <a:gd name="connsiteY13" fmla="*/ 713232 h 1697737"/>
                <a:gd name="connsiteX14" fmla="*/ 1188720 w 5175504"/>
                <a:gd name="connsiteY14" fmla="*/ 280416 h 1697737"/>
                <a:gd name="connsiteX15" fmla="*/ 1353312 w 5175504"/>
                <a:gd name="connsiteY15" fmla="*/ 603504 h 1697737"/>
                <a:gd name="connsiteX16" fmla="*/ 1426464 w 5175504"/>
                <a:gd name="connsiteY16" fmla="*/ 603504 h 1697737"/>
                <a:gd name="connsiteX17" fmla="*/ 1481328 w 5175504"/>
                <a:gd name="connsiteY17" fmla="*/ 1042416 h 1697737"/>
                <a:gd name="connsiteX18" fmla="*/ 1554480 w 5175504"/>
                <a:gd name="connsiteY18" fmla="*/ 1353312 h 1697737"/>
                <a:gd name="connsiteX19" fmla="*/ 1874520 w 5175504"/>
                <a:gd name="connsiteY19" fmla="*/ 1496569 h 1697737"/>
                <a:gd name="connsiteX20" fmla="*/ 2084832 w 5175504"/>
                <a:gd name="connsiteY20" fmla="*/ 146304 h 1697737"/>
                <a:gd name="connsiteX21" fmla="*/ 2267712 w 5175504"/>
                <a:gd name="connsiteY21" fmla="*/ 201168 h 1697737"/>
                <a:gd name="connsiteX22" fmla="*/ 2414016 w 5175504"/>
                <a:gd name="connsiteY22" fmla="*/ 472440 h 1697737"/>
                <a:gd name="connsiteX23" fmla="*/ 2615184 w 5175504"/>
                <a:gd name="connsiteY23" fmla="*/ 0 h 1697737"/>
                <a:gd name="connsiteX24" fmla="*/ 2889504 w 5175504"/>
                <a:gd name="connsiteY24" fmla="*/ 91440 h 1697737"/>
                <a:gd name="connsiteX25" fmla="*/ 3072384 w 5175504"/>
                <a:gd name="connsiteY25" fmla="*/ 91440 h 1697737"/>
                <a:gd name="connsiteX26" fmla="*/ 3218688 w 5175504"/>
                <a:gd name="connsiteY26" fmla="*/ 201168 h 1697737"/>
                <a:gd name="connsiteX27" fmla="*/ 3438144 w 5175504"/>
                <a:gd name="connsiteY27" fmla="*/ 768096 h 1697737"/>
                <a:gd name="connsiteX28" fmla="*/ 3566160 w 5175504"/>
                <a:gd name="connsiteY28" fmla="*/ 219456 h 1697737"/>
                <a:gd name="connsiteX29" fmla="*/ 3602736 w 5175504"/>
                <a:gd name="connsiteY29" fmla="*/ 237744 h 1697737"/>
                <a:gd name="connsiteX30" fmla="*/ 3769930 w 5175504"/>
                <a:gd name="connsiteY30" fmla="*/ 338625 h 1697737"/>
                <a:gd name="connsiteX31" fmla="*/ 3889991 w 5175504"/>
                <a:gd name="connsiteY31" fmla="*/ 780957 h 1697737"/>
                <a:gd name="connsiteX32" fmla="*/ 4133088 w 5175504"/>
                <a:gd name="connsiteY32" fmla="*/ 1338072 h 1697737"/>
                <a:gd name="connsiteX33" fmla="*/ 4297680 w 5175504"/>
                <a:gd name="connsiteY33" fmla="*/ 1042416 h 1697737"/>
                <a:gd name="connsiteX34" fmla="*/ 4389120 w 5175504"/>
                <a:gd name="connsiteY34" fmla="*/ 1389888 h 1697737"/>
                <a:gd name="connsiteX35" fmla="*/ 4480560 w 5175504"/>
                <a:gd name="connsiteY35" fmla="*/ 1042416 h 1697737"/>
                <a:gd name="connsiteX36" fmla="*/ 4559808 w 5175504"/>
                <a:gd name="connsiteY36" fmla="*/ 1320165 h 1697737"/>
                <a:gd name="connsiteX37" fmla="*/ 4681728 w 5175504"/>
                <a:gd name="connsiteY37" fmla="*/ 932688 h 1697737"/>
                <a:gd name="connsiteX38" fmla="*/ 4882896 w 5175504"/>
                <a:gd name="connsiteY38" fmla="*/ 1243584 h 1697737"/>
                <a:gd name="connsiteX39" fmla="*/ 5175504 w 5175504"/>
                <a:gd name="connsiteY39" fmla="*/ 402336 h 1697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175504" h="1697737">
                  <a:moveTo>
                    <a:pt x="0" y="804672"/>
                  </a:moveTo>
                  <a:cubicBezTo>
                    <a:pt x="150354" y="635524"/>
                    <a:pt x="146304" y="713486"/>
                    <a:pt x="146304" y="621792"/>
                  </a:cubicBezTo>
                  <a:lnTo>
                    <a:pt x="219456" y="438912"/>
                  </a:lnTo>
                  <a:lnTo>
                    <a:pt x="274320" y="256032"/>
                  </a:lnTo>
                  <a:lnTo>
                    <a:pt x="292608" y="164592"/>
                  </a:lnTo>
                  <a:lnTo>
                    <a:pt x="420624" y="1335024"/>
                  </a:lnTo>
                  <a:lnTo>
                    <a:pt x="475488" y="1335024"/>
                  </a:lnTo>
                  <a:lnTo>
                    <a:pt x="640080" y="1261872"/>
                  </a:lnTo>
                  <a:lnTo>
                    <a:pt x="713232" y="1042416"/>
                  </a:lnTo>
                  <a:cubicBezTo>
                    <a:pt x="769700" y="1249465"/>
                    <a:pt x="768096" y="1313089"/>
                    <a:pt x="768096" y="1225296"/>
                  </a:cubicBezTo>
                  <a:lnTo>
                    <a:pt x="822960" y="932688"/>
                  </a:lnTo>
                  <a:lnTo>
                    <a:pt x="987552" y="1024128"/>
                  </a:lnTo>
                  <a:cubicBezTo>
                    <a:pt x="1007844" y="902374"/>
                    <a:pt x="1005840" y="951481"/>
                    <a:pt x="1005840" y="877824"/>
                  </a:cubicBezTo>
                  <a:lnTo>
                    <a:pt x="987552" y="713232"/>
                  </a:lnTo>
                  <a:lnTo>
                    <a:pt x="1188720" y="280416"/>
                  </a:lnTo>
                  <a:lnTo>
                    <a:pt x="1353312" y="603504"/>
                  </a:lnTo>
                  <a:lnTo>
                    <a:pt x="1426464" y="603504"/>
                  </a:lnTo>
                  <a:lnTo>
                    <a:pt x="1481328" y="1042416"/>
                  </a:lnTo>
                  <a:lnTo>
                    <a:pt x="1554480" y="1353312"/>
                  </a:lnTo>
                  <a:cubicBezTo>
                    <a:pt x="1581912" y="1365504"/>
                    <a:pt x="1786128" y="1697737"/>
                    <a:pt x="1874520" y="1496569"/>
                  </a:cubicBezTo>
                  <a:cubicBezTo>
                    <a:pt x="1962912" y="1295401"/>
                    <a:pt x="1981200" y="298704"/>
                    <a:pt x="2084832" y="146304"/>
                  </a:cubicBezTo>
                  <a:lnTo>
                    <a:pt x="2267712" y="201168"/>
                  </a:lnTo>
                  <a:cubicBezTo>
                    <a:pt x="2322576" y="192024"/>
                    <a:pt x="2356104" y="505968"/>
                    <a:pt x="2414016" y="472440"/>
                  </a:cubicBezTo>
                  <a:cubicBezTo>
                    <a:pt x="2471928" y="438912"/>
                    <a:pt x="2535936" y="0"/>
                    <a:pt x="2615184" y="0"/>
                  </a:cubicBezTo>
                  <a:lnTo>
                    <a:pt x="2889504" y="91440"/>
                  </a:lnTo>
                  <a:lnTo>
                    <a:pt x="3072384" y="91440"/>
                  </a:lnTo>
                  <a:cubicBezTo>
                    <a:pt x="3223857" y="186111"/>
                    <a:pt x="3218688" y="125370"/>
                    <a:pt x="3218688" y="201168"/>
                  </a:cubicBezTo>
                  <a:lnTo>
                    <a:pt x="3438144" y="768096"/>
                  </a:lnTo>
                  <a:cubicBezTo>
                    <a:pt x="3531588" y="207430"/>
                    <a:pt x="3344181" y="219456"/>
                    <a:pt x="3566160" y="219456"/>
                  </a:cubicBezTo>
                  <a:lnTo>
                    <a:pt x="3602736" y="237744"/>
                  </a:lnTo>
                  <a:cubicBezTo>
                    <a:pt x="3623998" y="270305"/>
                    <a:pt x="3722054" y="248090"/>
                    <a:pt x="3769930" y="338625"/>
                  </a:cubicBezTo>
                  <a:cubicBezTo>
                    <a:pt x="3817806" y="429160"/>
                    <a:pt x="3829465" y="614383"/>
                    <a:pt x="3889991" y="780957"/>
                  </a:cubicBezTo>
                  <a:cubicBezTo>
                    <a:pt x="3950517" y="947531"/>
                    <a:pt x="4065140" y="1294496"/>
                    <a:pt x="4133088" y="1338072"/>
                  </a:cubicBezTo>
                  <a:cubicBezTo>
                    <a:pt x="4201036" y="1381648"/>
                    <a:pt x="4255008" y="944880"/>
                    <a:pt x="4297680" y="1042416"/>
                  </a:cubicBezTo>
                  <a:lnTo>
                    <a:pt x="4389120" y="1389888"/>
                  </a:lnTo>
                  <a:lnTo>
                    <a:pt x="4480560" y="1042416"/>
                  </a:lnTo>
                  <a:cubicBezTo>
                    <a:pt x="4509008" y="967296"/>
                    <a:pt x="4526280" y="1338453"/>
                    <a:pt x="4559808" y="1320165"/>
                  </a:cubicBezTo>
                  <a:cubicBezTo>
                    <a:pt x="4593336" y="1301877"/>
                    <a:pt x="4627880" y="881952"/>
                    <a:pt x="4681728" y="932688"/>
                  </a:cubicBezTo>
                  <a:lnTo>
                    <a:pt x="4882896" y="1243584"/>
                  </a:lnTo>
                  <a:lnTo>
                    <a:pt x="5175504" y="402336"/>
                  </a:lnTo>
                </a:path>
              </a:pathLst>
            </a:cu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Jester" pitchFamily="2" charset="0"/>
                <a:cs typeface="Arial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 rot="10800000">
              <a:off x="1905000" y="2895600"/>
              <a:ext cx="5791200" cy="158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8" name="Straight Arrow Connector 17"/>
          <p:cNvCxnSpPr/>
          <p:nvPr/>
        </p:nvCxnSpPr>
        <p:spPr>
          <a:xfrm rot="5400000">
            <a:off x="5518701" y="2165339"/>
            <a:ext cx="1002760" cy="561"/>
          </a:xfrm>
          <a:prstGeom prst="straightConnector1">
            <a:avLst/>
          </a:prstGeom>
          <a:ln w="762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96000" y="1676400"/>
            <a:ext cx="87556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chemeClr val="tx1"/>
                </a:solidFill>
                <a:latin typeface="+mn-lt"/>
                <a:cs typeface="+mn-cs"/>
              </a:rPr>
              <a:t>Drier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solidFill>
                <a:schemeClr val="tx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chemeClr val="tx1"/>
                </a:solidFill>
                <a:latin typeface="+mn-lt"/>
                <a:cs typeface="+mn-cs"/>
              </a:rPr>
              <a:t>Wetter</a:t>
            </a:r>
          </a:p>
        </p:txBody>
      </p:sp>
      <p:sp>
        <p:nvSpPr>
          <p:cNvPr id="20" name="Right Brace 19"/>
          <p:cNvSpPr/>
          <p:nvPr/>
        </p:nvSpPr>
        <p:spPr bwMode="auto">
          <a:xfrm rot="5400000">
            <a:off x="4724400" y="3124200"/>
            <a:ext cx="457200" cy="1828800"/>
          </a:xfrm>
          <a:prstGeom prst="rightBrac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43498" y="4223825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300 yrs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8CACEF6-A398-46B9-A4F4-55DC7B5AF6AA}" type="datetime1">
              <a:rPr lang="en-US"/>
              <a:pPr>
                <a:defRPr/>
              </a:pPr>
              <a:t>4/6/2009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  <a:endParaRPr lang="en-US" dirty="0"/>
          </a:p>
        </p:txBody>
      </p:sp>
      <p:pic>
        <p:nvPicPr>
          <p:cNvPr id="60420" name="Picture 3" descr="chron 31 oct 0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852488"/>
            <a:ext cx="7937500" cy="55372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60421" name="TextBox 4"/>
          <p:cNvSpPr txBox="1">
            <a:spLocks noChangeArrowheads="1"/>
          </p:cNvSpPr>
          <p:nvPr/>
        </p:nvSpPr>
        <p:spPr bwMode="auto">
          <a:xfrm>
            <a:off x="304800" y="152400"/>
            <a:ext cx="85963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latin typeface="Jester" pitchFamily="2" charset="0"/>
              </a:rPr>
              <a:t>San Francisco Chronicle 31 October, 2008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9600" y="914400"/>
            <a:ext cx="7772400" cy="14478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Garamond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85800" y="3717925"/>
            <a:ext cx="5029200" cy="2667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Garamond" pitchFamily="18" charset="0"/>
            </a:endParaRPr>
          </a:p>
        </p:txBody>
      </p:sp>
      <p:pic>
        <p:nvPicPr>
          <p:cNvPr id="8" name="Picture 7" descr="chron 31 oct 08.jpg"/>
          <p:cNvPicPr>
            <a:picLocks noChangeAspect="1"/>
          </p:cNvPicPr>
          <p:nvPr/>
        </p:nvPicPr>
        <p:blipFill>
          <a:blip r:embed="rId4"/>
          <a:srcRect l="65833" t="51195" r="1666" b="4604"/>
          <a:stretch>
            <a:fillRect/>
          </a:stretch>
        </p:blipFill>
        <p:spPr bwMode="auto">
          <a:xfrm>
            <a:off x="5741988" y="3657600"/>
            <a:ext cx="2651125" cy="25146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24792 -0.183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" y="-9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1B1B6836-B76F-4483-8DFA-CC6E59272B6D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4403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1371600" y="1524000"/>
            <a:ext cx="65913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4000" b="0"/>
              <a:t>Estuaries are threatened by:</a:t>
            </a:r>
          </a:p>
          <a:p>
            <a:pPr marL="342900" indent="-342900"/>
            <a:r>
              <a:rPr lang="en-US" sz="4000" b="0"/>
              <a:t>	1. Water Diversion</a:t>
            </a:r>
          </a:p>
          <a:p>
            <a:pPr marL="342900" indent="-342900"/>
            <a:r>
              <a:rPr lang="en-US" sz="4000" b="0"/>
              <a:t>	2. Wetland Loss</a:t>
            </a:r>
          </a:p>
          <a:p>
            <a:pPr marL="342900" indent="-342900"/>
            <a:r>
              <a:rPr lang="en-US" sz="4000" b="0"/>
              <a:t>	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1A6ACAB6-4372-4B58-AA97-897D134071BF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4505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pic>
        <p:nvPicPr>
          <p:cNvPr id="45060" name="Picture 9" descr="wetlands 1848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04800"/>
            <a:ext cx="5576888" cy="59436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45061" name="Text Box 7"/>
          <p:cNvSpPr txBox="1">
            <a:spLocks noChangeArrowheads="1"/>
          </p:cNvSpPr>
          <p:nvPr/>
        </p:nvSpPr>
        <p:spPr bwMode="auto">
          <a:xfrm>
            <a:off x="6216650" y="1066800"/>
            <a:ext cx="2928938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/>
              <a:t>San Francisco</a:t>
            </a:r>
          </a:p>
          <a:p>
            <a:pPr algn="ctr"/>
            <a:r>
              <a:rPr lang="en-US" sz="3600"/>
              <a:t>Bay Has</a:t>
            </a:r>
          </a:p>
          <a:p>
            <a:pPr algn="ctr"/>
            <a:r>
              <a:rPr lang="en-US" sz="3600"/>
              <a:t>Lost 95%</a:t>
            </a:r>
          </a:p>
          <a:p>
            <a:pPr algn="ctr"/>
            <a:r>
              <a:rPr lang="en-US" sz="3600"/>
              <a:t>Of Its</a:t>
            </a:r>
          </a:p>
          <a:p>
            <a:pPr algn="ctr"/>
            <a:r>
              <a:rPr lang="en-US" sz="3600"/>
              <a:t>Natural </a:t>
            </a:r>
          </a:p>
          <a:p>
            <a:pPr algn="ctr"/>
            <a:r>
              <a:rPr lang="en-US" sz="3600"/>
              <a:t>Wetlands</a:t>
            </a:r>
          </a:p>
          <a:p>
            <a:pPr algn="ctr"/>
            <a:r>
              <a:rPr lang="en-US" sz="3600"/>
              <a:t>In the Past</a:t>
            </a:r>
          </a:p>
          <a:p>
            <a:pPr algn="ctr"/>
            <a:r>
              <a:rPr lang="en-US" sz="3600"/>
              <a:t>160 Years</a:t>
            </a:r>
          </a:p>
        </p:txBody>
      </p:sp>
      <p:sp>
        <p:nvSpPr>
          <p:cNvPr id="45062" name="Text Box 11"/>
          <p:cNvSpPr txBox="1">
            <a:spLocks noChangeArrowheads="1"/>
          </p:cNvSpPr>
          <p:nvPr/>
        </p:nvSpPr>
        <p:spPr bwMode="auto">
          <a:xfrm>
            <a:off x="457200" y="685800"/>
            <a:ext cx="2517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Wetlands in 1848</a:t>
            </a:r>
          </a:p>
        </p:txBody>
      </p:sp>
      <p:pic>
        <p:nvPicPr>
          <p:cNvPr id="18440" name="Picture 8" descr="wetlands 2 cop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04800"/>
            <a:ext cx="5597525" cy="59436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457200" y="685800"/>
            <a:ext cx="2314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Wetlands Today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017679F6-BFF5-4D28-8060-F57D4E13F446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614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4953000" y="381000"/>
            <a:ext cx="2127250" cy="6413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/>
              <a:t>Alcatraz?</a:t>
            </a:r>
          </a:p>
        </p:txBody>
      </p:sp>
      <p:pic>
        <p:nvPicPr>
          <p:cNvPr id="6149" name="Picture 4" descr="AlcaCity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1219200"/>
            <a:ext cx="6642100" cy="519906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6150" name="Picture 5" descr="AlcaIsla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04800"/>
            <a:ext cx="4114800" cy="25400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204768E-1DBA-425C-BCF8-ADEAA47C0525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4608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pic>
        <p:nvPicPr>
          <p:cNvPr id="46084" name="Picture 4" descr="wetlands 1848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775" y="914400"/>
            <a:ext cx="4373563" cy="4660900"/>
          </a:xfrm>
          <a:prstGeom prst="rect">
            <a:avLst/>
          </a:prstGeom>
          <a:solidFill>
            <a:schemeClr val="bg1"/>
          </a:solidFill>
          <a:ln w="762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9461" name="Picture 5" descr="wetlands 2 cop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2013" y="914400"/>
            <a:ext cx="4378325" cy="4648200"/>
          </a:xfrm>
          <a:prstGeom prst="rect">
            <a:avLst/>
          </a:prstGeom>
          <a:solidFill>
            <a:schemeClr val="bg1"/>
          </a:solidFill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381000" y="1143000"/>
            <a:ext cx="2517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Wetlands in 1848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4784725" y="1125538"/>
            <a:ext cx="2314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Wetlands Today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0C3F734E-5C36-4D09-854F-F91722328193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4710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pic>
        <p:nvPicPr>
          <p:cNvPr id="47108" name="Picture 7" descr="hydraulic mining"/>
          <p:cNvPicPr>
            <a:picLocks noChangeAspect="1" noChangeArrowheads="1"/>
          </p:cNvPicPr>
          <p:nvPr/>
        </p:nvPicPr>
        <p:blipFill>
          <a:blip r:embed="rId3"/>
          <a:srcRect b="1863"/>
          <a:stretch>
            <a:fillRect/>
          </a:stretch>
        </p:blipFill>
        <p:spPr bwMode="auto">
          <a:xfrm>
            <a:off x="533400" y="1447800"/>
            <a:ext cx="8007350" cy="5068888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47109" name="Text Box 8"/>
          <p:cNvSpPr txBox="1">
            <a:spLocks noChangeArrowheads="1"/>
          </p:cNvSpPr>
          <p:nvPr/>
        </p:nvSpPr>
        <p:spPr bwMode="auto">
          <a:xfrm>
            <a:off x="609600" y="457200"/>
            <a:ext cx="77692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Hydraulic Mining in the Sierra Raised the Seabed Of </a:t>
            </a:r>
          </a:p>
          <a:p>
            <a:pPr algn="ctr"/>
            <a:r>
              <a:rPr lang="en-US"/>
              <a:t>San Francisco Bay 1 Meter Before it was Stopped in 1884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EA17C7A6-3E63-4DA6-B782-8C3747349FA8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4813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pic>
        <p:nvPicPr>
          <p:cNvPr id="48132" name="Picture 3" descr="g k gilber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066800"/>
            <a:ext cx="3203575" cy="44196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48133" name="TextBox 4"/>
          <p:cNvSpPr txBox="1">
            <a:spLocks noChangeArrowheads="1"/>
          </p:cNvSpPr>
          <p:nvPr/>
        </p:nvSpPr>
        <p:spPr bwMode="auto">
          <a:xfrm>
            <a:off x="3962400" y="1905000"/>
            <a:ext cx="5070475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000"/>
              <a:t>Grove Karl Gilbert</a:t>
            </a:r>
          </a:p>
          <a:p>
            <a:pPr algn="ctr"/>
            <a:r>
              <a:rPr lang="en-US" sz="4000"/>
              <a:t>Studied the Effects</a:t>
            </a:r>
          </a:p>
          <a:p>
            <a:pPr algn="ctr"/>
            <a:r>
              <a:rPr lang="en-US" sz="4000"/>
              <a:t>Of Hydraulic Mining</a:t>
            </a:r>
          </a:p>
          <a:p>
            <a:pPr algn="ctr"/>
            <a:r>
              <a:rPr lang="en-US" sz="4000"/>
              <a:t>On The Bay and Delta</a:t>
            </a:r>
          </a:p>
          <a:p>
            <a:pPr algn="ctr"/>
            <a:endParaRPr lang="en-US" sz="40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B86D5-FBA3-49BD-BE6F-29966C79F5E2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pic>
        <p:nvPicPr>
          <p:cNvPr id="4" name="Picture 3" descr="calacademy1.gif"/>
          <p:cNvPicPr>
            <a:picLocks noChangeAspect="1"/>
          </p:cNvPicPr>
          <p:nvPr/>
        </p:nvPicPr>
        <p:blipFill>
          <a:blip r:embed="rId3"/>
          <a:srcRect t="7105" b="7104"/>
          <a:stretch>
            <a:fillRect/>
          </a:stretch>
        </p:blipFill>
        <p:spPr>
          <a:xfrm>
            <a:off x="3200400" y="2551176"/>
            <a:ext cx="5410200" cy="3462528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2400" y="228600"/>
            <a:ext cx="884889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The California Academy of Sciences</a:t>
            </a:r>
          </a:p>
          <a:p>
            <a:pPr algn="ctr"/>
            <a:r>
              <a:rPr lang="en-US" sz="3600" dirty="0" smtClean="0"/>
              <a:t>Was Founded in 1853 by 7 Men Concerned </a:t>
            </a:r>
          </a:p>
          <a:p>
            <a:pPr algn="ctr"/>
            <a:r>
              <a:rPr lang="en-US" sz="3600" dirty="0" smtClean="0"/>
              <a:t>About the Effects of Hydraulic Mining</a:t>
            </a:r>
            <a:endParaRPr lang="en-US" sz="3600" dirty="0"/>
          </a:p>
        </p:txBody>
      </p:sp>
      <p:pic>
        <p:nvPicPr>
          <p:cNvPr id="6" name="Picture 5" descr="andrew randa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1" y="2057400"/>
            <a:ext cx="2613660" cy="30480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57200" y="5257800"/>
            <a:ext cx="2319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Andrew Randall</a:t>
            </a:r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B86D5-FBA3-49BD-BE6F-29966C79F5E2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00400" y="510600"/>
            <a:ext cx="5945858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A Testament to the Rich </a:t>
            </a:r>
          </a:p>
          <a:p>
            <a:pPr algn="ctr"/>
            <a:r>
              <a:rPr lang="en-US" sz="3200" dirty="0" smtClean="0"/>
              <a:t>Diversity of Government </a:t>
            </a:r>
          </a:p>
          <a:p>
            <a:pPr algn="ctr"/>
            <a:r>
              <a:rPr lang="en-US" sz="3200" dirty="0" smtClean="0"/>
              <a:t>Organizations and NGOs in </a:t>
            </a:r>
          </a:p>
          <a:p>
            <a:pPr algn="ctr"/>
            <a:r>
              <a:rPr lang="en-US" sz="3200" dirty="0" smtClean="0"/>
              <a:t>The Bay Area, Is the Fact that</a:t>
            </a:r>
          </a:p>
          <a:p>
            <a:pPr algn="ctr"/>
            <a:r>
              <a:rPr lang="en-US" sz="3200" dirty="0" smtClean="0"/>
              <a:t>It Took 15 Years to Establish</a:t>
            </a:r>
          </a:p>
          <a:p>
            <a:pPr algn="ctr"/>
            <a:r>
              <a:rPr lang="en-US" sz="3200" dirty="0" smtClean="0"/>
              <a:t>The San Francisco Bay National </a:t>
            </a:r>
          </a:p>
          <a:p>
            <a:pPr algn="ctr"/>
            <a:r>
              <a:rPr lang="en-US" sz="3200" dirty="0" smtClean="0"/>
              <a:t>Estuarine Research  Reserve,.</a:t>
            </a:r>
          </a:p>
          <a:p>
            <a:pPr algn="ctr"/>
            <a:r>
              <a:rPr lang="en-US" sz="3200" dirty="0" smtClean="0"/>
              <a:t>Designated in 2003, It Now</a:t>
            </a:r>
          </a:p>
          <a:p>
            <a:pPr algn="ctr"/>
            <a:r>
              <a:rPr lang="en-US" sz="3200" dirty="0" smtClean="0"/>
              <a:t>Operates Under the </a:t>
            </a:r>
          </a:p>
          <a:p>
            <a:pPr algn="ctr"/>
            <a:r>
              <a:rPr lang="en-US" sz="3200" dirty="0" smtClean="0"/>
              <a:t>Leadership</a:t>
            </a:r>
          </a:p>
          <a:p>
            <a:pPr algn="ctr"/>
            <a:r>
              <a:rPr lang="en-US" sz="3200" smtClean="0"/>
              <a:t>Of </a:t>
            </a:r>
            <a:r>
              <a:rPr lang="en-US" sz="3200" smtClean="0"/>
              <a:t>Jaime </a:t>
            </a:r>
            <a:r>
              <a:rPr lang="en-US" sz="3200" dirty="0" err="1" smtClean="0"/>
              <a:t>Kooser</a:t>
            </a:r>
            <a:endParaRPr lang="en-US" sz="3200" dirty="0"/>
          </a:p>
        </p:txBody>
      </p:sp>
      <p:pic>
        <p:nvPicPr>
          <p:cNvPr id="7" name="Picture 6" descr="ner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533400"/>
            <a:ext cx="2677691" cy="41148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9" name="Picture 8" descr="jkoos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4566805"/>
            <a:ext cx="1944477" cy="1833995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B86D5-FBA3-49BD-BE6F-29966C79F5E2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00400" y="962085"/>
            <a:ext cx="583525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 San Francisco Bay National</a:t>
            </a:r>
          </a:p>
          <a:p>
            <a:pPr algn="ctr"/>
            <a:r>
              <a:rPr lang="en-US" sz="3200" dirty="0" smtClean="0"/>
              <a:t>Estuarine Research Reserve</a:t>
            </a:r>
          </a:p>
          <a:p>
            <a:pPr algn="ctr"/>
            <a:r>
              <a:rPr lang="en-US" sz="3200" dirty="0" smtClean="0"/>
              <a:t>Seeks to Answer the Question: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When You Are Trying to</a:t>
            </a:r>
          </a:p>
          <a:p>
            <a:pPr algn="ctr"/>
            <a:r>
              <a:rPr lang="en-US" sz="3200" dirty="0" smtClean="0"/>
              <a:t>Restore a Wetland to</a:t>
            </a:r>
          </a:p>
          <a:p>
            <a:pPr algn="ctr"/>
            <a:r>
              <a:rPr lang="en-US" sz="3200" dirty="0" smtClean="0"/>
              <a:t>Its Original Condition,</a:t>
            </a:r>
          </a:p>
          <a:p>
            <a:pPr algn="ctr"/>
            <a:r>
              <a:rPr lang="en-US" sz="3200" dirty="0" smtClean="0"/>
              <a:t>How do You Know</a:t>
            </a:r>
          </a:p>
          <a:p>
            <a:pPr algn="ctr"/>
            <a:r>
              <a:rPr lang="en-US" sz="3200" dirty="0" smtClean="0"/>
              <a:t>When You’re Done?</a:t>
            </a:r>
          </a:p>
        </p:txBody>
      </p:sp>
      <p:pic>
        <p:nvPicPr>
          <p:cNvPr id="7" name="Picture 6" descr="ner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533400"/>
            <a:ext cx="2677691" cy="41148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5" name="Picture 4" descr="jkoos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4566805"/>
            <a:ext cx="1944477" cy="1833995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8B026C43-B922-4ABB-85CC-1DECA3921EE6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4915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1371600" y="1524000"/>
            <a:ext cx="65913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4000" b="0"/>
              <a:t>Estuaries are threatened by:</a:t>
            </a:r>
          </a:p>
          <a:p>
            <a:pPr marL="342900" indent="-342900"/>
            <a:r>
              <a:rPr lang="en-US" sz="4000" b="0"/>
              <a:t>	1. Water Diversion</a:t>
            </a:r>
          </a:p>
          <a:p>
            <a:pPr marL="342900" indent="-342900"/>
            <a:r>
              <a:rPr lang="en-US" sz="4000" b="0"/>
              <a:t>	2. Wetland Loss</a:t>
            </a:r>
          </a:p>
          <a:p>
            <a:pPr marL="342900" indent="-342900"/>
            <a:r>
              <a:rPr lang="en-US" sz="4000" b="0"/>
              <a:t>	3. Invasive Species</a:t>
            </a:r>
          </a:p>
          <a:p>
            <a:pPr marL="342900" indent="-342900"/>
            <a:r>
              <a:rPr lang="en-US" sz="4000" b="0"/>
              <a:t>	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5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30CDCEBD-36D4-45EB-BB39-CB89CF9E26AD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5017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776288" y="212725"/>
            <a:ext cx="42370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Invasive Species… </a:t>
            </a:r>
          </a:p>
        </p:txBody>
      </p:sp>
      <p:pic>
        <p:nvPicPr>
          <p:cNvPr id="50181" name="Picture 5" descr="1492-Columbus-landing"/>
          <p:cNvPicPr>
            <a:picLocks noChangeAspect="1" noChangeArrowheads="1"/>
          </p:cNvPicPr>
          <p:nvPr/>
        </p:nvPicPr>
        <p:blipFill>
          <a:blip r:embed="rId3"/>
          <a:srcRect t="1584" r="1021"/>
          <a:stretch>
            <a:fillRect/>
          </a:stretch>
        </p:blipFill>
        <p:spPr bwMode="auto">
          <a:xfrm>
            <a:off x="914400" y="990600"/>
            <a:ext cx="7391400" cy="4733925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4D4C209-B077-4EC9-9094-22CC72A29D0A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5120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990600" y="381000"/>
            <a:ext cx="78946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Often Out-compete Native Species </a:t>
            </a:r>
          </a:p>
        </p:txBody>
      </p:sp>
      <p:pic>
        <p:nvPicPr>
          <p:cNvPr id="51205" name="Picture 5" descr="indians_san_francis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295400"/>
            <a:ext cx="6477000" cy="48133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AAAB469C-E327-4EC5-AD51-082E8A891789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5222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52228" name="Text Box 2"/>
          <p:cNvSpPr txBox="1">
            <a:spLocks noChangeArrowheads="1"/>
          </p:cNvSpPr>
          <p:nvPr/>
        </p:nvSpPr>
        <p:spPr bwMode="auto">
          <a:xfrm>
            <a:off x="457200" y="381000"/>
            <a:ext cx="8480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If Native Species Evolve Without Competition…</a:t>
            </a:r>
          </a:p>
        </p:txBody>
      </p:sp>
      <p:pic>
        <p:nvPicPr>
          <p:cNvPr id="52229" name="Picture 8" descr="chumashvill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143000"/>
            <a:ext cx="6807200" cy="4529138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1CAC310E-1363-4576-81EA-24AA413F1B6D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717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533400" y="4191000"/>
            <a:ext cx="3225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400"/>
              <a:t>Fisherman’s </a:t>
            </a:r>
          </a:p>
          <a:p>
            <a:pPr algn="ctr"/>
            <a:r>
              <a:rPr lang="en-US" sz="4400"/>
              <a:t>Wharf?</a:t>
            </a:r>
          </a:p>
        </p:txBody>
      </p:sp>
      <p:pic>
        <p:nvPicPr>
          <p:cNvPr id="7173" name="Picture 5" descr="fw_fboa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228600"/>
            <a:ext cx="4144963" cy="2816225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7174" name="Picture 6" descr="FWcrabs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28600"/>
            <a:ext cx="3886200" cy="3316288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7175" name="Picture 7" descr="FWseal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3276600"/>
            <a:ext cx="4191000" cy="31496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611F1609-EB71-45FB-AB5E-77EE6F8956B3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5325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53252" name="Text Box 2"/>
          <p:cNvSpPr txBox="1">
            <a:spLocks noChangeArrowheads="1"/>
          </p:cNvSpPr>
          <p:nvPr/>
        </p:nvSpPr>
        <p:spPr bwMode="auto">
          <a:xfrm>
            <a:off x="304800" y="60325"/>
            <a:ext cx="85931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Invasive Species Can Easily Take Over</a:t>
            </a:r>
          </a:p>
        </p:txBody>
      </p:sp>
      <p:pic>
        <p:nvPicPr>
          <p:cNvPr id="53253" name="Picture 6" descr="March_of_Portola"/>
          <p:cNvPicPr>
            <a:picLocks noChangeAspect="1" noChangeArrowheads="1"/>
          </p:cNvPicPr>
          <p:nvPr/>
        </p:nvPicPr>
        <p:blipFill>
          <a:blip r:embed="rId3"/>
          <a:srcRect b="12820"/>
          <a:stretch>
            <a:fillRect/>
          </a:stretch>
        </p:blipFill>
        <p:spPr bwMode="auto">
          <a:xfrm>
            <a:off x="1752600" y="893763"/>
            <a:ext cx="5638800" cy="5129212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53254" name="Text Box 7"/>
          <p:cNvSpPr txBox="1">
            <a:spLocks noChangeArrowheads="1"/>
          </p:cNvSpPr>
          <p:nvPr/>
        </p:nvSpPr>
        <p:spPr bwMode="auto">
          <a:xfrm>
            <a:off x="1752600" y="5562600"/>
            <a:ext cx="5616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Gaspar de Portolá Marching on Monterey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07661B9C-83CF-4664-BAD4-F80D291FFE19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5427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pic>
        <p:nvPicPr>
          <p:cNvPr id="54276" name="Picture 6" descr="conquistadores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3635375"/>
            <a:ext cx="3276600" cy="281146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54277" name="Picture 11" descr="conquistador"/>
          <p:cNvPicPr>
            <a:picLocks noChangeAspect="1" noChangeArrowheads="1"/>
          </p:cNvPicPr>
          <p:nvPr/>
        </p:nvPicPr>
        <p:blipFill>
          <a:blip r:embed="rId4"/>
          <a:srcRect l="3284" t="3171" r="12044" b="18781"/>
          <a:stretch>
            <a:fillRect/>
          </a:stretch>
        </p:blipFill>
        <p:spPr bwMode="auto">
          <a:xfrm>
            <a:off x="4495800" y="3581400"/>
            <a:ext cx="4114800" cy="283845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54278" name="Text Box 14"/>
          <p:cNvSpPr txBox="1">
            <a:spLocks noChangeArrowheads="1"/>
          </p:cNvSpPr>
          <p:nvPr/>
        </p:nvSpPr>
        <p:spPr bwMode="auto">
          <a:xfrm>
            <a:off x="503238" y="393700"/>
            <a:ext cx="3840162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/>
              <a:t>Usually the Native</a:t>
            </a:r>
          </a:p>
          <a:p>
            <a:pPr algn="ctr"/>
            <a:r>
              <a:rPr lang="en-US" sz="3600"/>
              <a:t>Species Suffer </a:t>
            </a:r>
          </a:p>
          <a:p>
            <a:pPr algn="ctr"/>
            <a:r>
              <a:rPr lang="en-US" sz="3600"/>
              <a:t>Declines</a:t>
            </a:r>
          </a:p>
          <a:p>
            <a:pPr algn="ctr"/>
            <a:r>
              <a:rPr lang="en-US" sz="3600"/>
              <a:t>In Numbers </a:t>
            </a:r>
          </a:p>
          <a:p>
            <a:pPr algn="ctr"/>
            <a:r>
              <a:rPr lang="en-US" sz="3600"/>
              <a:t>and Diversity</a:t>
            </a:r>
          </a:p>
        </p:txBody>
      </p:sp>
      <p:pic>
        <p:nvPicPr>
          <p:cNvPr id="54279" name="Picture 15" descr="conquistador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457200"/>
            <a:ext cx="3419475" cy="2789238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68582532-1891-4636-BA55-C95F44F8CE1C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5529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pic>
        <p:nvPicPr>
          <p:cNvPr id="55300" name="Picture 5" descr="tanker%20shi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04800"/>
            <a:ext cx="3048000" cy="5888182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55301" name="Text Box 7"/>
          <p:cNvSpPr txBox="1">
            <a:spLocks noChangeArrowheads="1"/>
          </p:cNvSpPr>
          <p:nvPr/>
        </p:nvSpPr>
        <p:spPr bwMode="auto">
          <a:xfrm>
            <a:off x="4116388" y="1447800"/>
            <a:ext cx="5027612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/>
              <a:t>In Estuaries</a:t>
            </a:r>
          </a:p>
          <a:p>
            <a:pPr algn="ctr"/>
            <a:r>
              <a:rPr lang="en-US" sz="3600"/>
              <a:t>Invasive, or Exotic, </a:t>
            </a:r>
          </a:p>
          <a:p>
            <a:pPr algn="ctr"/>
            <a:r>
              <a:rPr lang="en-US" sz="3600"/>
              <a:t>Species</a:t>
            </a:r>
          </a:p>
          <a:p>
            <a:pPr algn="ctr"/>
            <a:r>
              <a:rPr lang="en-US" sz="3600"/>
              <a:t>Typically Come In</a:t>
            </a:r>
          </a:p>
          <a:p>
            <a:pPr algn="ctr"/>
            <a:r>
              <a:rPr lang="en-US" sz="3600"/>
              <a:t>As Larvae in the Ballast </a:t>
            </a:r>
          </a:p>
          <a:p>
            <a:pPr algn="ctr"/>
            <a:r>
              <a:rPr lang="en-US" sz="3600"/>
              <a:t>Water Of Ships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BDC43200-5187-412E-922C-05D075357F23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5632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56324" name="Text Box 3"/>
          <p:cNvSpPr txBox="1">
            <a:spLocks noChangeArrowheads="1"/>
          </p:cNvSpPr>
          <p:nvPr/>
        </p:nvSpPr>
        <p:spPr bwMode="auto">
          <a:xfrm>
            <a:off x="0" y="533400"/>
            <a:ext cx="94646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/>
              <a:t>Although Sometimes Pets Escape, </a:t>
            </a:r>
          </a:p>
          <a:p>
            <a:pPr algn="ctr"/>
            <a:r>
              <a:rPr lang="en-US" sz="3600"/>
              <a:t>As Do Animals From Live Fish Markets</a:t>
            </a:r>
          </a:p>
        </p:txBody>
      </p:sp>
      <p:pic>
        <p:nvPicPr>
          <p:cNvPr id="56325" name="Picture 4" descr="goldfis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286000"/>
            <a:ext cx="4445000" cy="333375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6326" name="Picture 5" descr="gold-fis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2268538"/>
            <a:ext cx="3581400" cy="3370262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50CA775B-0AB1-4F41-8085-C31241833646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5734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pic>
        <p:nvPicPr>
          <p:cNvPr id="57348" name="Picture 13" descr="mitten crab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2209800"/>
            <a:ext cx="51530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 Box 14"/>
          <p:cNvSpPr txBox="1">
            <a:spLocks noChangeArrowheads="1"/>
          </p:cNvSpPr>
          <p:nvPr/>
        </p:nvSpPr>
        <p:spPr bwMode="auto">
          <a:xfrm>
            <a:off x="5029200" y="304800"/>
            <a:ext cx="3876675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/>
              <a:t>The Chinese </a:t>
            </a:r>
          </a:p>
          <a:p>
            <a:pPr algn="ctr"/>
            <a:r>
              <a:rPr lang="en-US" sz="3200"/>
              <a:t>Mitten Crab</a:t>
            </a:r>
          </a:p>
          <a:p>
            <a:pPr algn="ctr"/>
            <a:endParaRPr lang="en-US" sz="3200"/>
          </a:p>
          <a:p>
            <a:pPr algn="ctr"/>
            <a:r>
              <a:rPr lang="en-US" sz="3200"/>
              <a:t>First discovered</a:t>
            </a:r>
          </a:p>
          <a:p>
            <a:pPr algn="ctr"/>
            <a:r>
              <a:rPr lang="en-US" sz="3200"/>
              <a:t>In San Francisco Bay</a:t>
            </a:r>
          </a:p>
          <a:p>
            <a:pPr algn="ctr"/>
            <a:r>
              <a:rPr lang="en-US" sz="3200"/>
              <a:t> in 1992</a:t>
            </a:r>
          </a:p>
          <a:p>
            <a:pPr algn="ctr"/>
            <a:r>
              <a:rPr lang="en-US" sz="3200"/>
              <a:t>However it had been</a:t>
            </a:r>
          </a:p>
          <a:p>
            <a:pPr algn="ctr"/>
            <a:r>
              <a:rPr lang="en-US" sz="3200"/>
              <a:t>Seen in fish markets</a:t>
            </a:r>
          </a:p>
          <a:p>
            <a:pPr algn="ctr"/>
            <a:r>
              <a:rPr lang="en-US" sz="3200"/>
              <a:t>In the 1980’s</a:t>
            </a:r>
          </a:p>
          <a:p>
            <a:pPr algn="ctr"/>
            <a:endParaRPr lang="en-US" sz="3200"/>
          </a:p>
          <a:p>
            <a:pPr algn="ctr"/>
            <a:r>
              <a:rPr lang="en-US" sz="3200"/>
              <a:t>A native of</a:t>
            </a:r>
          </a:p>
          <a:p>
            <a:pPr algn="ctr"/>
            <a:r>
              <a:rPr lang="en-US" sz="3200"/>
              <a:t>The Yellow Sea</a:t>
            </a:r>
          </a:p>
        </p:txBody>
      </p:sp>
      <p:sp>
        <p:nvSpPr>
          <p:cNvPr id="57350" name="Text Box 15"/>
          <p:cNvSpPr txBox="1">
            <a:spLocks noChangeArrowheads="1"/>
          </p:cNvSpPr>
          <p:nvPr/>
        </p:nvSpPr>
        <p:spPr bwMode="auto">
          <a:xfrm>
            <a:off x="609600" y="1066800"/>
            <a:ext cx="30368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/>
              <a:t>For Example…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1AB23DB8-AE77-4865-999C-1DDADD7684C5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5837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pic>
        <p:nvPicPr>
          <p:cNvPr id="58372" name="Picture 4" descr="crab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2895600"/>
            <a:ext cx="4664075" cy="3144838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8373" name="Picture 5" descr="crab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066800"/>
            <a:ext cx="3614738" cy="5011738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8374" name="Text Box 7"/>
          <p:cNvSpPr txBox="1">
            <a:spLocks noChangeArrowheads="1"/>
          </p:cNvSpPr>
          <p:nvPr/>
        </p:nvSpPr>
        <p:spPr bwMode="auto">
          <a:xfrm>
            <a:off x="4070350" y="914400"/>
            <a:ext cx="49974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/>
              <a:t>Mitten Crabs Simply </a:t>
            </a:r>
          </a:p>
          <a:p>
            <a:pPr algn="ctr"/>
            <a:r>
              <a:rPr lang="en-US" sz="3600"/>
              <a:t>Eat Many of The Native </a:t>
            </a:r>
          </a:p>
          <a:p>
            <a:pPr algn="ctr"/>
            <a:r>
              <a:rPr lang="en-US" sz="3600"/>
              <a:t>Species of the Bay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2E4B5A1B-FBFD-4592-8277-0FD8F3D1F2A5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5939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414338" y="228600"/>
            <a:ext cx="84994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/>
              <a:t>Tiny Asiatic Clams, However, Filter All the</a:t>
            </a:r>
          </a:p>
          <a:p>
            <a:pPr algn="ctr"/>
            <a:r>
              <a:rPr lang="en-US" sz="3600"/>
              <a:t>Available Food and Starve Native Species</a:t>
            </a:r>
          </a:p>
        </p:txBody>
      </p:sp>
      <p:pic>
        <p:nvPicPr>
          <p:cNvPr id="59397" name="Picture 5" descr="Potamocorbula%20amurens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524000"/>
            <a:ext cx="7620000" cy="452755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5453063" y="5334000"/>
            <a:ext cx="1057275" cy="6413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1 cm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38002" y="6248400"/>
            <a:ext cx="3457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Introduced Prior to 1986</a:t>
            </a:r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144070A7-EF35-4D4C-AD31-3B1CFCEB7FB4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6041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60420" name="Text Box 2"/>
          <p:cNvSpPr txBox="1">
            <a:spLocks noChangeArrowheads="1"/>
          </p:cNvSpPr>
          <p:nvPr/>
        </p:nvSpPr>
        <p:spPr bwMode="auto">
          <a:xfrm>
            <a:off x="3906838" y="454025"/>
            <a:ext cx="513954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u="sng" dirty="0" err="1"/>
              <a:t>Spartina</a:t>
            </a:r>
            <a:r>
              <a:rPr lang="en-US" sz="3600" u="sng" dirty="0"/>
              <a:t> </a:t>
            </a:r>
            <a:r>
              <a:rPr lang="en-US" sz="3600" u="sng" dirty="0" err="1"/>
              <a:t>alterniflora</a:t>
            </a:r>
            <a:r>
              <a:rPr lang="en-US" sz="3600" dirty="0"/>
              <a:t> is </a:t>
            </a:r>
          </a:p>
          <a:p>
            <a:pPr algn="ctr"/>
            <a:r>
              <a:rPr lang="en-US" sz="3600" dirty="0"/>
              <a:t>an </a:t>
            </a:r>
            <a:r>
              <a:rPr lang="en-US" sz="3600" dirty="0" smtClean="0"/>
              <a:t>Invasive </a:t>
            </a:r>
            <a:r>
              <a:rPr lang="en-US" sz="3600" dirty="0" err="1" smtClean="0"/>
              <a:t>Cordgrass</a:t>
            </a:r>
            <a:endParaRPr lang="en-US" sz="3600" dirty="0"/>
          </a:p>
          <a:p>
            <a:pPr algn="ctr"/>
            <a:r>
              <a:rPr lang="en-US" sz="3600" dirty="0"/>
              <a:t>From the East </a:t>
            </a:r>
            <a:r>
              <a:rPr lang="en-US" sz="3600" dirty="0" smtClean="0"/>
              <a:t>Coast and</a:t>
            </a:r>
            <a:endParaRPr lang="en-US" sz="3600" dirty="0"/>
          </a:p>
          <a:p>
            <a:pPr algn="ctr"/>
            <a:r>
              <a:rPr lang="en-US" sz="3600" dirty="0"/>
              <a:t>Just Crowds Natives Out</a:t>
            </a:r>
          </a:p>
        </p:txBody>
      </p:sp>
      <p:pic>
        <p:nvPicPr>
          <p:cNvPr id="60421" name="Picture 6" descr="smoothcordgrass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2784475"/>
            <a:ext cx="5486400" cy="357346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60422" name="Picture 7" descr="Cordgras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" y="533400"/>
            <a:ext cx="3676650" cy="2763838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2400" y="4724400"/>
            <a:ext cx="26709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Introduced in 1973</a:t>
            </a:r>
          </a:p>
          <a:p>
            <a:pPr algn="ctr"/>
            <a:r>
              <a:rPr lang="en-US" dirty="0" smtClean="0"/>
              <a:t>By the U.S. Army</a:t>
            </a:r>
          </a:p>
          <a:p>
            <a:pPr algn="ctr"/>
            <a:r>
              <a:rPr lang="en-US" dirty="0" smtClean="0"/>
              <a:t>Corps of Engineers</a:t>
            </a:r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BBF326B9-AF81-490B-8B6F-E6F745C3AEE0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6144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61444" name="Text Box 6"/>
          <p:cNvSpPr txBox="1">
            <a:spLocks noChangeArrowheads="1"/>
          </p:cNvSpPr>
          <p:nvPr/>
        </p:nvSpPr>
        <p:spPr bwMode="auto">
          <a:xfrm>
            <a:off x="609600" y="381000"/>
            <a:ext cx="827662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dirty="0"/>
              <a:t>Invasive organisms account for </a:t>
            </a:r>
            <a:r>
              <a:rPr lang="en-US" sz="3600" dirty="0" smtClean="0"/>
              <a:t>40-90%</a:t>
            </a:r>
            <a:endParaRPr lang="en-US" sz="3600" dirty="0"/>
          </a:p>
          <a:p>
            <a:pPr algn="ctr"/>
            <a:r>
              <a:rPr lang="en-US" sz="3600" dirty="0" smtClean="0"/>
              <a:t>of </a:t>
            </a:r>
            <a:r>
              <a:rPr lang="en-US" sz="3600" dirty="0"/>
              <a:t>the common species, up to </a:t>
            </a:r>
            <a:r>
              <a:rPr lang="en-US" sz="3600" dirty="0" smtClean="0"/>
              <a:t>97%</a:t>
            </a:r>
            <a:endParaRPr lang="en-US" sz="3600" dirty="0"/>
          </a:p>
          <a:p>
            <a:pPr algn="ctr"/>
            <a:r>
              <a:rPr lang="en-US" sz="3600" dirty="0"/>
              <a:t>of the total number of organisms, </a:t>
            </a:r>
          </a:p>
          <a:p>
            <a:pPr algn="ctr"/>
            <a:r>
              <a:rPr lang="en-US" sz="3600" u="sng" dirty="0"/>
              <a:t>and up to 99 </a:t>
            </a:r>
            <a:r>
              <a:rPr lang="en-US" sz="3600" u="sng" dirty="0" smtClean="0"/>
              <a:t>% </a:t>
            </a:r>
            <a:r>
              <a:rPr lang="en-US" sz="3600" u="sng" dirty="0"/>
              <a:t>of the biomass.</a:t>
            </a:r>
          </a:p>
        </p:txBody>
      </p:sp>
      <p:sp>
        <p:nvSpPr>
          <p:cNvPr id="61446" name="Rectangle 7"/>
          <p:cNvSpPr>
            <a:spLocks noChangeArrowheads="1"/>
          </p:cNvSpPr>
          <p:nvPr/>
        </p:nvSpPr>
        <p:spPr bwMode="auto">
          <a:xfrm>
            <a:off x="2438400" y="3352800"/>
            <a:ext cx="4191000" cy="2209800"/>
          </a:xfrm>
          <a:prstGeom prst="rect">
            <a:avLst/>
          </a:prstGeom>
          <a:solidFill>
            <a:schemeClr val="accent1"/>
          </a:solidFill>
          <a:ln w="762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7" name="Freeform 8"/>
          <p:cNvSpPr>
            <a:spLocks/>
          </p:cNvSpPr>
          <p:nvPr/>
        </p:nvSpPr>
        <p:spPr bwMode="auto">
          <a:xfrm>
            <a:off x="2457450" y="3380936"/>
            <a:ext cx="4095750" cy="2100263"/>
          </a:xfrm>
          <a:custGeom>
            <a:avLst/>
            <a:gdLst>
              <a:gd name="T0" fmla="*/ 0 w 2544"/>
              <a:gd name="T1" fmla="*/ 1546 h 1254"/>
              <a:gd name="T2" fmla="*/ 281 w 2544"/>
              <a:gd name="T3" fmla="*/ 1543 h 1254"/>
              <a:gd name="T4" fmla="*/ 407 w 2544"/>
              <a:gd name="T5" fmla="*/ 1488 h 1254"/>
              <a:gd name="T6" fmla="*/ 506 w 2544"/>
              <a:gd name="T7" fmla="*/ 1476 h 1254"/>
              <a:gd name="T8" fmla="*/ 559 w 2544"/>
              <a:gd name="T9" fmla="*/ 1488 h 1254"/>
              <a:gd name="T10" fmla="*/ 761 w 2544"/>
              <a:gd name="T11" fmla="*/ 1427 h 1254"/>
              <a:gd name="T12" fmla="*/ 964 w 2544"/>
              <a:gd name="T13" fmla="*/ 1368 h 1254"/>
              <a:gd name="T14" fmla="*/ 1076 w 2544"/>
              <a:gd name="T15" fmla="*/ 1337 h 1254"/>
              <a:gd name="T16" fmla="*/ 1155 w 2544"/>
              <a:gd name="T17" fmla="*/ 1315 h 1254"/>
              <a:gd name="T18" fmla="*/ 1263 w 2544"/>
              <a:gd name="T19" fmla="*/ 1290 h 1254"/>
              <a:gd name="T20" fmla="*/ 1361 w 2544"/>
              <a:gd name="T21" fmla="*/ 1280 h 1254"/>
              <a:gd name="T22" fmla="*/ 1460 w 2544"/>
              <a:gd name="T23" fmla="*/ 1221 h 1254"/>
              <a:gd name="T24" fmla="*/ 1574 w 2544"/>
              <a:gd name="T25" fmla="*/ 1190 h 1254"/>
              <a:gd name="T26" fmla="*/ 1777 w 2544"/>
              <a:gd name="T27" fmla="*/ 1071 h 1254"/>
              <a:gd name="T28" fmla="*/ 1878 w 2544"/>
              <a:gd name="T29" fmla="*/ 1011 h 1254"/>
              <a:gd name="T30" fmla="*/ 1930 w 2544"/>
              <a:gd name="T31" fmla="*/ 952 h 1254"/>
              <a:gd name="T32" fmla="*/ 2031 w 2544"/>
              <a:gd name="T33" fmla="*/ 893 h 1254"/>
              <a:gd name="T34" fmla="*/ 2133 w 2544"/>
              <a:gd name="T35" fmla="*/ 772 h 1254"/>
              <a:gd name="T36" fmla="*/ 2183 w 2544"/>
              <a:gd name="T37" fmla="*/ 713 h 1254"/>
              <a:gd name="T38" fmla="*/ 2234 w 2544"/>
              <a:gd name="T39" fmla="*/ 594 h 1254"/>
              <a:gd name="T40" fmla="*/ 2364 w 2544"/>
              <a:gd name="T41" fmla="*/ 450 h 1254"/>
              <a:gd name="T42" fmla="*/ 2438 w 2544"/>
              <a:gd name="T43" fmla="*/ 358 h 1254"/>
              <a:gd name="T44" fmla="*/ 2540 w 2544"/>
              <a:gd name="T45" fmla="*/ 290 h 1254"/>
              <a:gd name="T46" fmla="*/ 2640 w 2544"/>
              <a:gd name="T47" fmla="*/ 178 h 1254"/>
              <a:gd name="T48" fmla="*/ 2668 w 2544"/>
              <a:gd name="T49" fmla="*/ 60 h 1254"/>
              <a:gd name="T50" fmla="*/ 2692 w 2544"/>
              <a:gd name="T51" fmla="*/ 0 h 125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544"/>
              <a:gd name="T79" fmla="*/ 0 h 1254"/>
              <a:gd name="T80" fmla="*/ 2544 w 2544"/>
              <a:gd name="T81" fmla="*/ 1254 h 1254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544" h="1254">
                <a:moveTo>
                  <a:pt x="0" y="1248"/>
                </a:moveTo>
                <a:cubicBezTo>
                  <a:pt x="44" y="1248"/>
                  <a:pt x="201" y="1254"/>
                  <a:pt x="265" y="1246"/>
                </a:cubicBezTo>
                <a:cubicBezTo>
                  <a:pt x="329" y="1238"/>
                  <a:pt x="349" y="1209"/>
                  <a:pt x="384" y="1200"/>
                </a:cubicBezTo>
                <a:cubicBezTo>
                  <a:pt x="419" y="1191"/>
                  <a:pt x="454" y="1191"/>
                  <a:pt x="478" y="1191"/>
                </a:cubicBezTo>
                <a:cubicBezTo>
                  <a:pt x="502" y="1191"/>
                  <a:pt x="488" y="1206"/>
                  <a:pt x="528" y="1200"/>
                </a:cubicBezTo>
                <a:cubicBezTo>
                  <a:pt x="568" y="1194"/>
                  <a:pt x="656" y="1168"/>
                  <a:pt x="720" y="1152"/>
                </a:cubicBezTo>
                <a:cubicBezTo>
                  <a:pt x="784" y="1136"/>
                  <a:pt x="863" y="1116"/>
                  <a:pt x="912" y="1104"/>
                </a:cubicBezTo>
                <a:cubicBezTo>
                  <a:pt x="961" y="1092"/>
                  <a:pt x="987" y="1086"/>
                  <a:pt x="1017" y="1079"/>
                </a:cubicBezTo>
                <a:cubicBezTo>
                  <a:pt x="1047" y="1072"/>
                  <a:pt x="1062" y="1067"/>
                  <a:pt x="1092" y="1061"/>
                </a:cubicBezTo>
                <a:cubicBezTo>
                  <a:pt x="1122" y="1055"/>
                  <a:pt x="1162" y="1047"/>
                  <a:pt x="1194" y="1042"/>
                </a:cubicBezTo>
                <a:cubicBezTo>
                  <a:pt x="1226" y="1037"/>
                  <a:pt x="1256" y="1042"/>
                  <a:pt x="1287" y="1033"/>
                </a:cubicBezTo>
                <a:cubicBezTo>
                  <a:pt x="1318" y="1024"/>
                  <a:pt x="1347" y="998"/>
                  <a:pt x="1380" y="986"/>
                </a:cubicBezTo>
                <a:cubicBezTo>
                  <a:pt x="1413" y="974"/>
                  <a:pt x="1438" y="980"/>
                  <a:pt x="1488" y="960"/>
                </a:cubicBezTo>
                <a:cubicBezTo>
                  <a:pt x="1538" y="940"/>
                  <a:pt x="1632" y="888"/>
                  <a:pt x="1680" y="864"/>
                </a:cubicBezTo>
                <a:cubicBezTo>
                  <a:pt x="1728" y="840"/>
                  <a:pt x="1752" y="832"/>
                  <a:pt x="1776" y="816"/>
                </a:cubicBezTo>
                <a:cubicBezTo>
                  <a:pt x="1800" y="800"/>
                  <a:pt x="1800" y="784"/>
                  <a:pt x="1824" y="768"/>
                </a:cubicBezTo>
                <a:cubicBezTo>
                  <a:pt x="1848" y="752"/>
                  <a:pt x="1888" y="744"/>
                  <a:pt x="1920" y="720"/>
                </a:cubicBezTo>
                <a:cubicBezTo>
                  <a:pt x="1952" y="696"/>
                  <a:pt x="1992" y="648"/>
                  <a:pt x="2016" y="624"/>
                </a:cubicBezTo>
                <a:cubicBezTo>
                  <a:pt x="2040" y="600"/>
                  <a:pt x="2048" y="600"/>
                  <a:pt x="2064" y="576"/>
                </a:cubicBezTo>
                <a:cubicBezTo>
                  <a:pt x="2080" y="552"/>
                  <a:pt x="2084" y="515"/>
                  <a:pt x="2112" y="480"/>
                </a:cubicBezTo>
                <a:cubicBezTo>
                  <a:pt x="2140" y="445"/>
                  <a:pt x="2202" y="396"/>
                  <a:pt x="2234" y="364"/>
                </a:cubicBezTo>
                <a:cubicBezTo>
                  <a:pt x="2266" y="332"/>
                  <a:pt x="2276" y="310"/>
                  <a:pt x="2304" y="288"/>
                </a:cubicBezTo>
                <a:cubicBezTo>
                  <a:pt x="2332" y="266"/>
                  <a:pt x="2370" y="258"/>
                  <a:pt x="2402" y="234"/>
                </a:cubicBezTo>
                <a:cubicBezTo>
                  <a:pt x="2434" y="210"/>
                  <a:pt x="2476" y="175"/>
                  <a:pt x="2496" y="144"/>
                </a:cubicBezTo>
                <a:cubicBezTo>
                  <a:pt x="2516" y="113"/>
                  <a:pt x="2514" y="72"/>
                  <a:pt x="2522" y="48"/>
                </a:cubicBezTo>
                <a:cubicBezTo>
                  <a:pt x="2530" y="24"/>
                  <a:pt x="2540" y="10"/>
                  <a:pt x="2544" y="0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48" name="Text Box 9"/>
          <p:cNvSpPr txBox="1">
            <a:spLocks noChangeArrowheads="1"/>
          </p:cNvSpPr>
          <p:nvPr/>
        </p:nvSpPr>
        <p:spPr bwMode="auto">
          <a:xfrm>
            <a:off x="1905000" y="3276600"/>
            <a:ext cx="565150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 250</a:t>
            </a:r>
          </a:p>
          <a:p>
            <a:endParaRPr lang="en-US" sz="1400"/>
          </a:p>
          <a:p>
            <a:r>
              <a:rPr lang="en-US" sz="1400"/>
              <a:t> 200</a:t>
            </a:r>
          </a:p>
          <a:p>
            <a:endParaRPr lang="en-US" sz="1400"/>
          </a:p>
          <a:p>
            <a:r>
              <a:rPr lang="en-US" sz="1400"/>
              <a:t> 150</a:t>
            </a:r>
          </a:p>
          <a:p>
            <a:endParaRPr lang="en-US" sz="1400"/>
          </a:p>
          <a:p>
            <a:r>
              <a:rPr lang="en-US" sz="1400"/>
              <a:t> 100</a:t>
            </a:r>
          </a:p>
          <a:p>
            <a:endParaRPr lang="en-US" sz="1400"/>
          </a:p>
          <a:p>
            <a:r>
              <a:rPr lang="en-US" sz="1400"/>
              <a:t>  50</a:t>
            </a:r>
          </a:p>
          <a:p>
            <a:endParaRPr lang="en-US" sz="1400"/>
          </a:p>
          <a:p>
            <a:r>
              <a:rPr lang="en-US" sz="1400"/>
              <a:t>    0</a:t>
            </a:r>
          </a:p>
          <a:p>
            <a:endParaRPr lang="en-US"/>
          </a:p>
        </p:txBody>
      </p:sp>
      <p:sp>
        <p:nvSpPr>
          <p:cNvPr id="61449" name="Text Box 10"/>
          <p:cNvSpPr txBox="1">
            <a:spLocks noChangeArrowheads="1"/>
          </p:cNvSpPr>
          <p:nvPr/>
        </p:nvSpPr>
        <p:spPr bwMode="auto">
          <a:xfrm>
            <a:off x="2117725" y="5661025"/>
            <a:ext cx="46497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1850     1870    1890    1910    1930    1950    1970    1990</a:t>
            </a:r>
          </a:p>
        </p:txBody>
      </p:sp>
      <p:sp>
        <p:nvSpPr>
          <p:cNvPr id="61450" name="Text Box 11"/>
          <p:cNvSpPr txBox="1">
            <a:spLocks noChangeArrowheads="1"/>
          </p:cNvSpPr>
          <p:nvPr/>
        </p:nvSpPr>
        <p:spPr bwMode="auto">
          <a:xfrm>
            <a:off x="1905000" y="2667000"/>
            <a:ext cx="5389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Cumulative Number of Invasive Species</a:t>
            </a:r>
          </a:p>
        </p:txBody>
      </p:sp>
      <p:sp>
        <p:nvSpPr>
          <p:cNvPr id="61451" name="Text Box 12"/>
          <p:cNvSpPr txBox="1">
            <a:spLocks noChangeArrowheads="1"/>
          </p:cNvSpPr>
          <p:nvPr/>
        </p:nvSpPr>
        <p:spPr bwMode="auto">
          <a:xfrm rot="16200000">
            <a:off x="352425" y="4219575"/>
            <a:ext cx="2647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Number of Species</a:t>
            </a:r>
          </a:p>
        </p:txBody>
      </p:sp>
      <p:sp>
        <p:nvSpPr>
          <p:cNvPr id="61452" name="Text Box 13"/>
          <p:cNvSpPr txBox="1">
            <a:spLocks noChangeArrowheads="1"/>
          </p:cNvSpPr>
          <p:nvPr/>
        </p:nvSpPr>
        <p:spPr bwMode="auto">
          <a:xfrm>
            <a:off x="3733800" y="6019800"/>
            <a:ext cx="792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Year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A3FD76F6-154C-442E-91A8-CEE37E011881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6349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1295400" y="1828800"/>
            <a:ext cx="659130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4000" b="0"/>
              <a:t>Estuaries are threatened by:</a:t>
            </a:r>
          </a:p>
          <a:p>
            <a:pPr marL="342900" indent="-342900"/>
            <a:r>
              <a:rPr lang="en-US" sz="4000" b="0"/>
              <a:t>	1. Water Diversion</a:t>
            </a:r>
          </a:p>
          <a:p>
            <a:pPr marL="342900" indent="-342900"/>
            <a:r>
              <a:rPr lang="en-US" sz="4000" b="0"/>
              <a:t>	2. Wetland Loss</a:t>
            </a:r>
          </a:p>
          <a:p>
            <a:pPr marL="342900" indent="-342900"/>
            <a:r>
              <a:rPr lang="en-US" sz="4000" b="0"/>
              <a:t>	3. Invasive Species</a:t>
            </a:r>
          </a:p>
          <a:p>
            <a:pPr marL="342900" indent="-342900"/>
            <a:r>
              <a:rPr lang="en-US" sz="4000" b="0"/>
              <a:t>	4. Pollution</a:t>
            </a:r>
          </a:p>
          <a:p>
            <a:pPr marL="342900" indent="-342900"/>
            <a:r>
              <a:rPr lang="en-US" sz="4000" b="0"/>
              <a:t>	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05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3E23C86E-FFC1-4883-8F5B-E5A50523ED58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819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pic>
        <p:nvPicPr>
          <p:cNvPr id="8196" name="Picture 4" descr="180px-Steve-job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581400"/>
            <a:ext cx="2166938" cy="30480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8197" name="Picture 5" descr="gordonmoore_5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304800"/>
            <a:ext cx="4572000" cy="34290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8198" name="Picture 6" descr="larry_ellison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533400"/>
            <a:ext cx="2130425" cy="32004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127125" y="4552950"/>
            <a:ext cx="38115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/>
              <a:t>Silicon Valley?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D9E9F916-5FDE-4E24-96F9-DA735E290AD8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6451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pic>
        <p:nvPicPr>
          <p:cNvPr id="64516" name="Picture 29" descr="bay area growth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2525" y="223838"/>
            <a:ext cx="685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 Box 6"/>
          <p:cNvSpPr txBox="1">
            <a:spLocks noChangeArrowheads="1"/>
          </p:cNvSpPr>
          <p:nvPr/>
        </p:nvSpPr>
        <p:spPr bwMode="auto">
          <a:xfrm>
            <a:off x="1308100" y="2606675"/>
            <a:ext cx="866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1850</a:t>
            </a:r>
          </a:p>
        </p:txBody>
      </p:sp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2786063" y="3705225"/>
            <a:ext cx="866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1900</a:t>
            </a:r>
          </a:p>
        </p:txBody>
      </p:sp>
      <p:sp>
        <p:nvSpPr>
          <p:cNvPr id="64519" name="Text Box 8"/>
          <p:cNvSpPr txBox="1">
            <a:spLocks noChangeArrowheads="1"/>
          </p:cNvSpPr>
          <p:nvPr/>
        </p:nvSpPr>
        <p:spPr bwMode="auto">
          <a:xfrm>
            <a:off x="4214813" y="4772025"/>
            <a:ext cx="857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1940</a:t>
            </a:r>
          </a:p>
        </p:txBody>
      </p:sp>
      <p:sp>
        <p:nvSpPr>
          <p:cNvPr id="64520" name="Text Box 9"/>
          <p:cNvSpPr txBox="1">
            <a:spLocks noChangeArrowheads="1"/>
          </p:cNvSpPr>
          <p:nvPr/>
        </p:nvSpPr>
        <p:spPr bwMode="auto">
          <a:xfrm>
            <a:off x="5683250" y="5853113"/>
            <a:ext cx="850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1990</a:t>
            </a:r>
          </a:p>
        </p:txBody>
      </p:sp>
      <p:sp>
        <p:nvSpPr>
          <p:cNvPr id="64521" name="Freeform 15"/>
          <p:cNvSpPr>
            <a:spLocks/>
          </p:cNvSpPr>
          <p:nvPr/>
        </p:nvSpPr>
        <p:spPr bwMode="auto">
          <a:xfrm>
            <a:off x="1312863" y="339725"/>
            <a:ext cx="2020887" cy="2708275"/>
          </a:xfrm>
          <a:custGeom>
            <a:avLst/>
            <a:gdLst>
              <a:gd name="T0" fmla="*/ 0 w 1273"/>
              <a:gd name="T1" fmla="*/ 0 h 1706"/>
              <a:gd name="T2" fmla="*/ 2147483647 w 1273"/>
              <a:gd name="T3" fmla="*/ 2147483647 h 1706"/>
              <a:gd name="T4" fmla="*/ 2147483647 w 1273"/>
              <a:gd name="T5" fmla="*/ 2147483647 h 1706"/>
              <a:gd name="T6" fmla="*/ 2147483647 w 1273"/>
              <a:gd name="T7" fmla="*/ 2147483647 h 1706"/>
              <a:gd name="T8" fmla="*/ 2147483647 w 1273"/>
              <a:gd name="T9" fmla="*/ 2147483647 h 1706"/>
              <a:gd name="T10" fmla="*/ 2147483647 w 1273"/>
              <a:gd name="T11" fmla="*/ 0 h 1706"/>
              <a:gd name="T12" fmla="*/ 0 w 1273"/>
              <a:gd name="T13" fmla="*/ 0 h 17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73"/>
              <a:gd name="T22" fmla="*/ 0 h 1706"/>
              <a:gd name="T23" fmla="*/ 1273 w 1273"/>
              <a:gd name="T24" fmla="*/ 1706 h 170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73" h="1706">
                <a:moveTo>
                  <a:pt x="0" y="0"/>
                </a:moveTo>
                <a:lnTo>
                  <a:pt x="9" y="1700"/>
                </a:lnTo>
                <a:lnTo>
                  <a:pt x="949" y="1706"/>
                </a:lnTo>
                <a:lnTo>
                  <a:pt x="947" y="678"/>
                </a:lnTo>
                <a:lnTo>
                  <a:pt x="1273" y="678"/>
                </a:lnTo>
                <a:lnTo>
                  <a:pt x="1263" y="0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22" name="Freeform 17"/>
          <p:cNvSpPr>
            <a:spLocks/>
          </p:cNvSpPr>
          <p:nvPr/>
        </p:nvSpPr>
        <p:spPr bwMode="auto">
          <a:xfrm>
            <a:off x="2819400" y="1401763"/>
            <a:ext cx="1928813" cy="2727325"/>
          </a:xfrm>
          <a:custGeom>
            <a:avLst/>
            <a:gdLst>
              <a:gd name="T0" fmla="*/ 0 w 1215"/>
              <a:gd name="T1" fmla="*/ 2147483647 h 1718"/>
              <a:gd name="T2" fmla="*/ 0 w 1215"/>
              <a:gd name="T3" fmla="*/ 2147483647 h 1718"/>
              <a:gd name="T4" fmla="*/ 2147483647 w 1215"/>
              <a:gd name="T5" fmla="*/ 2147483647 h 1718"/>
              <a:gd name="T6" fmla="*/ 2147483647 w 1215"/>
              <a:gd name="T7" fmla="*/ 2147483647 h 1718"/>
              <a:gd name="T8" fmla="*/ 2147483647 w 1215"/>
              <a:gd name="T9" fmla="*/ 2147483647 h 1718"/>
              <a:gd name="T10" fmla="*/ 2147483647 w 1215"/>
              <a:gd name="T11" fmla="*/ 2147483647 h 1718"/>
              <a:gd name="T12" fmla="*/ 2147483647 w 1215"/>
              <a:gd name="T13" fmla="*/ 0 h 17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5"/>
              <a:gd name="T22" fmla="*/ 0 h 1718"/>
              <a:gd name="T23" fmla="*/ 1215 w 1215"/>
              <a:gd name="T24" fmla="*/ 1718 h 17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5" h="1718">
                <a:moveTo>
                  <a:pt x="0" y="1037"/>
                </a:moveTo>
                <a:lnTo>
                  <a:pt x="0" y="1709"/>
                </a:lnTo>
                <a:lnTo>
                  <a:pt x="881" y="1718"/>
                </a:lnTo>
                <a:lnTo>
                  <a:pt x="864" y="653"/>
                </a:lnTo>
                <a:lnTo>
                  <a:pt x="1215" y="650"/>
                </a:lnTo>
                <a:lnTo>
                  <a:pt x="1215" y="9"/>
                </a:lnTo>
                <a:lnTo>
                  <a:pt x="296" y="0"/>
                </a:lnTo>
              </a:path>
            </a:pathLst>
          </a:cu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23" name="Freeform 18"/>
          <p:cNvSpPr>
            <a:spLocks/>
          </p:cNvSpPr>
          <p:nvPr/>
        </p:nvSpPr>
        <p:spPr bwMode="auto">
          <a:xfrm>
            <a:off x="4203700" y="2447925"/>
            <a:ext cx="2020888" cy="2743200"/>
          </a:xfrm>
          <a:custGeom>
            <a:avLst/>
            <a:gdLst>
              <a:gd name="T0" fmla="*/ 0 w 1273"/>
              <a:gd name="T1" fmla="*/ 2147483647 h 1728"/>
              <a:gd name="T2" fmla="*/ 0 w 1273"/>
              <a:gd name="T3" fmla="*/ 2147483647 h 1728"/>
              <a:gd name="T4" fmla="*/ 2147483647 w 1273"/>
              <a:gd name="T5" fmla="*/ 2147483647 h 1728"/>
              <a:gd name="T6" fmla="*/ 2147483647 w 1273"/>
              <a:gd name="T7" fmla="*/ 2147483647 h 1728"/>
              <a:gd name="T8" fmla="*/ 2147483647 w 1273"/>
              <a:gd name="T9" fmla="*/ 2147483647 h 1728"/>
              <a:gd name="T10" fmla="*/ 2147483647 w 1273"/>
              <a:gd name="T11" fmla="*/ 2147483647 h 1728"/>
              <a:gd name="T12" fmla="*/ 2147483647 w 1273"/>
              <a:gd name="T13" fmla="*/ 0 h 17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73"/>
              <a:gd name="T22" fmla="*/ 0 h 1728"/>
              <a:gd name="T23" fmla="*/ 1273 w 1273"/>
              <a:gd name="T24" fmla="*/ 1728 h 17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73" h="1728">
                <a:moveTo>
                  <a:pt x="0" y="1050"/>
                </a:moveTo>
                <a:lnTo>
                  <a:pt x="0" y="1719"/>
                </a:lnTo>
                <a:lnTo>
                  <a:pt x="957" y="1728"/>
                </a:lnTo>
                <a:lnTo>
                  <a:pt x="952" y="666"/>
                </a:lnTo>
                <a:lnTo>
                  <a:pt x="1273" y="651"/>
                </a:lnTo>
                <a:lnTo>
                  <a:pt x="1254" y="9"/>
                </a:lnTo>
                <a:lnTo>
                  <a:pt x="334" y="0"/>
                </a:lnTo>
              </a:path>
            </a:pathLst>
          </a:cu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24" name="Rectangle 19"/>
          <p:cNvSpPr>
            <a:spLocks noChangeArrowheads="1"/>
          </p:cNvSpPr>
          <p:nvPr/>
        </p:nvSpPr>
        <p:spPr bwMode="auto">
          <a:xfrm>
            <a:off x="5715000" y="3505200"/>
            <a:ext cx="1905000" cy="2743200"/>
          </a:xfrm>
          <a:prstGeom prst="rect">
            <a:avLst/>
          </a:prstGeom>
          <a:noFill/>
          <a:ln w="571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525" name="Group 31"/>
          <p:cNvGrpSpPr>
            <a:grpSpLocks/>
          </p:cNvGrpSpPr>
          <p:nvPr/>
        </p:nvGrpSpPr>
        <p:grpSpPr bwMode="auto">
          <a:xfrm>
            <a:off x="838200" y="4419600"/>
            <a:ext cx="3048000" cy="1676400"/>
            <a:chOff x="528" y="2784"/>
            <a:chExt cx="1920" cy="1056"/>
          </a:xfrm>
        </p:grpSpPr>
        <p:sp>
          <p:nvSpPr>
            <p:cNvPr id="64527" name="Rectangle 20"/>
            <p:cNvSpPr>
              <a:spLocks noChangeArrowheads="1"/>
            </p:cNvSpPr>
            <p:nvPr/>
          </p:nvSpPr>
          <p:spPr bwMode="auto">
            <a:xfrm>
              <a:off x="528" y="2784"/>
              <a:ext cx="1776" cy="1056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4528" name="Rectangle 21"/>
            <p:cNvSpPr>
              <a:spLocks noChangeArrowheads="1"/>
            </p:cNvSpPr>
            <p:nvPr/>
          </p:nvSpPr>
          <p:spPr bwMode="auto">
            <a:xfrm>
              <a:off x="720" y="3264"/>
              <a:ext cx="384" cy="144"/>
            </a:xfrm>
            <a:prstGeom prst="rect">
              <a:avLst/>
            </a:prstGeom>
            <a:solidFill>
              <a:srgbClr val="66FF33"/>
            </a:solidFill>
            <a:ln w="571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9" name="Rectangle 22"/>
            <p:cNvSpPr>
              <a:spLocks noChangeArrowheads="1"/>
            </p:cNvSpPr>
            <p:nvPr/>
          </p:nvSpPr>
          <p:spPr bwMode="auto">
            <a:xfrm>
              <a:off x="720" y="2976"/>
              <a:ext cx="384" cy="144"/>
            </a:xfrm>
            <a:prstGeom prst="rect">
              <a:avLst/>
            </a:prstGeom>
            <a:solidFill>
              <a:srgbClr val="FF0000"/>
            </a:solidFill>
            <a:ln w="571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30" name="Oval 23"/>
            <p:cNvSpPr>
              <a:spLocks noChangeArrowheads="1"/>
            </p:cNvSpPr>
            <p:nvPr/>
          </p:nvSpPr>
          <p:spPr bwMode="auto">
            <a:xfrm>
              <a:off x="864" y="3552"/>
              <a:ext cx="144" cy="144"/>
            </a:xfrm>
            <a:prstGeom prst="ellipse">
              <a:avLst/>
            </a:prstGeom>
            <a:solidFill>
              <a:srgbClr val="FFFF00"/>
            </a:solidFill>
            <a:ln w="5715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31" name="Text Box 25"/>
            <p:cNvSpPr txBox="1">
              <a:spLocks noChangeArrowheads="1"/>
            </p:cNvSpPr>
            <p:nvPr/>
          </p:nvSpPr>
          <p:spPr bwMode="auto">
            <a:xfrm>
              <a:off x="1200" y="2976"/>
              <a:ext cx="1248" cy="72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chemeClr val="tx1"/>
                  </a:solidFill>
                </a:rPr>
                <a:t>Urban Areas</a:t>
              </a:r>
            </a:p>
            <a:p>
              <a:endParaRPr lang="en-US" sz="1400">
                <a:solidFill>
                  <a:schemeClr val="tx1"/>
                </a:solidFill>
              </a:endParaRPr>
            </a:p>
            <a:p>
              <a:r>
                <a:rPr lang="en-US" sz="1400">
                  <a:solidFill>
                    <a:schemeClr val="tx1"/>
                  </a:solidFill>
                </a:rPr>
                <a:t>Tidal Wetlands</a:t>
              </a:r>
            </a:p>
            <a:p>
              <a:endParaRPr lang="en-US" sz="1400">
                <a:solidFill>
                  <a:schemeClr val="tx1"/>
                </a:solidFill>
              </a:endParaRPr>
            </a:p>
            <a:p>
              <a:r>
                <a:rPr lang="en-US" sz="1400">
                  <a:solidFill>
                    <a:schemeClr val="tx1"/>
                  </a:solidFill>
                </a:rPr>
                <a:t>Major Earthquakes</a:t>
              </a:r>
            </a:p>
          </p:txBody>
        </p:sp>
      </p:grpSp>
      <p:sp>
        <p:nvSpPr>
          <p:cNvPr id="64526" name="Text Box 30"/>
          <p:cNvSpPr txBox="1">
            <a:spLocks noChangeArrowheads="1"/>
          </p:cNvSpPr>
          <p:nvPr/>
        </p:nvSpPr>
        <p:spPr bwMode="auto">
          <a:xfrm>
            <a:off x="5842000" y="304800"/>
            <a:ext cx="33020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/>
              <a:t>Pollution is </a:t>
            </a:r>
          </a:p>
          <a:p>
            <a:pPr algn="ctr"/>
            <a:r>
              <a:rPr lang="en-US" sz="3600"/>
              <a:t>Roughly</a:t>
            </a:r>
          </a:p>
          <a:p>
            <a:pPr algn="ctr"/>
            <a:r>
              <a:rPr lang="en-US" sz="3600"/>
              <a:t>Proportional to </a:t>
            </a:r>
          </a:p>
          <a:p>
            <a:pPr algn="ctr"/>
            <a:r>
              <a:rPr lang="en-US" sz="3600"/>
              <a:t>Population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B86D5-FBA3-49BD-BE6F-29966C79F5E2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pic>
        <p:nvPicPr>
          <p:cNvPr id="4" name="Picture 3" descr="water-pollu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505200"/>
            <a:ext cx="2505075" cy="2428193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5" name="Picture 4" descr="28581549-tire-beach-aka-toxic-or-kafka-pollution-san-francisco.jpg"/>
          <p:cNvPicPr>
            <a:picLocks noChangeAspect="1"/>
          </p:cNvPicPr>
          <p:nvPr/>
        </p:nvPicPr>
        <p:blipFill>
          <a:blip r:embed="rId4"/>
          <a:srcRect b="3371"/>
          <a:stretch>
            <a:fillRect/>
          </a:stretch>
        </p:blipFill>
        <p:spPr>
          <a:xfrm>
            <a:off x="4572000" y="3429000"/>
            <a:ext cx="3469758" cy="25146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6" name="Picture 5" descr="alcatraz surrounded by oil slick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533400"/>
            <a:ext cx="4457700" cy="2619375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6200" y="609600"/>
            <a:ext cx="404309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Although Pollution</a:t>
            </a:r>
          </a:p>
          <a:p>
            <a:pPr algn="ctr"/>
            <a:r>
              <a:rPr lang="en-US" sz="3200" dirty="0" smtClean="0"/>
              <a:t>Has Decreased Since </a:t>
            </a:r>
          </a:p>
          <a:p>
            <a:pPr algn="ctr"/>
            <a:r>
              <a:rPr lang="en-US" sz="3200" dirty="0" smtClean="0"/>
              <a:t>The 60’s and 70’s,</a:t>
            </a:r>
          </a:p>
          <a:p>
            <a:pPr algn="ctr"/>
            <a:r>
              <a:rPr lang="en-US" sz="3200" dirty="0" smtClean="0"/>
              <a:t>There Is Still Work </a:t>
            </a:r>
          </a:p>
          <a:p>
            <a:pPr algn="ctr"/>
            <a:r>
              <a:rPr lang="en-US" sz="3200" dirty="0" smtClean="0"/>
              <a:t>to be Done</a:t>
            </a:r>
            <a:endParaRPr lang="en-US" sz="3200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A3FD76F6-154C-442E-91A8-CEE37E011881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6349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609600" y="1524000"/>
            <a:ext cx="80772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sz="4000" dirty="0"/>
              <a:t>Estuaries are </a:t>
            </a:r>
            <a:r>
              <a:rPr lang="en-US" sz="4000" dirty="0" smtClean="0"/>
              <a:t>also threatened </a:t>
            </a:r>
            <a:r>
              <a:rPr lang="en-US" sz="4000" dirty="0"/>
              <a:t>by:</a:t>
            </a:r>
          </a:p>
          <a:p>
            <a:r>
              <a:rPr lang="en-US" sz="4000" dirty="0"/>
              <a:t>	</a:t>
            </a:r>
            <a:r>
              <a:rPr lang="en-US" sz="4000" dirty="0" smtClean="0"/>
              <a:t>Ignorance</a:t>
            </a:r>
          </a:p>
          <a:p>
            <a:r>
              <a:rPr lang="en-US" sz="4000" dirty="0" smtClean="0"/>
              <a:t>		1. Accidental</a:t>
            </a:r>
          </a:p>
          <a:p>
            <a:r>
              <a:rPr lang="en-US" sz="4000" dirty="0" smtClean="0"/>
              <a:t>		2. Planned</a:t>
            </a:r>
          </a:p>
          <a:p>
            <a:pPr marL="342900" indent="-342900"/>
            <a:endParaRPr lang="en-US" sz="4000" b="0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0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0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ReberPla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81000"/>
            <a:ext cx="4205228" cy="57912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B86D5-FBA3-49BD-BE6F-29966C79F5E2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pic>
        <p:nvPicPr>
          <p:cNvPr id="5" name="Picture 4" descr="johnreb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34" y="609600"/>
            <a:ext cx="3682566" cy="44958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90600" y="5373469"/>
            <a:ext cx="2436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John </a:t>
            </a:r>
            <a:r>
              <a:rPr lang="en-US" sz="3600" dirty="0" err="1" smtClean="0"/>
              <a:t>Reber</a:t>
            </a:r>
            <a:endParaRPr lang="en-US" sz="3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4495800" y="268224"/>
            <a:ext cx="4290423" cy="6096000"/>
            <a:chOff x="4495800" y="268224"/>
            <a:chExt cx="4290423" cy="6096000"/>
          </a:xfrm>
        </p:grpSpPr>
        <p:pic>
          <p:nvPicPr>
            <p:cNvPr id="4" name="Picture 3" descr="reber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5800" y="268224"/>
              <a:ext cx="4290423" cy="6096000"/>
            </a:xfrm>
            <a:prstGeom prst="rect">
              <a:avLst/>
            </a:prstGeom>
            <a:ln w="76200">
              <a:solidFill>
                <a:srgbClr val="00B0F0"/>
              </a:solidFill>
            </a:ln>
          </p:spPr>
        </p:pic>
        <p:cxnSp>
          <p:nvCxnSpPr>
            <p:cNvPr id="9" name="Straight Connector 8"/>
            <p:cNvCxnSpPr/>
            <p:nvPr/>
          </p:nvCxnSpPr>
          <p:spPr bwMode="auto">
            <a:xfrm>
              <a:off x="6096000" y="2895600"/>
              <a:ext cx="381000" cy="158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6477000" y="3505200"/>
              <a:ext cx="304800" cy="152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 flipV="1">
              <a:off x="6934200" y="4419600"/>
              <a:ext cx="381000" cy="3048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 rot="5400000" flipH="1" flipV="1">
              <a:off x="7391400" y="4953000"/>
              <a:ext cx="152400" cy="152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rot="5400000">
              <a:off x="7050024" y="2270760"/>
              <a:ext cx="152400" cy="158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B86D5-FBA3-49BD-BE6F-29966C79F5E2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pic>
        <p:nvPicPr>
          <p:cNvPr id="4" name="Picture 3" descr="Slide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28600"/>
            <a:ext cx="7924800" cy="59436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244136" y="4895671"/>
            <a:ext cx="69092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Opening Slide from a Presentation by the </a:t>
            </a:r>
          </a:p>
          <a:p>
            <a:pPr algn="ctr"/>
            <a:r>
              <a:rPr lang="en-US" dirty="0" smtClean="0"/>
              <a:t>Metropolitan Water District of Southern California</a:t>
            </a:r>
          </a:p>
          <a:p>
            <a:pPr algn="ctr"/>
            <a:r>
              <a:rPr lang="en-US" dirty="0" smtClean="0"/>
              <a:t>(Metropolitan Serves 18 Million People)</a:t>
            </a:r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00131E4A-00BD-4082-8E6D-25C656D80A56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6656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828800" y="838200"/>
            <a:ext cx="5400675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400"/>
              <a:t>So Who Cares </a:t>
            </a:r>
          </a:p>
          <a:p>
            <a:pPr algn="ctr"/>
            <a:r>
              <a:rPr lang="en-US" sz="4400"/>
              <a:t>About Estuaries?</a:t>
            </a:r>
          </a:p>
          <a:p>
            <a:pPr algn="ctr"/>
            <a:endParaRPr lang="en-US" sz="4400"/>
          </a:p>
          <a:p>
            <a:pPr algn="ctr"/>
            <a:r>
              <a:rPr lang="en-US" sz="4400"/>
              <a:t>Almost Everybody!</a:t>
            </a:r>
          </a:p>
          <a:p>
            <a:pPr algn="ctr"/>
            <a:endParaRPr lang="en-US" sz="4400"/>
          </a:p>
          <a:p>
            <a:pPr algn="ctr"/>
            <a:r>
              <a:rPr lang="en-US" sz="4400"/>
              <a:t>Although Sometimes </a:t>
            </a:r>
          </a:p>
          <a:p>
            <a:pPr algn="ctr"/>
            <a:r>
              <a:rPr lang="en-US" sz="4400"/>
              <a:t>They Don’t Know It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DD8DB305-20EF-4AB1-B15B-EA8D181D772D}" type="datetime1">
              <a:rPr lang="en-US" smtClean="0"/>
              <a:pPr/>
              <a:t>4/6/2009</a:t>
            </a:fld>
            <a:endParaRPr lang="en-US" smtClean="0"/>
          </a:p>
        </p:txBody>
      </p:sp>
      <p:sp>
        <p:nvSpPr>
          <p:cNvPr id="6553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jim kelley</a:t>
            </a:r>
          </a:p>
        </p:txBody>
      </p:sp>
      <p:sp>
        <p:nvSpPr>
          <p:cNvPr id="6554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smtClean="0"/>
              <a:t>In Summary: Estuaries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495800"/>
          </a:xfrm>
        </p:spPr>
        <p:txBody>
          <a:bodyPr/>
          <a:lstStyle/>
          <a:p>
            <a:pPr eaLnBrk="1" hangingPunct="1"/>
            <a:r>
              <a:rPr lang="en-US" sz="2800" b="1" smtClean="0"/>
              <a:t>Are Important Nursery Grounds for the Ocean</a:t>
            </a:r>
          </a:p>
          <a:p>
            <a:pPr eaLnBrk="1" hangingPunct="1"/>
            <a:r>
              <a:rPr lang="en-US" sz="2800" b="1" smtClean="0"/>
              <a:t>Are as Biologically Productive as Irrigated</a:t>
            </a:r>
          </a:p>
          <a:p>
            <a:pPr eaLnBrk="1" hangingPunct="1">
              <a:buFontTx/>
              <a:buNone/>
            </a:pPr>
            <a:r>
              <a:rPr lang="en-US" sz="2800" b="1" smtClean="0"/>
              <a:t>	Agriculture on a per share meter basis</a:t>
            </a:r>
          </a:p>
          <a:p>
            <a:pPr eaLnBrk="1" hangingPunct="1"/>
            <a:r>
              <a:rPr lang="en-US" sz="2800" b="1" smtClean="0"/>
              <a:t>Are Home to Most of the World’s Human Population</a:t>
            </a:r>
          </a:p>
          <a:p>
            <a:pPr eaLnBrk="1" hangingPunct="1"/>
            <a:r>
              <a:rPr lang="en-US" sz="2800" b="1" smtClean="0"/>
              <a:t>The Sites of Most of the World’s Great Cities</a:t>
            </a:r>
          </a:p>
          <a:p>
            <a:pPr eaLnBrk="1" hangingPunct="1"/>
            <a:r>
              <a:rPr lang="en-US" sz="2800" b="1" smtClean="0"/>
              <a:t>Are the Most Heavily Affected Parts of the Ocean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8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8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B86D5-FBA3-49BD-BE6F-29966C79F5E2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pic>
        <p:nvPicPr>
          <p:cNvPr id="4" name="Picture 3" descr="RTCfromair5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762000"/>
            <a:ext cx="7171764" cy="24384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33400" y="3581400"/>
            <a:ext cx="842410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At the Romberg Tiburon Center,</a:t>
            </a:r>
          </a:p>
          <a:p>
            <a:pPr algn="ctr"/>
            <a:r>
              <a:rPr lang="en-US" sz="3600" dirty="0" smtClean="0"/>
              <a:t>Scientists are Addressing These Threats </a:t>
            </a:r>
          </a:p>
          <a:p>
            <a:pPr algn="ctr"/>
            <a:r>
              <a:rPr lang="en-US" sz="3600" dirty="0" smtClean="0"/>
              <a:t>to the Health of San Francisco Bay  </a:t>
            </a:r>
          </a:p>
          <a:p>
            <a:pPr algn="ctr"/>
            <a:r>
              <a:rPr lang="en-US" sz="3600" dirty="0" smtClean="0"/>
              <a:t>And Finding Solutions to Each One</a:t>
            </a:r>
            <a:endParaRPr lang="en-US" sz="3600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B86D5-FBA3-49BD-BE6F-29966C79F5E2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pic>
        <p:nvPicPr>
          <p:cNvPr id="4" name="Picture 3" descr="6a00e54f1141728834010536a7dda6970c-800w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831310"/>
            <a:ext cx="3934968" cy="2661442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143000" y="457200"/>
            <a:ext cx="76482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The Traditional Symbol of a </a:t>
            </a:r>
          </a:p>
          <a:p>
            <a:pPr algn="ctr"/>
            <a:r>
              <a:rPr lang="en-US" sz="4000" dirty="0" smtClean="0"/>
              <a:t>Thirtieth Anniversary is the Pearl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1018228" y="4648200"/>
            <a:ext cx="7361311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It is also the One Precious Stone</a:t>
            </a:r>
          </a:p>
          <a:p>
            <a:pPr algn="ctr"/>
            <a:r>
              <a:rPr lang="en-US" sz="4000" dirty="0" smtClean="0"/>
              <a:t>Born of the Ocean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B86D5-FBA3-49BD-BE6F-29966C79F5E2}" type="datetime1">
              <a:rPr lang="en-US" smtClean="0"/>
              <a:pPr>
                <a:defRPr/>
              </a:pPr>
              <a:t>4/6/2009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38200" y="2209800"/>
            <a:ext cx="777007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So Happy Anniversary to</a:t>
            </a:r>
          </a:p>
          <a:p>
            <a:pPr algn="ctr"/>
            <a:r>
              <a:rPr lang="en-US" sz="4000" dirty="0" smtClean="0"/>
              <a:t>Our Own Pearl, Born of the Ocean,</a:t>
            </a:r>
          </a:p>
          <a:p>
            <a:pPr algn="ctr"/>
            <a:r>
              <a:rPr lang="en-US" sz="4000" dirty="0" smtClean="0"/>
              <a:t>The Romberg Tiburon Center!</a:t>
            </a:r>
            <a:endParaRPr lang="en-US" sz="4000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Jester"/>
        <a:ea typeface=""/>
        <a:cs typeface="Arial"/>
      </a:majorFont>
      <a:minorFont>
        <a:latin typeface="Jester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Jester" pitchFamily="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Jester" pitchFamily="2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6967</TotalTime>
  <Words>2359</Words>
  <Application>Microsoft Office PowerPoint</Application>
  <PresentationFormat>On-screen Show (4:3)</PresentationFormat>
  <Paragraphs>918</Paragraphs>
  <Slides>100</Slides>
  <Notes>100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5" baseType="lpstr">
      <vt:lpstr>Arial</vt:lpstr>
      <vt:lpstr>Jester</vt:lpstr>
      <vt:lpstr>Verdana</vt:lpstr>
      <vt:lpstr>Garamond</vt:lpstr>
      <vt:lpstr>Default Design</vt:lpstr>
      <vt:lpstr>Slide 1</vt:lpstr>
      <vt:lpstr>Slide 2</vt:lpstr>
      <vt:lpstr>I Would Argue that it is San Francisco Bay Which Makes  Life in the Bay Area What It Is</vt:lpstr>
      <vt:lpstr>Slide 4</vt:lpstr>
      <vt:lpstr>A Famous Bridge?</vt:lpstr>
      <vt:lpstr>Slide 6</vt:lpstr>
      <vt:lpstr>Slide 7</vt:lpstr>
      <vt:lpstr>Slide 8</vt:lpstr>
      <vt:lpstr>Slide 9</vt:lpstr>
      <vt:lpstr>Slide 10</vt:lpstr>
      <vt:lpstr>Slide 11</vt:lpstr>
      <vt:lpstr>Estuaries</vt:lpstr>
      <vt:lpstr>Slide 13</vt:lpstr>
      <vt:lpstr>Estuaries</vt:lpstr>
      <vt:lpstr>Slide 15</vt:lpstr>
      <vt:lpstr>Estuaries</vt:lpstr>
      <vt:lpstr>Cities on Estuaries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In Estuaries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In Summary: Estuaries</vt:lpstr>
      <vt:lpstr>Slide 97</vt:lpstr>
      <vt:lpstr>Slide 98</vt:lpstr>
      <vt:lpstr>Slide 99</vt:lpstr>
      <vt:lpstr>Slide 100</vt:lpstr>
    </vt:vector>
  </TitlesOfParts>
  <Company>kelley marine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</dc:creator>
  <cp:lastModifiedBy>james kelley</cp:lastModifiedBy>
  <cp:revision>67</cp:revision>
  <dcterms:created xsi:type="dcterms:W3CDTF">2005-11-22T22:08:40Z</dcterms:created>
  <dcterms:modified xsi:type="dcterms:W3CDTF">2009-04-07T06:34:02Z</dcterms:modified>
</cp:coreProperties>
</file>