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02"/>
  </p:notesMasterIdLst>
  <p:sldIdLst>
    <p:sldId id="256" r:id="rId2"/>
    <p:sldId id="464" r:id="rId3"/>
    <p:sldId id="333" r:id="rId4"/>
    <p:sldId id="334" r:id="rId5"/>
    <p:sldId id="335" r:id="rId6"/>
    <p:sldId id="345" r:id="rId7"/>
    <p:sldId id="379" r:id="rId8"/>
    <p:sldId id="391" r:id="rId9"/>
    <p:sldId id="392" r:id="rId10"/>
    <p:sldId id="393" r:id="rId11"/>
    <p:sldId id="436" r:id="rId12"/>
    <p:sldId id="437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11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38" r:id="rId37"/>
    <p:sldId id="439" r:id="rId38"/>
    <p:sldId id="440" r:id="rId39"/>
    <p:sldId id="424" r:id="rId40"/>
    <p:sldId id="428" r:id="rId41"/>
    <p:sldId id="465" r:id="rId42"/>
    <p:sldId id="466" r:id="rId43"/>
    <p:sldId id="467" r:id="rId44"/>
    <p:sldId id="468" r:id="rId45"/>
    <p:sldId id="469" r:id="rId46"/>
    <p:sldId id="470" r:id="rId47"/>
    <p:sldId id="472" r:id="rId48"/>
    <p:sldId id="292" r:id="rId49"/>
    <p:sldId id="266" r:id="rId50"/>
    <p:sldId id="267" r:id="rId51"/>
    <p:sldId id="473" r:id="rId52"/>
    <p:sldId id="441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85" r:id="rId68"/>
    <p:sldId id="458" r:id="rId69"/>
    <p:sldId id="459" r:id="rId70"/>
    <p:sldId id="460" r:id="rId71"/>
    <p:sldId id="461" r:id="rId72"/>
    <p:sldId id="462" r:id="rId73"/>
    <p:sldId id="463" r:id="rId74"/>
    <p:sldId id="319" r:id="rId75"/>
    <p:sldId id="320" r:id="rId76"/>
    <p:sldId id="321" r:id="rId77"/>
    <p:sldId id="322" r:id="rId78"/>
    <p:sldId id="323" r:id="rId79"/>
    <p:sldId id="324" r:id="rId80"/>
    <p:sldId id="293" r:id="rId81"/>
    <p:sldId id="325" r:id="rId82"/>
    <p:sldId id="294" r:id="rId83"/>
    <p:sldId id="295" r:id="rId84"/>
    <p:sldId id="296" r:id="rId85"/>
    <p:sldId id="297" r:id="rId86"/>
    <p:sldId id="298" r:id="rId87"/>
    <p:sldId id="299" r:id="rId88"/>
    <p:sldId id="475" r:id="rId89"/>
    <p:sldId id="474" r:id="rId90"/>
    <p:sldId id="482" r:id="rId91"/>
    <p:sldId id="484" r:id="rId92"/>
    <p:sldId id="483" r:id="rId93"/>
    <p:sldId id="476" r:id="rId94"/>
    <p:sldId id="477" r:id="rId95"/>
    <p:sldId id="478" r:id="rId96"/>
    <p:sldId id="479" r:id="rId97"/>
    <p:sldId id="480" r:id="rId98"/>
    <p:sldId id="481" r:id="rId99"/>
    <p:sldId id="486" r:id="rId100"/>
    <p:sldId id="318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Jester" pitchFamily="2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FF"/>
    <a:srgbClr val="CC66FF"/>
    <a:srgbClr val="FF6600"/>
    <a:srgbClr val="0066FF"/>
    <a:srgbClr val="993300"/>
    <a:srgbClr val="FF0000"/>
    <a:srgbClr val="66FFFF"/>
    <a:srgbClr val="FFCC00"/>
    <a:srgbClr val="00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0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3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3E8297B3-4E38-4110-B966-4E9340ADB6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DF1DA2-7E0C-4BE6-9350-C7610FC8425E}" type="slidenum">
              <a:rPr lang="en-US"/>
              <a:pPr/>
              <a:t>6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04E87-FCA8-4B7C-9907-51718DDC0160}" type="slidenum">
              <a:rPr lang="en-US">
                <a:latin typeface="Arial" pitchFamily="34" charset="0"/>
                <a:cs typeface="Arial" pitchFamily="34" charset="0"/>
              </a:rPr>
              <a:pPr/>
              <a:t>54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16EF4E-C40B-4812-9125-3D8595286687}" type="slidenum">
              <a:rPr lang="en-US">
                <a:latin typeface="Arial" pitchFamily="34" charset="0"/>
                <a:cs typeface="Arial" pitchFamily="34" charset="0"/>
              </a:rPr>
              <a:pPr/>
              <a:t>55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56382-7B79-4486-B7CA-973E112D2C0C}" type="slidenum">
              <a:rPr lang="en-US">
                <a:latin typeface="Arial" pitchFamily="34" charset="0"/>
                <a:cs typeface="Arial" pitchFamily="34" charset="0"/>
              </a:rPr>
              <a:pPr/>
              <a:t>56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39F28-B343-4E21-8EF6-E47A951354F8}" type="slidenum">
              <a:rPr lang="en-US">
                <a:latin typeface="Arial" pitchFamily="34" charset="0"/>
                <a:cs typeface="Arial" pitchFamily="34" charset="0"/>
              </a:rPr>
              <a:pPr/>
              <a:t>57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F5507-EBB2-4B75-A746-ABDFA1435BD5}" type="slidenum">
              <a:rPr lang="en-US">
                <a:latin typeface="Arial" pitchFamily="34" charset="0"/>
                <a:cs typeface="Arial" pitchFamily="34" charset="0"/>
              </a:rPr>
              <a:pPr/>
              <a:t>58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11CCA-8F79-4293-8E06-E657E01FA7B9}" type="slidenum">
              <a:rPr lang="en-US">
                <a:latin typeface="Arial" pitchFamily="34" charset="0"/>
                <a:cs typeface="Arial" pitchFamily="34" charset="0"/>
              </a:rPr>
              <a:pPr/>
              <a:t>59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D8975-B0C4-47C9-8FC6-047DE7F6E4A5}" type="slidenum">
              <a:rPr lang="en-US">
                <a:latin typeface="Arial" pitchFamily="34" charset="0"/>
                <a:cs typeface="Arial" pitchFamily="34" charset="0"/>
              </a:rPr>
              <a:pPr/>
              <a:t>60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DDF0F-CD03-4245-927C-A2B988D4B51C}" type="slidenum">
              <a:rPr lang="en-US">
                <a:latin typeface="Arial" pitchFamily="34" charset="0"/>
                <a:cs typeface="Arial" pitchFamily="34" charset="0"/>
              </a:rPr>
              <a:pPr/>
              <a:t>61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5FB72A-D12B-4074-9B13-41AF824739D3}" type="slidenum">
              <a:rPr lang="en-US">
                <a:latin typeface="Arial" pitchFamily="34" charset="0"/>
                <a:cs typeface="Arial" pitchFamily="34" charset="0"/>
              </a:rPr>
              <a:pPr/>
              <a:t>62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524B4-DC3C-4B3A-969C-32E015E3FF5E}" type="slidenum">
              <a:rPr lang="en-US">
                <a:latin typeface="Arial" pitchFamily="34" charset="0"/>
                <a:cs typeface="Arial" pitchFamily="34" charset="0"/>
              </a:rPr>
              <a:pPr/>
              <a:t>63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67CBC-2969-4A8B-BE8D-F32ED194F4E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88CFD9-2EAD-47A9-8727-DFEC519D80F5}" type="slidenum">
              <a:rPr lang="en-US">
                <a:latin typeface="Arial" pitchFamily="34" charset="0"/>
                <a:cs typeface="Arial" pitchFamily="34" charset="0"/>
              </a:rPr>
              <a:pPr/>
              <a:t>64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ECFC7-14EF-497F-8B06-29A4C9B97B69}" type="slidenum">
              <a:rPr lang="en-US">
                <a:latin typeface="Arial" pitchFamily="34" charset="0"/>
                <a:cs typeface="Arial" pitchFamily="34" charset="0"/>
              </a:rPr>
              <a:pPr/>
              <a:t>65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3114B-DDE1-4E7E-BEAB-316E1A5FF3EF}" type="slidenum">
              <a:rPr lang="en-US">
                <a:latin typeface="Arial" pitchFamily="34" charset="0"/>
                <a:cs typeface="Arial" pitchFamily="34" charset="0"/>
              </a:rPr>
              <a:pPr/>
              <a:t>66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6EF65-1418-40D1-BA78-22D14D471139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756E9E-643F-49E7-AD98-71F0A97C08FB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9D056-C52D-4BA9-9829-E8318F5BFBB8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07173-BB2E-451F-951E-EE803B2FE410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C9E8BA-7A32-4639-B928-9E8FDE17A5DA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06C2C-2C9C-494A-A34D-DCC8E35FB5DA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B2C7B-5487-4B99-845B-2BAFEC522B70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8FA0A-8939-4EFC-BFBB-654069B5626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E2056-6A0B-4A0E-97FE-BA425399A270}" type="slidenum">
              <a:rPr lang="en-US" smtClean="0"/>
              <a:pPr/>
              <a:t>91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C23F3-7D0B-4C8C-A7F1-9BEFF2B879F0}" type="slidenum">
              <a:rPr lang="en-US" smtClean="0"/>
              <a:pPr/>
              <a:t>92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1B15D-5922-4CB5-83E5-EEBE8B5D6320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3E273-05A4-421E-A803-EBEA0F463542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02E9-405B-43EB-95D8-66315D40AAE8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BA35F-3F47-46BD-BB31-034306FA4528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B5A7C-A12F-40C2-A34D-F898507B1D7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3C62B-A5BB-484A-9AEB-B55F137060D6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E61BE-2300-40F5-B23D-E8ED6AF07751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F7277-0D12-4E80-A59D-5A31B86A3C3A}" type="slidenum">
              <a:rPr lang="en-US" smtClean="0">
                <a:latin typeface="Jester" pitchFamily="2" charset="0"/>
              </a:rPr>
              <a:pPr/>
              <a:t>37</a:t>
            </a:fld>
            <a:endParaRPr lang="en-US" dirty="0" smtClean="0">
              <a:latin typeface="Jester" pitchFamily="2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Jester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Jester" pitchFamily="2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D7CF4-535E-4B94-BD7F-B3FF7E67E22D}" type="slidenum">
              <a:rPr lang="en-US" smtClean="0">
                <a:latin typeface="Jester" pitchFamily="2" charset="0"/>
              </a:rPr>
              <a:pPr/>
              <a:t>38</a:t>
            </a:fld>
            <a:endParaRPr lang="en-US" dirty="0" smtClean="0">
              <a:latin typeface="Jester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6EF65-1418-40D1-BA78-22D14D471139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48368-D2F8-47EF-8ED4-CB3867000D31}" type="slidenum">
              <a:rPr lang="en-US">
                <a:latin typeface="Arial" pitchFamily="34" charset="0"/>
                <a:cs typeface="Arial" pitchFamily="34" charset="0"/>
              </a:rPr>
              <a:pPr/>
              <a:t>52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0DCB1-8E2E-4818-9438-5B2B873AE96D}" type="slidenum">
              <a:rPr lang="en-US">
                <a:latin typeface="Arial" pitchFamily="34" charset="0"/>
                <a:cs typeface="Arial" pitchFamily="34" charset="0"/>
              </a:rPr>
              <a:pPr/>
              <a:t>53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52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53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53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337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21067CC-99F8-4489-BC68-6DF8950ABC9D}" type="datetime1">
              <a:rPr lang="en-US" smtClean="0"/>
              <a:pPr/>
              <a:t>5/21/2010</a:t>
            </a:fld>
            <a:endParaRPr lang="en-US"/>
          </a:p>
        </p:txBody>
      </p:sp>
      <p:sp>
        <p:nvSpPr>
          <p:cNvPr id="55338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6248400" y="6477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jim kelley</a:t>
            </a:r>
          </a:p>
        </p:txBody>
      </p:sp>
      <p:sp>
        <p:nvSpPr>
          <p:cNvPr id="55339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86200" y="6324600"/>
            <a:ext cx="21336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F6D7161-804B-47BA-B53E-2B1B655B81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A32E2CE-5E6D-4541-B6E7-3565CA600AF7}" type="datetime1">
              <a:rPr lang="en-US" smtClean="0"/>
              <a:pPr/>
              <a:t>5/21/2010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24600" y="6477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jim kelley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F291E-5A2F-4379-9710-993807B39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4BEC23D-B46F-4F3E-B39C-B9DAE6100448}" type="datetime1">
              <a:rPr lang="en-US" smtClean="0"/>
              <a:pPr/>
              <a:t>5/21/2010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jim kelley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72851-8717-4EF5-95A8-6B92544C9F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133600" cy="4572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fld id="{BE9429BD-6FB1-4C73-B372-825688BB0D9B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895600" cy="4572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99D5B-63CE-4212-AEFA-F12337FCD0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42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427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42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2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9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30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430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430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30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1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31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fld id="{2AA11FF8-D8C5-48F2-8DDF-D44E41FAE44E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5431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5431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2344E9E7-61FF-48E7-956D-D53147D23F4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43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414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ransition spd="med">
    <p:zoom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Jester" pitchFamily="2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jim%20kelley\My%20Documents\AA%20Power%20Point%20Presentations%20and%20Slides\CORIOLIS.avi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54275"/>
            <a:ext cx="7772400" cy="173672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The 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North Atlantic Ocean: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Weather Maker of </a:t>
            </a:r>
            <a:r>
              <a:rPr lang="en-US" sz="4800" b="1" dirty="0" smtClean="0">
                <a:solidFill>
                  <a:schemeClr val="tx1"/>
                </a:solidFill>
              </a:rPr>
              <a:t>Europe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(But Not the World)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/>
          <a:p>
            <a:r>
              <a:rPr lang="en-US" dirty="0"/>
              <a:t>by</a:t>
            </a:r>
          </a:p>
          <a:p>
            <a:r>
              <a:rPr lang="en-US" dirty="0"/>
              <a:t>Jim Kelley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64008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555" name="AutoShape 3"/>
          <p:cNvSpPr>
            <a:spLocks noChangeArrowheads="1"/>
          </p:cNvSpPr>
          <p:nvPr/>
        </p:nvSpPr>
        <p:spPr bwMode="auto">
          <a:xfrm rot="5400000">
            <a:off x="1638300" y="2371725"/>
            <a:ext cx="2819400" cy="5029200"/>
          </a:xfrm>
          <a:prstGeom prst="parallelogram">
            <a:avLst>
              <a:gd name="adj" fmla="val 17792"/>
            </a:avLst>
          </a:prstGeom>
          <a:solidFill>
            <a:srgbClr val="0066FF">
              <a:alpha val="37000"/>
            </a:srgbClr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2481263" y="2514600"/>
            <a:ext cx="1587" cy="2209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1822450" y="104775"/>
            <a:ext cx="6597650" cy="1371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660066"/>
                </a:solidFill>
              </a:rPr>
              <a:t>Ekman</a:t>
            </a:r>
            <a:r>
              <a:rPr lang="en-US" sz="3600">
                <a:solidFill>
                  <a:srgbClr val="660066"/>
                </a:solidFill>
              </a:rPr>
              <a:t> </a:t>
            </a:r>
            <a:r>
              <a:rPr lang="en-US">
                <a:solidFill>
                  <a:srgbClr val="660066"/>
                </a:solidFill>
              </a:rPr>
              <a:t>Realized That the Surface Water</a:t>
            </a:r>
          </a:p>
          <a:p>
            <a:pPr algn="ctr"/>
            <a:r>
              <a:rPr lang="en-US">
                <a:solidFill>
                  <a:srgbClr val="660066"/>
                </a:solidFill>
              </a:rPr>
              <a:t>Was Entrained by Surface Friction and Diverted </a:t>
            </a:r>
          </a:p>
          <a:p>
            <a:pPr algn="ctr"/>
            <a:r>
              <a:rPr lang="en-US">
                <a:solidFill>
                  <a:srgbClr val="660066"/>
                </a:solidFill>
              </a:rPr>
              <a:t>By the Coriolis Effect</a:t>
            </a: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 flipH="1">
            <a:off x="3700463" y="1981200"/>
            <a:ext cx="1587" cy="213360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>
            <a:off x="576263" y="4114800"/>
            <a:ext cx="312420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3700463" y="4114800"/>
            <a:ext cx="4876800" cy="68580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61" name="AutoShape 9"/>
          <p:cNvSpPr>
            <a:spLocks noChangeArrowheads="1"/>
          </p:cNvSpPr>
          <p:nvPr/>
        </p:nvSpPr>
        <p:spPr bwMode="auto">
          <a:xfrm rot="343143">
            <a:off x="652463" y="2057400"/>
            <a:ext cx="7888287" cy="1811338"/>
          </a:xfrm>
          <a:prstGeom prst="parallelogram">
            <a:avLst>
              <a:gd name="adj" fmla="val 160044"/>
            </a:avLst>
          </a:prstGeom>
          <a:solidFill>
            <a:srgbClr val="333399">
              <a:alpha val="24001"/>
            </a:srgbClr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1562" name="Group 10"/>
          <p:cNvGrpSpPr>
            <a:grpSpLocks/>
          </p:cNvGrpSpPr>
          <p:nvPr/>
        </p:nvGrpSpPr>
        <p:grpSpPr bwMode="auto">
          <a:xfrm rot="-159004">
            <a:off x="2479675" y="1825625"/>
            <a:ext cx="3319463" cy="685800"/>
            <a:chOff x="1440" y="960"/>
            <a:chExt cx="2139" cy="432"/>
          </a:xfrm>
        </p:grpSpPr>
        <p:sp>
          <p:nvSpPr>
            <p:cNvPr id="151563" name="Line 11"/>
            <p:cNvSpPr>
              <a:spLocks noChangeShapeType="1"/>
            </p:cNvSpPr>
            <p:nvPr/>
          </p:nvSpPr>
          <p:spPr bwMode="auto">
            <a:xfrm flipH="1">
              <a:off x="1440" y="1152"/>
              <a:ext cx="1776" cy="240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effectLst/>
            <a:scene3d>
              <a:camera prst="legacyPerspectiveBottom">
                <a:rot lat="19499999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51564" name="AutoShape 12"/>
            <p:cNvSpPr>
              <a:spLocks noChangeArrowheads="1"/>
            </p:cNvSpPr>
            <p:nvPr/>
          </p:nvSpPr>
          <p:spPr bwMode="auto">
            <a:xfrm rot="4932475">
              <a:off x="3135" y="945"/>
              <a:ext cx="429" cy="45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151565" name="AutoShape 13"/>
          <p:cNvSpPr>
            <a:spLocks noChangeArrowheads="1"/>
          </p:cNvSpPr>
          <p:nvPr/>
        </p:nvSpPr>
        <p:spPr bwMode="auto">
          <a:xfrm rot="-1532058">
            <a:off x="4891088" y="3338513"/>
            <a:ext cx="4478337" cy="2125662"/>
          </a:xfrm>
          <a:prstGeom prst="parallelogram">
            <a:avLst>
              <a:gd name="adj" fmla="val 48008"/>
            </a:avLst>
          </a:prstGeom>
          <a:solidFill>
            <a:srgbClr val="3366FF">
              <a:alpha val="25000"/>
            </a:srgbClr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1566" name="Group 14"/>
          <p:cNvGrpSpPr>
            <a:grpSpLocks/>
          </p:cNvGrpSpPr>
          <p:nvPr/>
        </p:nvGrpSpPr>
        <p:grpSpPr bwMode="auto">
          <a:xfrm rot="225160">
            <a:off x="-1514475" y="3200400"/>
            <a:ext cx="3027363" cy="773113"/>
            <a:chOff x="639" y="693"/>
            <a:chExt cx="1907" cy="487"/>
          </a:xfrm>
        </p:grpSpPr>
        <p:sp>
          <p:nvSpPr>
            <p:cNvPr id="151567" name="Rectangle 15"/>
            <p:cNvSpPr>
              <a:spLocks noChangeArrowheads="1"/>
            </p:cNvSpPr>
            <p:nvPr/>
          </p:nvSpPr>
          <p:spPr bwMode="auto">
            <a:xfrm rot="-1784693">
              <a:off x="967" y="736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660066"/>
                  </a:solidFill>
                </a:rPr>
                <a:t>Wind</a:t>
              </a:r>
            </a:p>
          </p:txBody>
        </p:sp>
        <p:sp>
          <p:nvSpPr>
            <p:cNvPr id="151568" name="AutoShape 16"/>
            <p:cNvSpPr>
              <a:spLocks noChangeArrowheads="1"/>
            </p:cNvSpPr>
            <p:nvPr/>
          </p:nvSpPr>
          <p:spPr bwMode="auto">
            <a:xfrm rot="18921189">
              <a:off x="639" y="693"/>
              <a:ext cx="1907" cy="487"/>
            </a:xfrm>
            <a:prstGeom prst="rightArrow">
              <a:avLst>
                <a:gd name="adj1" fmla="val 50000"/>
                <a:gd name="adj2" fmla="val 97895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effectLst/>
            <a:scene3d>
              <a:camera prst="legacyPerspectiveBottom">
                <a:rot lat="18900000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51569" name="Group 17"/>
          <p:cNvGrpSpPr>
            <a:grpSpLocks/>
          </p:cNvGrpSpPr>
          <p:nvPr/>
        </p:nvGrpSpPr>
        <p:grpSpPr bwMode="auto">
          <a:xfrm rot="613992">
            <a:off x="4572000" y="2517775"/>
            <a:ext cx="1638300" cy="1066800"/>
            <a:chOff x="2880" y="1680"/>
            <a:chExt cx="1032" cy="672"/>
          </a:xfrm>
        </p:grpSpPr>
        <p:sp>
          <p:nvSpPr>
            <p:cNvPr id="151570" name="Line 18"/>
            <p:cNvSpPr>
              <a:spLocks noChangeShapeType="1"/>
            </p:cNvSpPr>
            <p:nvPr/>
          </p:nvSpPr>
          <p:spPr bwMode="auto">
            <a:xfrm flipV="1">
              <a:off x="2880" y="1680"/>
              <a:ext cx="576" cy="672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 type="oval" w="med" len="med"/>
              <a:tailEnd type="triangle" w="med" len="med"/>
            </a:ln>
            <a:effectLst/>
            <a:scene3d>
              <a:camera prst="legacyPerspectiveFront">
                <a:rot lat="18900000" lon="6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51571" name="Line 19"/>
            <p:cNvSpPr>
              <a:spLocks noChangeShapeType="1"/>
            </p:cNvSpPr>
            <p:nvPr/>
          </p:nvSpPr>
          <p:spPr bwMode="auto">
            <a:xfrm flipV="1">
              <a:off x="2898" y="2037"/>
              <a:ext cx="816" cy="240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/>
              <a:tailEnd type="triangle" w="med" len="med"/>
            </a:ln>
            <a:effectLst/>
            <a:scene3d>
              <a:camera prst="legacyPerspectiveFront">
                <a:rot lat="18900000" lon="6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51572" name="Arc 20"/>
            <p:cNvSpPr>
              <a:spLocks/>
            </p:cNvSpPr>
            <p:nvPr/>
          </p:nvSpPr>
          <p:spPr bwMode="auto">
            <a:xfrm>
              <a:off x="3168" y="2016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CC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73" name="Text Box 21"/>
            <p:cNvSpPr txBox="1">
              <a:spLocks noChangeArrowheads="1"/>
            </p:cNvSpPr>
            <p:nvPr/>
          </p:nvSpPr>
          <p:spPr bwMode="auto">
            <a:xfrm>
              <a:off x="3502" y="1691"/>
              <a:ext cx="4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</a:rPr>
                <a:t>45˚</a:t>
              </a:r>
            </a:p>
          </p:txBody>
        </p:sp>
      </p:grpSp>
      <p:sp>
        <p:nvSpPr>
          <p:cNvPr id="151574" name="Line 22"/>
          <p:cNvSpPr>
            <a:spLocks noChangeShapeType="1"/>
          </p:cNvSpPr>
          <p:nvPr/>
        </p:nvSpPr>
        <p:spPr bwMode="auto">
          <a:xfrm flipH="1">
            <a:off x="561975" y="4129088"/>
            <a:ext cx="3124200" cy="167640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75" name="AutoShape 23"/>
          <p:cNvSpPr>
            <a:spLocks noChangeArrowheads="1"/>
          </p:cNvSpPr>
          <p:nvPr/>
        </p:nvSpPr>
        <p:spPr bwMode="auto">
          <a:xfrm rot="-1532058">
            <a:off x="4876800" y="3352800"/>
            <a:ext cx="4478338" cy="2125663"/>
          </a:xfrm>
          <a:prstGeom prst="parallelogram">
            <a:avLst>
              <a:gd name="adj" fmla="val 48008"/>
            </a:avLst>
          </a:prstGeom>
          <a:solidFill>
            <a:srgbClr val="3366FF">
              <a:alpha val="25000"/>
            </a:srgbClr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DA5D-0562-4B63-80AD-51F94D04CBB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13873E-6 L 0.325 -0.222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1682" name="Picture 2" descr="lewis su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8077200" cy="5554662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4209-47E1-4CC6-8FB1-0CCD1D7C10F2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5029200"/>
            <a:ext cx="231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 You</a:t>
            </a:r>
            <a:endParaRPr lang="en-US" sz="3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304800" y="152400"/>
            <a:ext cx="8382000" cy="64008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917575"/>
            <a:ext cx="7153275" cy="5178425"/>
            <a:chOff x="1008" y="722"/>
            <a:chExt cx="4506" cy="326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008" y="864"/>
              <a:ext cx="4506" cy="3120"/>
              <a:chOff x="1008" y="864"/>
              <a:chExt cx="4506" cy="3120"/>
            </a:xfrm>
          </p:grpSpPr>
          <p:sp>
            <p:nvSpPr>
              <p:cNvPr id="86078" name="AutoShape 5"/>
              <p:cNvSpPr>
                <a:spLocks noChangeArrowheads="1"/>
              </p:cNvSpPr>
              <p:nvPr/>
            </p:nvSpPr>
            <p:spPr bwMode="auto">
              <a:xfrm rot="-874162">
                <a:off x="3461" y="1947"/>
                <a:ext cx="2053" cy="1968"/>
              </a:xfrm>
              <a:prstGeom prst="parallelogram">
                <a:avLst>
                  <a:gd name="adj" fmla="val 24776"/>
                </a:avLst>
              </a:prstGeom>
              <a:solidFill>
                <a:srgbClr val="808080">
                  <a:alpha val="43921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Line 6"/>
              <p:cNvSpPr>
                <a:spLocks noChangeShapeType="1"/>
              </p:cNvSpPr>
              <p:nvPr/>
            </p:nvSpPr>
            <p:spPr bwMode="auto">
              <a:xfrm flipH="1" flipV="1">
                <a:off x="1056" y="3552"/>
                <a:ext cx="2688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80" name="Line 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0" cy="201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81" name="Freeform 8"/>
              <p:cNvSpPr>
                <a:spLocks/>
              </p:cNvSpPr>
              <p:nvPr/>
            </p:nvSpPr>
            <p:spPr bwMode="auto">
              <a:xfrm>
                <a:off x="1008" y="864"/>
                <a:ext cx="4283" cy="1273"/>
              </a:xfrm>
              <a:custGeom>
                <a:avLst/>
                <a:gdLst>
                  <a:gd name="T0" fmla="*/ 3390 w 4283"/>
                  <a:gd name="T1" fmla="*/ 310 h 1273"/>
                  <a:gd name="T2" fmla="*/ 3609 w 4283"/>
                  <a:gd name="T3" fmla="*/ 337 h 1273"/>
                  <a:gd name="T4" fmla="*/ 3712 w 4283"/>
                  <a:gd name="T5" fmla="*/ 233 h 1273"/>
                  <a:gd name="T6" fmla="*/ 3736 w 4283"/>
                  <a:gd name="T7" fmla="*/ 241 h 1273"/>
                  <a:gd name="T8" fmla="*/ 3848 w 4283"/>
                  <a:gd name="T9" fmla="*/ 373 h 1273"/>
                  <a:gd name="T10" fmla="*/ 4180 w 4283"/>
                  <a:gd name="T11" fmla="*/ 777 h 1273"/>
                  <a:gd name="T12" fmla="*/ 4224 w 4283"/>
                  <a:gd name="T13" fmla="*/ 869 h 1273"/>
                  <a:gd name="T14" fmla="*/ 4192 w 4283"/>
                  <a:gd name="T15" fmla="*/ 864 h 1273"/>
                  <a:gd name="T16" fmla="*/ 4060 w 4283"/>
                  <a:gd name="T17" fmla="*/ 896 h 1273"/>
                  <a:gd name="T18" fmla="*/ 2856 w 4283"/>
                  <a:gd name="T19" fmla="*/ 1216 h 1273"/>
                  <a:gd name="T20" fmla="*/ 2708 w 4283"/>
                  <a:gd name="T21" fmla="*/ 1237 h 1273"/>
                  <a:gd name="T22" fmla="*/ 2808 w 4283"/>
                  <a:gd name="T23" fmla="*/ 1141 h 1273"/>
                  <a:gd name="T24" fmla="*/ 2743 w 4283"/>
                  <a:gd name="T25" fmla="*/ 1109 h 1273"/>
                  <a:gd name="T26" fmla="*/ 2024 w 4283"/>
                  <a:gd name="T27" fmla="*/ 979 h 1273"/>
                  <a:gd name="T28" fmla="*/ 695 w 4283"/>
                  <a:gd name="T29" fmla="*/ 797 h 1273"/>
                  <a:gd name="T30" fmla="*/ 135 w 4283"/>
                  <a:gd name="T31" fmla="*/ 713 h 1273"/>
                  <a:gd name="T32" fmla="*/ 91 w 4283"/>
                  <a:gd name="T33" fmla="*/ 645 h 1273"/>
                  <a:gd name="T34" fmla="*/ 683 w 4283"/>
                  <a:gd name="T35" fmla="*/ 285 h 1273"/>
                  <a:gd name="T36" fmla="*/ 1044 w 4283"/>
                  <a:gd name="T37" fmla="*/ 90 h 1273"/>
                  <a:gd name="T38" fmla="*/ 1183 w 4283"/>
                  <a:gd name="T39" fmla="*/ 13 h 1273"/>
                  <a:gd name="T40" fmla="*/ 1235 w 4283"/>
                  <a:gd name="T41" fmla="*/ 9 h 1273"/>
                  <a:gd name="T42" fmla="*/ 1415 w 4283"/>
                  <a:gd name="T43" fmla="*/ 33 h 1273"/>
                  <a:gd name="T44" fmla="*/ 2275 w 4283"/>
                  <a:gd name="T45" fmla="*/ 145 h 1273"/>
                  <a:gd name="T46" fmla="*/ 3390 w 4283"/>
                  <a:gd name="T47" fmla="*/ 310 h 127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83"/>
                  <a:gd name="T73" fmla="*/ 0 h 1273"/>
                  <a:gd name="T74" fmla="*/ 4283 w 4283"/>
                  <a:gd name="T75" fmla="*/ 1273 h 127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83" h="1273">
                    <a:moveTo>
                      <a:pt x="3390" y="310"/>
                    </a:moveTo>
                    <a:cubicBezTo>
                      <a:pt x="3612" y="342"/>
                      <a:pt x="3555" y="350"/>
                      <a:pt x="3609" y="337"/>
                    </a:cubicBezTo>
                    <a:cubicBezTo>
                      <a:pt x="3663" y="324"/>
                      <a:pt x="3691" y="249"/>
                      <a:pt x="3712" y="233"/>
                    </a:cubicBezTo>
                    <a:cubicBezTo>
                      <a:pt x="3733" y="217"/>
                      <a:pt x="3713" y="218"/>
                      <a:pt x="3736" y="241"/>
                    </a:cubicBezTo>
                    <a:cubicBezTo>
                      <a:pt x="3759" y="264"/>
                      <a:pt x="3774" y="284"/>
                      <a:pt x="3848" y="373"/>
                    </a:cubicBezTo>
                    <a:cubicBezTo>
                      <a:pt x="3922" y="462"/>
                      <a:pt x="4117" y="694"/>
                      <a:pt x="4180" y="777"/>
                    </a:cubicBezTo>
                    <a:cubicBezTo>
                      <a:pt x="4243" y="860"/>
                      <a:pt x="4222" y="854"/>
                      <a:pt x="4224" y="869"/>
                    </a:cubicBezTo>
                    <a:cubicBezTo>
                      <a:pt x="4226" y="884"/>
                      <a:pt x="4219" y="860"/>
                      <a:pt x="4192" y="864"/>
                    </a:cubicBezTo>
                    <a:cubicBezTo>
                      <a:pt x="4165" y="868"/>
                      <a:pt x="4283" y="837"/>
                      <a:pt x="4060" y="896"/>
                    </a:cubicBezTo>
                    <a:cubicBezTo>
                      <a:pt x="3837" y="955"/>
                      <a:pt x="3081" y="1159"/>
                      <a:pt x="2856" y="1216"/>
                    </a:cubicBezTo>
                    <a:cubicBezTo>
                      <a:pt x="2631" y="1273"/>
                      <a:pt x="2716" y="1249"/>
                      <a:pt x="2708" y="1237"/>
                    </a:cubicBezTo>
                    <a:cubicBezTo>
                      <a:pt x="2700" y="1225"/>
                      <a:pt x="2802" y="1162"/>
                      <a:pt x="2808" y="1141"/>
                    </a:cubicBezTo>
                    <a:cubicBezTo>
                      <a:pt x="2814" y="1120"/>
                      <a:pt x="2874" y="1136"/>
                      <a:pt x="2743" y="1109"/>
                    </a:cubicBezTo>
                    <a:cubicBezTo>
                      <a:pt x="2612" y="1082"/>
                      <a:pt x="2365" y="1031"/>
                      <a:pt x="2024" y="979"/>
                    </a:cubicBezTo>
                    <a:cubicBezTo>
                      <a:pt x="1683" y="927"/>
                      <a:pt x="1010" y="841"/>
                      <a:pt x="695" y="797"/>
                    </a:cubicBezTo>
                    <a:cubicBezTo>
                      <a:pt x="380" y="753"/>
                      <a:pt x="236" y="738"/>
                      <a:pt x="135" y="713"/>
                    </a:cubicBezTo>
                    <a:cubicBezTo>
                      <a:pt x="34" y="688"/>
                      <a:pt x="0" y="716"/>
                      <a:pt x="91" y="645"/>
                    </a:cubicBezTo>
                    <a:cubicBezTo>
                      <a:pt x="182" y="574"/>
                      <a:pt x="524" y="377"/>
                      <a:pt x="683" y="285"/>
                    </a:cubicBezTo>
                    <a:cubicBezTo>
                      <a:pt x="842" y="193"/>
                      <a:pt x="961" y="135"/>
                      <a:pt x="1044" y="90"/>
                    </a:cubicBezTo>
                    <a:cubicBezTo>
                      <a:pt x="1127" y="45"/>
                      <a:pt x="1151" y="26"/>
                      <a:pt x="1183" y="13"/>
                    </a:cubicBezTo>
                    <a:cubicBezTo>
                      <a:pt x="1215" y="0"/>
                      <a:pt x="1196" y="6"/>
                      <a:pt x="1235" y="9"/>
                    </a:cubicBezTo>
                    <a:cubicBezTo>
                      <a:pt x="1274" y="12"/>
                      <a:pt x="1242" y="10"/>
                      <a:pt x="1415" y="33"/>
                    </a:cubicBezTo>
                    <a:cubicBezTo>
                      <a:pt x="1588" y="56"/>
                      <a:pt x="1946" y="99"/>
                      <a:pt x="2275" y="145"/>
                    </a:cubicBezTo>
                    <a:cubicBezTo>
                      <a:pt x="2604" y="191"/>
                      <a:pt x="3168" y="278"/>
                      <a:pt x="3390" y="310"/>
                    </a:cubicBezTo>
                    <a:close/>
                  </a:path>
                </a:pathLst>
              </a:custGeom>
              <a:solidFill>
                <a:srgbClr val="808080">
                  <a:alpha val="47842"/>
                </a:srgb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077" name="Text Box 9"/>
            <p:cNvSpPr txBox="1">
              <a:spLocks noChangeArrowheads="1"/>
            </p:cNvSpPr>
            <p:nvPr/>
          </p:nvSpPr>
          <p:spPr bwMode="auto">
            <a:xfrm rot="477705">
              <a:off x="2447" y="722"/>
              <a:ext cx="18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660066"/>
                  </a:solidFill>
                </a:rPr>
                <a:t>Net Water Transport</a:t>
              </a:r>
            </a:p>
          </p:txBody>
        </p:sp>
      </p:grpSp>
      <p:sp>
        <p:nvSpPr>
          <p:cNvPr id="86021" name="Line 10"/>
          <p:cNvSpPr>
            <a:spLocks noChangeShapeType="1"/>
          </p:cNvSpPr>
          <p:nvPr/>
        </p:nvSpPr>
        <p:spPr bwMode="auto">
          <a:xfrm>
            <a:off x="5638800" y="1524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2" name="Line 11"/>
          <p:cNvSpPr>
            <a:spLocks noChangeShapeType="1"/>
          </p:cNvSpPr>
          <p:nvPr/>
        </p:nvSpPr>
        <p:spPr bwMode="auto">
          <a:xfrm flipH="1">
            <a:off x="2133600" y="1905000"/>
            <a:ext cx="61913" cy="3200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3" name="Text Box 12"/>
          <p:cNvSpPr txBox="1">
            <a:spLocks noChangeArrowheads="1"/>
          </p:cNvSpPr>
          <p:nvPr/>
        </p:nvSpPr>
        <p:spPr bwMode="auto">
          <a:xfrm>
            <a:off x="4648200" y="257175"/>
            <a:ext cx="36512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60066"/>
                </a:solidFill>
              </a:rPr>
              <a:t>The Ekman Spiral</a:t>
            </a:r>
          </a:p>
        </p:txBody>
      </p:sp>
      <p:sp>
        <p:nvSpPr>
          <p:cNvPr id="86024" name="Line 13"/>
          <p:cNvSpPr>
            <a:spLocks noChangeShapeType="1"/>
          </p:cNvSpPr>
          <p:nvPr/>
        </p:nvSpPr>
        <p:spPr bwMode="auto">
          <a:xfrm flipH="1">
            <a:off x="3429000" y="1143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5" name="Line 14"/>
          <p:cNvSpPr>
            <a:spLocks noChangeShapeType="1"/>
          </p:cNvSpPr>
          <p:nvPr/>
        </p:nvSpPr>
        <p:spPr bwMode="auto">
          <a:xfrm flipH="1">
            <a:off x="1600200" y="3962400"/>
            <a:ext cx="1814513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6" name="Line 15"/>
          <p:cNvSpPr>
            <a:spLocks noChangeShapeType="1"/>
          </p:cNvSpPr>
          <p:nvPr/>
        </p:nvSpPr>
        <p:spPr bwMode="auto">
          <a:xfrm>
            <a:off x="3429000" y="3962400"/>
            <a:ext cx="2344738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7" name="Line 16"/>
          <p:cNvSpPr>
            <a:spLocks noChangeShapeType="1"/>
          </p:cNvSpPr>
          <p:nvPr/>
        </p:nvSpPr>
        <p:spPr bwMode="auto">
          <a:xfrm>
            <a:off x="3429000" y="3962400"/>
            <a:ext cx="2344738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409" name="Freeform 17"/>
          <p:cNvSpPr>
            <a:spLocks/>
          </p:cNvSpPr>
          <p:nvPr/>
        </p:nvSpPr>
        <p:spPr bwMode="auto">
          <a:xfrm>
            <a:off x="1830388" y="1447800"/>
            <a:ext cx="3848100" cy="4049713"/>
          </a:xfrm>
          <a:custGeom>
            <a:avLst/>
            <a:gdLst>
              <a:gd name="T0" fmla="*/ 2147483647 w 2424"/>
              <a:gd name="T1" fmla="*/ 2147483647 h 2551"/>
              <a:gd name="T2" fmla="*/ 2147483647 w 2424"/>
              <a:gd name="T3" fmla="*/ 2147483647 h 2551"/>
              <a:gd name="T4" fmla="*/ 2147483647 w 2424"/>
              <a:gd name="T5" fmla="*/ 2147483647 h 2551"/>
              <a:gd name="T6" fmla="*/ 2147483647 w 2424"/>
              <a:gd name="T7" fmla="*/ 2147483647 h 2551"/>
              <a:gd name="T8" fmla="*/ 2147483647 w 2424"/>
              <a:gd name="T9" fmla="*/ 2147483647 h 2551"/>
              <a:gd name="T10" fmla="*/ 2147483647 w 2424"/>
              <a:gd name="T11" fmla="*/ 2147483647 h 2551"/>
              <a:gd name="T12" fmla="*/ 2147483647 w 2424"/>
              <a:gd name="T13" fmla="*/ 2147483647 h 2551"/>
              <a:gd name="T14" fmla="*/ 2147483647 w 2424"/>
              <a:gd name="T15" fmla="*/ 2147483647 h 2551"/>
              <a:gd name="T16" fmla="*/ 2147483647 w 2424"/>
              <a:gd name="T17" fmla="*/ 2147483647 h 2551"/>
              <a:gd name="T18" fmla="*/ 2147483647 w 2424"/>
              <a:gd name="T19" fmla="*/ 2147483647 h 2551"/>
              <a:gd name="T20" fmla="*/ 2147483647 w 2424"/>
              <a:gd name="T21" fmla="*/ 2147483647 h 2551"/>
              <a:gd name="T22" fmla="*/ 2147483647 w 2424"/>
              <a:gd name="T23" fmla="*/ 2147483647 h 2551"/>
              <a:gd name="T24" fmla="*/ 2147483647 w 2424"/>
              <a:gd name="T25" fmla="*/ 2147483647 h 2551"/>
              <a:gd name="T26" fmla="*/ 2147483647 w 2424"/>
              <a:gd name="T27" fmla="*/ 2147483647 h 2551"/>
              <a:gd name="T28" fmla="*/ 2147483647 w 2424"/>
              <a:gd name="T29" fmla="*/ 2147483647 h 2551"/>
              <a:gd name="T30" fmla="*/ 2147483647 w 2424"/>
              <a:gd name="T31" fmla="*/ 2147483647 h 2551"/>
              <a:gd name="T32" fmla="*/ 2147483647 w 2424"/>
              <a:gd name="T33" fmla="*/ 2147483647 h 2551"/>
              <a:gd name="T34" fmla="*/ 2147483647 w 2424"/>
              <a:gd name="T35" fmla="*/ 2147483647 h 2551"/>
              <a:gd name="T36" fmla="*/ 2147483647 w 2424"/>
              <a:gd name="T37" fmla="*/ 2147483647 h 2551"/>
              <a:gd name="T38" fmla="*/ 2147483647 w 2424"/>
              <a:gd name="T39" fmla="*/ 2147483647 h 2551"/>
              <a:gd name="T40" fmla="*/ 2147483647 w 2424"/>
              <a:gd name="T41" fmla="*/ 2147483647 h 2551"/>
              <a:gd name="T42" fmla="*/ 2147483647 w 2424"/>
              <a:gd name="T43" fmla="*/ 2147483647 h 2551"/>
              <a:gd name="T44" fmla="*/ 2147483647 w 2424"/>
              <a:gd name="T45" fmla="*/ 2147483647 h 25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24"/>
              <a:gd name="T70" fmla="*/ 0 h 2551"/>
              <a:gd name="T71" fmla="*/ 2424 w 2424"/>
              <a:gd name="T72" fmla="*/ 2551 h 255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24" h="2551">
                <a:moveTo>
                  <a:pt x="397" y="306"/>
                </a:moveTo>
                <a:cubicBezTo>
                  <a:pt x="209" y="325"/>
                  <a:pt x="312" y="310"/>
                  <a:pt x="269" y="326"/>
                </a:cubicBezTo>
                <a:cubicBezTo>
                  <a:pt x="226" y="342"/>
                  <a:pt x="173" y="382"/>
                  <a:pt x="138" y="403"/>
                </a:cubicBezTo>
                <a:cubicBezTo>
                  <a:pt x="103" y="424"/>
                  <a:pt x="75" y="418"/>
                  <a:pt x="61" y="454"/>
                </a:cubicBezTo>
                <a:cubicBezTo>
                  <a:pt x="47" y="490"/>
                  <a:pt x="55" y="394"/>
                  <a:pt x="53" y="618"/>
                </a:cubicBezTo>
                <a:cubicBezTo>
                  <a:pt x="51" y="842"/>
                  <a:pt x="49" y="1496"/>
                  <a:pt x="48" y="1798"/>
                </a:cubicBezTo>
                <a:cubicBezTo>
                  <a:pt x="47" y="2100"/>
                  <a:pt x="38" y="2315"/>
                  <a:pt x="45" y="2433"/>
                </a:cubicBezTo>
                <a:cubicBezTo>
                  <a:pt x="52" y="2551"/>
                  <a:pt x="0" y="2494"/>
                  <a:pt x="90" y="2508"/>
                </a:cubicBezTo>
                <a:cubicBezTo>
                  <a:pt x="180" y="2522"/>
                  <a:pt x="434" y="2517"/>
                  <a:pt x="587" y="2516"/>
                </a:cubicBezTo>
                <a:cubicBezTo>
                  <a:pt x="740" y="2515"/>
                  <a:pt x="864" y="2519"/>
                  <a:pt x="1007" y="2500"/>
                </a:cubicBezTo>
                <a:cubicBezTo>
                  <a:pt x="1150" y="2481"/>
                  <a:pt x="1305" y="2447"/>
                  <a:pt x="1443" y="2404"/>
                </a:cubicBezTo>
                <a:cubicBezTo>
                  <a:pt x="1581" y="2361"/>
                  <a:pt x="1717" y="2301"/>
                  <a:pt x="1837" y="2244"/>
                </a:cubicBezTo>
                <a:cubicBezTo>
                  <a:pt x="1957" y="2187"/>
                  <a:pt x="2081" y="2119"/>
                  <a:pt x="2166" y="2062"/>
                </a:cubicBezTo>
                <a:cubicBezTo>
                  <a:pt x="2251" y="2005"/>
                  <a:pt x="2311" y="1946"/>
                  <a:pt x="2349" y="1905"/>
                </a:cubicBezTo>
                <a:cubicBezTo>
                  <a:pt x="2387" y="1864"/>
                  <a:pt x="2390" y="1830"/>
                  <a:pt x="2397" y="1813"/>
                </a:cubicBezTo>
                <a:cubicBezTo>
                  <a:pt x="2404" y="1796"/>
                  <a:pt x="2394" y="1834"/>
                  <a:pt x="2393" y="1805"/>
                </a:cubicBezTo>
                <a:cubicBezTo>
                  <a:pt x="2392" y="1776"/>
                  <a:pt x="2392" y="1839"/>
                  <a:pt x="2393" y="1641"/>
                </a:cubicBezTo>
                <a:cubicBezTo>
                  <a:pt x="2394" y="1443"/>
                  <a:pt x="2397" y="866"/>
                  <a:pt x="2397" y="615"/>
                </a:cubicBezTo>
                <a:cubicBezTo>
                  <a:pt x="2397" y="364"/>
                  <a:pt x="2397" y="232"/>
                  <a:pt x="2395" y="132"/>
                </a:cubicBezTo>
                <a:cubicBezTo>
                  <a:pt x="2393" y="32"/>
                  <a:pt x="2424" y="28"/>
                  <a:pt x="2386" y="14"/>
                </a:cubicBezTo>
                <a:cubicBezTo>
                  <a:pt x="2348" y="0"/>
                  <a:pt x="2341" y="26"/>
                  <a:pt x="2166" y="50"/>
                </a:cubicBezTo>
                <a:cubicBezTo>
                  <a:pt x="1991" y="74"/>
                  <a:pt x="1629" y="117"/>
                  <a:pt x="1334" y="160"/>
                </a:cubicBezTo>
                <a:cubicBezTo>
                  <a:pt x="1039" y="203"/>
                  <a:pt x="592" y="276"/>
                  <a:pt x="397" y="306"/>
                </a:cubicBezTo>
                <a:close/>
              </a:path>
            </a:pathLst>
          </a:custGeom>
          <a:solidFill>
            <a:srgbClr val="3399FF">
              <a:alpha val="25882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74900" y="3454400"/>
            <a:ext cx="1162050" cy="1214438"/>
            <a:chOff x="1401" y="2390"/>
            <a:chExt cx="662" cy="654"/>
          </a:xfrm>
        </p:grpSpPr>
        <p:sp>
          <p:nvSpPr>
            <p:cNvPr id="86074" name="Line 19"/>
            <p:cNvSpPr>
              <a:spLocks noChangeShapeType="1"/>
            </p:cNvSpPr>
            <p:nvPr/>
          </p:nvSpPr>
          <p:spPr bwMode="auto">
            <a:xfrm rot="3850482" flipH="1">
              <a:off x="1306" y="2485"/>
              <a:ext cx="592" cy="401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75" name="AutoShape 20"/>
            <p:cNvSpPr>
              <a:spLocks noChangeArrowheads="1"/>
            </p:cNvSpPr>
            <p:nvPr/>
          </p:nvSpPr>
          <p:spPr bwMode="auto">
            <a:xfrm rot="8360962">
              <a:off x="1582" y="2593"/>
              <a:ext cx="481" cy="45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301875" y="2192338"/>
            <a:ext cx="2543175" cy="1079500"/>
            <a:chOff x="1495" y="1554"/>
            <a:chExt cx="1518" cy="658"/>
          </a:xfrm>
        </p:grpSpPr>
        <p:sp>
          <p:nvSpPr>
            <p:cNvPr id="86072" name="Line 22"/>
            <p:cNvSpPr>
              <a:spLocks noChangeShapeType="1"/>
            </p:cNvSpPr>
            <p:nvPr/>
          </p:nvSpPr>
          <p:spPr bwMode="auto">
            <a:xfrm rot="2422612" flipH="1">
              <a:off x="1495" y="1554"/>
              <a:ext cx="1116" cy="604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73" name="AutoShape 23"/>
            <p:cNvSpPr>
              <a:spLocks noChangeArrowheads="1"/>
            </p:cNvSpPr>
            <p:nvPr/>
          </p:nvSpPr>
          <p:spPr bwMode="auto">
            <a:xfrm rot="7355087">
              <a:off x="2569" y="1768"/>
              <a:ext cx="429" cy="45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286000" y="1752600"/>
            <a:ext cx="3048000" cy="914400"/>
            <a:chOff x="1488" y="1248"/>
            <a:chExt cx="1869" cy="571"/>
          </a:xfrm>
        </p:grpSpPr>
        <p:sp>
          <p:nvSpPr>
            <p:cNvPr id="86070" name="Line 25"/>
            <p:cNvSpPr>
              <a:spLocks noChangeShapeType="1"/>
            </p:cNvSpPr>
            <p:nvPr/>
          </p:nvSpPr>
          <p:spPr bwMode="auto">
            <a:xfrm rot="1403659" flipH="1">
              <a:off x="1488" y="1248"/>
              <a:ext cx="1486" cy="571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71" name="AutoShape 26"/>
            <p:cNvSpPr>
              <a:spLocks noChangeArrowheads="1"/>
            </p:cNvSpPr>
            <p:nvPr/>
          </p:nvSpPr>
          <p:spPr bwMode="auto">
            <a:xfrm rot="6336134">
              <a:off x="2913" y="1339"/>
              <a:ext cx="429" cy="45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438400" y="2590800"/>
            <a:ext cx="1857375" cy="1371600"/>
            <a:chOff x="1584" y="1776"/>
            <a:chExt cx="1065" cy="834"/>
          </a:xfrm>
        </p:grpSpPr>
        <p:sp>
          <p:nvSpPr>
            <p:cNvPr id="86068" name="Line 28"/>
            <p:cNvSpPr>
              <a:spLocks noChangeShapeType="1"/>
            </p:cNvSpPr>
            <p:nvPr/>
          </p:nvSpPr>
          <p:spPr bwMode="auto">
            <a:xfrm rot="3579917" flipH="1">
              <a:off x="1483" y="1877"/>
              <a:ext cx="834" cy="632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69" name="AutoShape 29"/>
            <p:cNvSpPr>
              <a:spLocks noChangeArrowheads="1"/>
            </p:cNvSpPr>
            <p:nvPr/>
          </p:nvSpPr>
          <p:spPr bwMode="auto">
            <a:xfrm rot="7998930">
              <a:off x="2205" y="2148"/>
              <a:ext cx="429" cy="45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60000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905000" y="1524000"/>
            <a:ext cx="3733800" cy="3976688"/>
            <a:chOff x="1152" y="1143"/>
            <a:chExt cx="2352" cy="2505"/>
          </a:xfrm>
        </p:grpSpPr>
        <p:sp>
          <p:nvSpPr>
            <p:cNvPr id="86053" name="Line 31"/>
            <p:cNvSpPr>
              <a:spLocks noChangeShapeType="1"/>
            </p:cNvSpPr>
            <p:nvPr/>
          </p:nvSpPr>
          <p:spPr bwMode="auto">
            <a:xfrm>
              <a:off x="2928" y="211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4" name="Line 32"/>
            <p:cNvSpPr>
              <a:spLocks noChangeShapeType="1"/>
            </p:cNvSpPr>
            <p:nvPr/>
          </p:nvSpPr>
          <p:spPr bwMode="auto">
            <a:xfrm>
              <a:off x="1344" y="3410"/>
              <a:ext cx="120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5" name="Freeform 33"/>
            <p:cNvSpPr>
              <a:spLocks/>
            </p:cNvSpPr>
            <p:nvPr/>
          </p:nvSpPr>
          <p:spPr bwMode="auto">
            <a:xfrm>
              <a:off x="1200" y="1143"/>
              <a:ext cx="2293" cy="2276"/>
            </a:xfrm>
            <a:custGeom>
              <a:avLst/>
              <a:gdLst>
                <a:gd name="T0" fmla="*/ 2293 w 2293"/>
                <a:gd name="T1" fmla="*/ 0 h 2276"/>
                <a:gd name="T2" fmla="*/ 2079 w 2293"/>
                <a:gd name="T3" fmla="*/ 466 h 2276"/>
                <a:gd name="T4" fmla="*/ 1735 w 2293"/>
                <a:gd name="T5" fmla="*/ 951 h 2276"/>
                <a:gd name="T6" fmla="*/ 1347 w 2293"/>
                <a:gd name="T7" fmla="*/ 1371 h 2276"/>
                <a:gd name="T8" fmla="*/ 863 w 2293"/>
                <a:gd name="T9" fmla="*/ 1810 h 2276"/>
                <a:gd name="T10" fmla="*/ 451 w 2293"/>
                <a:gd name="T11" fmla="*/ 2103 h 2276"/>
                <a:gd name="T12" fmla="*/ 70 w 2293"/>
                <a:gd name="T13" fmla="*/ 2250 h 2276"/>
                <a:gd name="T14" fmla="*/ 31 w 2293"/>
                <a:gd name="T15" fmla="*/ 2258 h 22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3"/>
                <a:gd name="T25" fmla="*/ 0 h 2276"/>
                <a:gd name="T26" fmla="*/ 2293 w 2293"/>
                <a:gd name="T27" fmla="*/ 2276 h 22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3" h="2276">
                  <a:moveTo>
                    <a:pt x="2293" y="0"/>
                  </a:moveTo>
                  <a:cubicBezTo>
                    <a:pt x="2257" y="76"/>
                    <a:pt x="2172" y="307"/>
                    <a:pt x="2079" y="466"/>
                  </a:cubicBezTo>
                  <a:cubicBezTo>
                    <a:pt x="1986" y="625"/>
                    <a:pt x="1857" y="800"/>
                    <a:pt x="1735" y="951"/>
                  </a:cubicBezTo>
                  <a:cubicBezTo>
                    <a:pt x="1613" y="1102"/>
                    <a:pt x="1492" y="1228"/>
                    <a:pt x="1347" y="1371"/>
                  </a:cubicBezTo>
                  <a:cubicBezTo>
                    <a:pt x="1202" y="1514"/>
                    <a:pt x="1012" y="1688"/>
                    <a:pt x="863" y="1810"/>
                  </a:cubicBezTo>
                  <a:cubicBezTo>
                    <a:pt x="714" y="1932"/>
                    <a:pt x="583" y="2030"/>
                    <a:pt x="451" y="2103"/>
                  </a:cubicBezTo>
                  <a:cubicBezTo>
                    <a:pt x="319" y="2176"/>
                    <a:pt x="140" y="2224"/>
                    <a:pt x="70" y="2250"/>
                  </a:cubicBezTo>
                  <a:cubicBezTo>
                    <a:pt x="0" y="2276"/>
                    <a:pt x="39" y="2256"/>
                    <a:pt x="31" y="225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6" name="Line 34"/>
            <p:cNvSpPr>
              <a:spLocks noChangeShapeType="1"/>
            </p:cNvSpPr>
            <p:nvPr/>
          </p:nvSpPr>
          <p:spPr bwMode="auto">
            <a:xfrm>
              <a:off x="1344" y="3410"/>
              <a:ext cx="33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7" name="Line 35"/>
            <p:cNvSpPr>
              <a:spLocks noChangeShapeType="1"/>
            </p:cNvSpPr>
            <p:nvPr/>
          </p:nvSpPr>
          <p:spPr bwMode="auto">
            <a:xfrm flipH="1">
              <a:off x="1152" y="3410"/>
              <a:ext cx="191" cy="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8" name="Freeform 36"/>
            <p:cNvSpPr>
              <a:spLocks/>
            </p:cNvSpPr>
            <p:nvPr/>
          </p:nvSpPr>
          <p:spPr bwMode="auto">
            <a:xfrm>
              <a:off x="1344" y="2930"/>
              <a:ext cx="2160" cy="476"/>
            </a:xfrm>
            <a:custGeom>
              <a:avLst/>
              <a:gdLst>
                <a:gd name="T0" fmla="*/ 0 w 2128"/>
                <a:gd name="T1" fmla="*/ 809 h 428"/>
                <a:gd name="T2" fmla="*/ 2326 w 2128"/>
                <a:gd name="T3" fmla="*/ 0 h 428"/>
                <a:gd name="T4" fmla="*/ 0 60000 65536"/>
                <a:gd name="T5" fmla="*/ 0 60000 65536"/>
                <a:gd name="T6" fmla="*/ 0 w 2128"/>
                <a:gd name="T7" fmla="*/ 0 h 428"/>
                <a:gd name="T8" fmla="*/ 2128 w 2128"/>
                <a:gd name="T9" fmla="*/ 428 h 4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28" h="428">
                  <a:moveTo>
                    <a:pt x="0" y="428"/>
                  </a:moveTo>
                  <a:lnTo>
                    <a:pt x="212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59" name="Line 37"/>
            <p:cNvSpPr>
              <a:spLocks noChangeShapeType="1"/>
            </p:cNvSpPr>
            <p:nvPr/>
          </p:nvSpPr>
          <p:spPr bwMode="auto">
            <a:xfrm flipV="1">
              <a:off x="1344" y="3170"/>
              <a:ext cx="192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0" name="Line 38"/>
            <p:cNvSpPr>
              <a:spLocks noChangeShapeType="1"/>
            </p:cNvSpPr>
            <p:nvPr/>
          </p:nvSpPr>
          <p:spPr bwMode="auto">
            <a:xfrm flipV="1">
              <a:off x="1344" y="3362"/>
              <a:ext cx="15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1" name="Line 39"/>
            <p:cNvSpPr>
              <a:spLocks noChangeShapeType="1"/>
            </p:cNvSpPr>
            <p:nvPr/>
          </p:nvSpPr>
          <p:spPr bwMode="auto">
            <a:xfrm>
              <a:off x="3264" y="1682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2" name="Line 40"/>
            <p:cNvSpPr>
              <a:spLocks noChangeShapeType="1"/>
            </p:cNvSpPr>
            <p:nvPr/>
          </p:nvSpPr>
          <p:spPr bwMode="auto">
            <a:xfrm>
              <a:off x="2544" y="2546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3" name="Line 41"/>
            <p:cNvSpPr>
              <a:spLocks noChangeShapeType="1"/>
            </p:cNvSpPr>
            <p:nvPr/>
          </p:nvSpPr>
          <p:spPr bwMode="auto">
            <a:xfrm>
              <a:off x="2064" y="2978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4" name="Line 42"/>
            <p:cNvSpPr>
              <a:spLocks noChangeShapeType="1"/>
            </p:cNvSpPr>
            <p:nvPr/>
          </p:nvSpPr>
          <p:spPr bwMode="auto">
            <a:xfrm>
              <a:off x="1680" y="326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5" name="Line 43"/>
            <p:cNvSpPr>
              <a:spLocks noChangeShapeType="1"/>
            </p:cNvSpPr>
            <p:nvPr/>
          </p:nvSpPr>
          <p:spPr bwMode="auto">
            <a:xfrm>
              <a:off x="1152" y="340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6" name="Line 44"/>
            <p:cNvSpPr>
              <a:spLocks noChangeShapeType="1"/>
            </p:cNvSpPr>
            <p:nvPr/>
          </p:nvSpPr>
          <p:spPr bwMode="auto">
            <a:xfrm>
              <a:off x="1392" y="3410"/>
              <a:ext cx="67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67" name="Line 45"/>
            <p:cNvSpPr>
              <a:spLocks noChangeShapeType="1"/>
            </p:cNvSpPr>
            <p:nvPr/>
          </p:nvSpPr>
          <p:spPr bwMode="auto">
            <a:xfrm>
              <a:off x="3504" y="1152"/>
              <a:ext cx="0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 rot="-159004">
            <a:off x="2208213" y="1139825"/>
            <a:ext cx="3503612" cy="762000"/>
            <a:chOff x="1440" y="960"/>
            <a:chExt cx="2139" cy="432"/>
          </a:xfrm>
        </p:grpSpPr>
        <p:sp>
          <p:nvSpPr>
            <p:cNvPr id="86051" name="Line 47"/>
            <p:cNvSpPr>
              <a:spLocks noChangeShapeType="1"/>
            </p:cNvSpPr>
            <p:nvPr/>
          </p:nvSpPr>
          <p:spPr bwMode="auto">
            <a:xfrm flipH="1">
              <a:off x="1440" y="1152"/>
              <a:ext cx="1776" cy="240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52" name="AutoShape 48"/>
            <p:cNvSpPr>
              <a:spLocks noChangeArrowheads="1"/>
            </p:cNvSpPr>
            <p:nvPr/>
          </p:nvSpPr>
          <p:spPr bwMode="auto">
            <a:xfrm rot="4932475">
              <a:off x="3135" y="945"/>
              <a:ext cx="429" cy="45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-1676400" y="2971800"/>
            <a:ext cx="3027363" cy="773113"/>
            <a:chOff x="639" y="693"/>
            <a:chExt cx="1907" cy="487"/>
          </a:xfrm>
        </p:grpSpPr>
        <p:sp>
          <p:nvSpPr>
            <p:cNvPr id="86049" name="Rectangle 50"/>
            <p:cNvSpPr>
              <a:spLocks noChangeArrowheads="1"/>
            </p:cNvSpPr>
            <p:nvPr/>
          </p:nvSpPr>
          <p:spPr bwMode="auto">
            <a:xfrm rot="-1784693">
              <a:off x="968" y="737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660066"/>
                  </a:solidFill>
                </a:rPr>
                <a:t>Wind</a:t>
              </a:r>
            </a:p>
          </p:txBody>
        </p:sp>
        <p:sp>
          <p:nvSpPr>
            <p:cNvPr id="86050" name="AutoShape 51"/>
            <p:cNvSpPr>
              <a:spLocks noChangeArrowheads="1"/>
            </p:cNvSpPr>
            <p:nvPr/>
          </p:nvSpPr>
          <p:spPr bwMode="auto">
            <a:xfrm rot="-2678811">
              <a:off x="639" y="693"/>
              <a:ext cx="1907" cy="487"/>
            </a:xfrm>
            <a:prstGeom prst="rightArrow">
              <a:avLst>
                <a:gd name="adj1" fmla="val 50000"/>
                <a:gd name="adj2" fmla="val 97895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900000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2743200" y="2057400"/>
            <a:ext cx="1641475" cy="1066800"/>
            <a:chOff x="3792" y="2640"/>
            <a:chExt cx="1034" cy="672"/>
          </a:xfrm>
        </p:grpSpPr>
        <p:sp>
          <p:nvSpPr>
            <p:cNvPr id="86045" name="Line 53"/>
            <p:cNvSpPr>
              <a:spLocks noChangeShapeType="1"/>
            </p:cNvSpPr>
            <p:nvPr/>
          </p:nvSpPr>
          <p:spPr bwMode="auto">
            <a:xfrm flipV="1">
              <a:off x="3792" y="2640"/>
              <a:ext cx="576" cy="672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 type="oval" w="med" len="med"/>
              <a:tailEnd type="triangle" w="med" len="med"/>
            </a:ln>
            <a:scene3d>
              <a:camera prst="legacyPerspectiveFront">
                <a:rot lat="18900000" lon="6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46" name="Line 54"/>
            <p:cNvSpPr>
              <a:spLocks noChangeShapeType="1"/>
            </p:cNvSpPr>
            <p:nvPr/>
          </p:nvSpPr>
          <p:spPr bwMode="auto">
            <a:xfrm flipV="1">
              <a:off x="3801" y="3072"/>
              <a:ext cx="837" cy="108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/>
              <a:tailEnd type="triangle" w="med" len="med"/>
            </a:ln>
            <a:scene3d>
              <a:camera prst="legacyPerspectiveFront">
                <a:rot lat="19799986" lon="12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47" name="Arc 55"/>
            <p:cNvSpPr>
              <a:spLocks/>
            </p:cNvSpPr>
            <p:nvPr/>
          </p:nvSpPr>
          <p:spPr bwMode="auto">
            <a:xfrm>
              <a:off x="4080" y="2976"/>
              <a:ext cx="192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8" name="Text Box 56"/>
            <p:cNvSpPr txBox="1">
              <a:spLocks noChangeArrowheads="1"/>
            </p:cNvSpPr>
            <p:nvPr/>
          </p:nvSpPr>
          <p:spPr bwMode="auto">
            <a:xfrm>
              <a:off x="4416" y="2652"/>
              <a:ext cx="4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00FF"/>
                  </a:solidFill>
                </a:rPr>
                <a:t>45˚</a:t>
              </a: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1676400" y="4876800"/>
            <a:ext cx="495300" cy="381000"/>
            <a:chOff x="1152" y="3120"/>
            <a:chExt cx="312" cy="267"/>
          </a:xfrm>
        </p:grpSpPr>
        <p:sp>
          <p:nvSpPr>
            <p:cNvPr id="86043" name="Line 58"/>
            <p:cNvSpPr>
              <a:spLocks noChangeShapeType="1"/>
            </p:cNvSpPr>
            <p:nvPr/>
          </p:nvSpPr>
          <p:spPr bwMode="auto">
            <a:xfrm rot="9250482" flipH="1">
              <a:off x="1288" y="3126"/>
              <a:ext cx="176" cy="106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44" name="AutoShape 59"/>
            <p:cNvSpPr>
              <a:spLocks noChangeArrowheads="1"/>
            </p:cNvSpPr>
            <p:nvPr/>
          </p:nvSpPr>
          <p:spPr bwMode="auto">
            <a:xfrm rot="-9881063">
              <a:off x="1152" y="3120"/>
              <a:ext cx="303" cy="26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 rot="572689">
            <a:off x="2162175" y="4275138"/>
            <a:ext cx="728663" cy="881062"/>
            <a:chOff x="1334" y="2928"/>
            <a:chExt cx="484" cy="432"/>
          </a:xfrm>
        </p:grpSpPr>
        <p:sp>
          <p:nvSpPr>
            <p:cNvPr id="86041" name="Line 61"/>
            <p:cNvSpPr>
              <a:spLocks noChangeShapeType="1"/>
            </p:cNvSpPr>
            <p:nvPr/>
          </p:nvSpPr>
          <p:spPr bwMode="auto">
            <a:xfrm rot="4236594" flipH="1">
              <a:off x="1336" y="2986"/>
              <a:ext cx="233" cy="237"/>
            </a:xfrm>
            <a:prstGeom prst="line">
              <a:avLst/>
            </a:prstGeom>
            <a:noFill/>
            <a:ln w="76200">
              <a:solidFill>
                <a:srgbClr val="CC66FF"/>
              </a:solidFill>
              <a:round/>
              <a:headEnd/>
              <a:tailEnd/>
            </a:ln>
            <a:scene3d>
              <a:camera prst="legacyPerspectiveBottom">
                <a:rot lat="1949999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86042" name="AutoShape 62"/>
            <p:cNvSpPr>
              <a:spLocks noChangeArrowheads="1"/>
            </p:cNvSpPr>
            <p:nvPr/>
          </p:nvSpPr>
          <p:spPr bwMode="auto">
            <a:xfrm rot="8712508">
              <a:off x="1392" y="2928"/>
              <a:ext cx="426" cy="43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>
                <a:rot lat="18300000" lon="0" rev="0"/>
              </a:camera>
              <a:lightRig rig="legacyFlat3" dir="t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187455" name="Text Box 63"/>
          <p:cNvSpPr txBox="1">
            <a:spLocks noChangeArrowheads="1"/>
          </p:cNvSpPr>
          <p:nvPr/>
        </p:nvSpPr>
        <p:spPr bwMode="auto">
          <a:xfrm>
            <a:off x="3113088" y="3524250"/>
            <a:ext cx="4673600" cy="1590675"/>
          </a:xfrm>
          <a:prstGeom prst="rect">
            <a:avLst/>
          </a:prstGeom>
          <a:solidFill>
            <a:srgbClr val="BBE0E3"/>
          </a:solidFill>
          <a:ln w="38100">
            <a:solidFill>
              <a:srgbClr val="6600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660066"/>
                </a:solidFill>
              </a:rPr>
              <a:t>Ekman Realized That the Surface</a:t>
            </a:r>
          </a:p>
          <a:p>
            <a:pPr algn="ctr"/>
            <a:r>
              <a:rPr lang="en-US">
                <a:solidFill>
                  <a:srgbClr val="660066"/>
                </a:solidFill>
              </a:rPr>
              <a:t>Water Entrains the Water Below</a:t>
            </a:r>
          </a:p>
          <a:p>
            <a:pPr algn="ctr"/>
            <a:r>
              <a:rPr lang="en-US">
                <a:solidFill>
                  <a:srgbClr val="660066"/>
                </a:solidFill>
              </a:rPr>
              <a:t>It Which Moves at an Ever Higher</a:t>
            </a:r>
          </a:p>
          <a:p>
            <a:pPr algn="ctr"/>
            <a:r>
              <a:rPr lang="en-US">
                <a:solidFill>
                  <a:srgbClr val="660066"/>
                </a:solidFill>
              </a:rPr>
              <a:t>Angle to the Wind</a:t>
            </a:r>
          </a:p>
        </p:txBody>
      </p:sp>
      <p:sp>
        <p:nvSpPr>
          <p:cNvPr id="66" name="Date Placeholder 6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10E1B86-E1C5-4E3A-AD11-7262CF5D1638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562 0.0104 L 0.30104 -0.300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9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87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9" grpId="0" animBg="1"/>
      <p:bldP spid="187409" grpId="1" animBg="1"/>
      <p:bldP spid="187455" grpId="0" animBg="1"/>
      <p:bldP spid="18745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228600" y="35052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>
            <a:off x="228600" y="37338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8" name="AutoShape 10"/>
          <p:cNvSpPr>
            <a:spLocks noChangeArrowheads="1"/>
          </p:cNvSpPr>
          <p:nvPr/>
        </p:nvSpPr>
        <p:spPr bwMode="auto">
          <a:xfrm rot="5400000" flipH="1">
            <a:off x="2553493" y="2628107"/>
            <a:ext cx="531813" cy="1981200"/>
          </a:xfrm>
          <a:prstGeom prst="can">
            <a:avLst>
              <a:gd name="adj" fmla="val 56622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3" name="Date Placeholder 3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5E6AAA3-B2A5-4A38-BFDF-7D8DB8F44856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9287" y="1524000"/>
            <a:ext cx="4303713" cy="427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Line 3"/>
          <p:cNvSpPr>
            <a:spLocks noChangeShapeType="1"/>
          </p:cNvSpPr>
          <p:nvPr/>
        </p:nvSpPr>
        <p:spPr bwMode="auto">
          <a:xfrm>
            <a:off x="304800" y="16764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04800" y="19050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304800" y="53340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304800" y="5562600"/>
            <a:ext cx="14478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497" name="AutoShape 9"/>
          <p:cNvSpPr>
            <a:spLocks noChangeArrowheads="1"/>
          </p:cNvSpPr>
          <p:nvPr/>
        </p:nvSpPr>
        <p:spPr bwMode="auto">
          <a:xfrm rot="5400000" flipH="1">
            <a:off x="2629694" y="799307"/>
            <a:ext cx="531813" cy="1981200"/>
          </a:xfrm>
          <a:prstGeom prst="can">
            <a:avLst>
              <a:gd name="adj" fmla="val 5115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191499" name="AutoShape 11"/>
          <p:cNvSpPr>
            <a:spLocks noChangeArrowheads="1"/>
          </p:cNvSpPr>
          <p:nvPr/>
        </p:nvSpPr>
        <p:spPr bwMode="auto">
          <a:xfrm rot="5400000" flipH="1">
            <a:off x="2553494" y="4456907"/>
            <a:ext cx="531813" cy="1981200"/>
          </a:xfrm>
          <a:prstGeom prst="can">
            <a:avLst>
              <a:gd name="adj" fmla="val 5144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191500" name="Arc 12"/>
          <p:cNvSpPr>
            <a:spLocks/>
          </p:cNvSpPr>
          <p:nvPr/>
        </p:nvSpPr>
        <p:spPr bwMode="auto">
          <a:xfrm rot="959005" flipH="1">
            <a:off x="4857435" y="1539337"/>
            <a:ext cx="1513513" cy="1536205"/>
          </a:xfrm>
          <a:custGeom>
            <a:avLst/>
            <a:gdLst>
              <a:gd name="T0" fmla="*/ 2147483647 w 19144"/>
              <a:gd name="T1" fmla="*/ 0 h 18890"/>
              <a:gd name="T2" fmla="*/ 2147483647 w 19144"/>
              <a:gd name="T3" fmla="*/ 2147483647 h 18890"/>
              <a:gd name="T4" fmla="*/ 0 w 19144"/>
              <a:gd name="T5" fmla="*/ 2147483647 h 18890"/>
              <a:gd name="T6" fmla="*/ 0 60000 65536"/>
              <a:gd name="T7" fmla="*/ 0 60000 65536"/>
              <a:gd name="T8" fmla="*/ 0 60000 65536"/>
              <a:gd name="T9" fmla="*/ 0 w 19144"/>
              <a:gd name="T10" fmla="*/ 0 h 18890"/>
              <a:gd name="T11" fmla="*/ 19144 w 19144"/>
              <a:gd name="T12" fmla="*/ 18890 h 188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44" h="18890" fill="none" extrusionOk="0">
                <a:moveTo>
                  <a:pt x="10475" y="0"/>
                </a:moveTo>
                <a:cubicBezTo>
                  <a:pt x="14172" y="2050"/>
                  <a:pt x="17186" y="5140"/>
                  <a:pt x="19144" y="8886"/>
                </a:cubicBezTo>
              </a:path>
              <a:path w="19144" h="18890" stroke="0" extrusionOk="0">
                <a:moveTo>
                  <a:pt x="10475" y="0"/>
                </a:moveTo>
                <a:cubicBezTo>
                  <a:pt x="14172" y="2050"/>
                  <a:pt x="17186" y="5140"/>
                  <a:pt x="19144" y="8886"/>
                </a:cubicBezTo>
                <a:lnTo>
                  <a:pt x="0" y="18890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191501" name="Arc 13"/>
          <p:cNvSpPr>
            <a:spLocks/>
          </p:cNvSpPr>
          <p:nvPr/>
        </p:nvSpPr>
        <p:spPr bwMode="auto">
          <a:xfrm rot="15852267" flipH="1">
            <a:off x="4535956" y="4162813"/>
            <a:ext cx="1748487" cy="1354362"/>
          </a:xfrm>
          <a:custGeom>
            <a:avLst/>
            <a:gdLst>
              <a:gd name="T0" fmla="*/ 2147483647 w 20242"/>
              <a:gd name="T1" fmla="*/ 0 h 16625"/>
              <a:gd name="T2" fmla="*/ 2147483647 w 20242"/>
              <a:gd name="T3" fmla="*/ 2147483647 h 16625"/>
              <a:gd name="T4" fmla="*/ 0 w 20242"/>
              <a:gd name="T5" fmla="*/ 2147483647 h 16625"/>
              <a:gd name="T6" fmla="*/ 0 60000 65536"/>
              <a:gd name="T7" fmla="*/ 0 60000 65536"/>
              <a:gd name="T8" fmla="*/ 0 60000 65536"/>
              <a:gd name="T9" fmla="*/ 0 w 20242"/>
              <a:gd name="T10" fmla="*/ 0 h 16625"/>
              <a:gd name="T11" fmla="*/ 20242 w 20242"/>
              <a:gd name="T12" fmla="*/ 16625 h 166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242" h="16625" fill="none" extrusionOk="0">
                <a:moveTo>
                  <a:pt x="13790" y="-1"/>
                </a:moveTo>
                <a:cubicBezTo>
                  <a:pt x="16698" y="2412"/>
                  <a:pt x="18922" y="5545"/>
                  <a:pt x="20241" y="9086"/>
                </a:cubicBezTo>
              </a:path>
              <a:path w="20242" h="16625" stroke="0" extrusionOk="0">
                <a:moveTo>
                  <a:pt x="13790" y="-1"/>
                </a:moveTo>
                <a:cubicBezTo>
                  <a:pt x="16698" y="2412"/>
                  <a:pt x="18922" y="5545"/>
                  <a:pt x="20241" y="9086"/>
                </a:cubicBezTo>
                <a:lnTo>
                  <a:pt x="0" y="16625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191502" name="Arc 14"/>
          <p:cNvSpPr>
            <a:spLocks/>
          </p:cNvSpPr>
          <p:nvPr/>
        </p:nvSpPr>
        <p:spPr bwMode="auto">
          <a:xfrm rot="19402930" flipH="1">
            <a:off x="4241295" y="2947988"/>
            <a:ext cx="1530350" cy="1187450"/>
          </a:xfrm>
          <a:custGeom>
            <a:avLst/>
            <a:gdLst>
              <a:gd name="T0" fmla="*/ 2147483647 w 18839"/>
              <a:gd name="T1" fmla="*/ 0 h 15292"/>
              <a:gd name="T2" fmla="*/ 2147483647 w 18839"/>
              <a:gd name="T3" fmla="*/ 2147483647 h 15292"/>
              <a:gd name="T4" fmla="*/ 0 w 18839"/>
              <a:gd name="T5" fmla="*/ 2147483647 h 15292"/>
              <a:gd name="T6" fmla="*/ 0 60000 65536"/>
              <a:gd name="T7" fmla="*/ 0 60000 65536"/>
              <a:gd name="T8" fmla="*/ 0 60000 65536"/>
              <a:gd name="T9" fmla="*/ 0 w 18839"/>
              <a:gd name="T10" fmla="*/ 0 h 15292"/>
              <a:gd name="T11" fmla="*/ 18839 w 18839"/>
              <a:gd name="T12" fmla="*/ 15292 h 15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39" h="15292" fill="none" extrusionOk="0">
                <a:moveTo>
                  <a:pt x="15254" y="0"/>
                </a:moveTo>
                <a:cubicBezTo>
                  <a:pt x="16661" y="1402"/>
                  <a:pt x="17867" y="2993"/>
                  <a:pt x="18839" y="4725"/>
                </a:cubicBezTo>
              </a:path>
              <a:path w="18839" h="15292" stroke="0" extrusionOk="0">
                <a:moveTo>
                  <a:pt x="15254" y="0"/>
                </a:moveTo>
                <a:cubicBezTo>
                  <a:pt x="16661" y="1402"/>
                  <a:pt x="17867" y="2993"/>
                  <a:pt x="18839" y="4725"/>
                </a:cubicBezTo>
                <a:lnTo>
                  <a:pt x="0" y="15292"/>
                </a:lnTo>
                <a:close/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latin typeface="Jester" pitchFamily="2" charset="0"/>
            </a:endParaRPr>
          </a:p>
        </p:txBody>
      </p:sp>
      <p:sp>
        <p:nvSpPr>
          <p:cNvPr id="88080" name="Line 15"/>
          <p:cNvSpPr>
            <a:spLocks noChangeShapeType="1"/>
          </p:cNvSpPr>
          <p:nvPr/>
        </p:nvSpPr>
        <p:spPr bwMode="auto">
          <a:xfrm>
            <a:off x="3733800" y="3352800"/>
            <a:ext cx="381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1" name="Line 16"/>
          <p:cNvSpPr>
            <a:spLocks noChangeShapeType="1"/>
          </p:cNvSpPr>
          <p:nvPr/>
        </p:nvSpPr>
        <p:spPr bwMode="auto">
          <a:xfrm>
            <a:off x="3733800" y="3886200"/>
            <a:ext cx="381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2" name="Line 17"/>
          <p:cNvSpPr>
            <a:spLocks noChangeShapeType="1"/>
          </p:cNvSpPr>
          <p:nvPr/>
        </p:nvSpPr>
        <p:spPr bwMode="auto">
          <a:xfrm>
            <a:off x="3886200" y="5715000"/>
            <a:ext cx="1981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3" name="Line 18"/>
          <p:cNvSpPr>
            <a:spLocks noChangeShapeType="1"/>
          </p:cNvSpPr>
          <p:nvPr/>
        </p:nvSpPr>
        <p:spPr bwMode="auto">
          <a:xfrm>
            <a:off x="3962400" y="5216235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4" name="Line 19"/>
          <p:cNvSpPr>
            <a:spLocks noChangeShapeType="1"/>
          </p:cNvSpPr>
          <p:nvPr/>
        </p:nvSpPr>
        <p:spPr bwMode="auto">
          <a:xfrm>
            <a:off x="4419600" y="1524000"/>
            <a:ext cx="1600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5" name="Line 20"/>
          <p:cNvSpPr>
            <a:spLocks noChangeShapeType="1"/>
          </p:cNvSpPr>
          <p:nvPr/>
        </p:nvSpPr>
        <p:spPr bwMode="auto">
          <a:xfrm>
            <a:off x="3962400" y="2057400"/>
            <a:ext cx="838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6" name="Oval 21"/>
          <p:cNvSpPr>
            <a:spLocks noChangeArrowheads="1"/>
          </p:cNvSpPr>
          <p:nvPr/>
        </p:nvSpPr>
        <p:spPr bwMode="auto">
          <a:xfrm flipH="1">
            <a:off x="3581400" y="15240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7" name="Oval 22"/>
          <p:cNvSpPr>
            <a:spLocks noChangeArrowheads="1"/>
          </p:cNvSpPr>
          <p:nvPr/>
        </p:nvSpPr>
        <p:spPr bwMode="auto">
          <a:xfrm flipH="1">
            <a:off x="3505200" y="51816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88088" name="Oval 23"/>
          <p:cNvSpPr>
            <a:spLocks noChangeArrowheads="1"/>
          </p:cNvSpPr>
          <p:nvPr/>
        </p:nvSpPr>
        <p:spPr bwMode="auto">
          <a:xfrm flipH="1">
            <a:off x="3505200" y="3352800"/>
            <a:ext cx="304800" cy="5334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100000">
                <a:srgbClr val="765E2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2" name="Text Box 24"/>
          <p:cNvSpPr txBox="1">
            <a:spLocks noChangeArrowheads="1"/>
          </p:cNvSpPr>
          <p:nvPr/>
        </p:nvSpPr>
        <p:spPr bwMode="auto">
          <a:xfrm flipH="1">
            <a:off x="2162175" y="420688"/>
            <a:ext cx="5000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Jester" pitchFamily="2" charset="0"/>
              </a:rPr>
              <a:t>Incident Solar Radiation</a:t>
            </a:r>
          </a:p>
        </p:txBody>
      </p:sp>
      <p:sp>
        <p:nvSpPr>
          <p:cNvPr id="191513" name="Line 25"/>
          <p:cNvSpPr>
            <a:spLocks noChangeShapeType="1"/>
          </p:cNvSpPr>
          <p:nvPr/>
        </p:nvSpPr>
        <p:spPr bwMode="auto">
          <a:xfrm>
            <a:off x="3657600" y="1676400"/>
            <a:ext cx="1219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4" name="Line 26"/>
          <p:cNvSpPr>
            <a:spLocks noChangeShapeType="1"/>
          </p:cNvSpPr>
          <p:nvPr/>
        </p:nvSpPr>
        <p:spPr bwMode="auto">
          <a:xfrm>
            <a:off x="3657600" y="1905000"/>
            <a:ext cx="9144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5" name="Line 27"/>
          <p:cNvSpPr>
            <a:spLocks noChangeShapeType="1"/>
          </p:cNvSpPr>
          <p:nvPr/>
        </p:nvSpPr>
        <p:spPr bwMode="auto">
          <a:xfrm>
            <a:off x="3657600" y="3505200"/>
            <a:ext cx="457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6" name="Line 28"/>
          <p:cNvSpPr>
            <a:spLocks noChangeShapeType="1"/>
          </p:cNvSpPr>
          <p:nvPr/>
        </p:nvSpPr>
        <p:spPr bwMode="auto">
          <a:xfrm>
            <a:off x="3657600" y="3733800"/>
            <a:ext cx="457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7" name="Line 29"/>
          <p:cNvSpPr>
            <a:spLocks noChangeShapeType="1"/>
          </p:cNvSpPr>
          <p:nvPr/>
        </p:nvSpPr>
        <p:spPr bwMode="auto">
          <a:xfrm>
            <a:off x="3581400" y="5384800"/>
            <a:ext cx="9906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91518" name="Line 30"/>
          <p:cNvSpPr>
            <a:spLocks noChangeShapeType="1"/>
          </p:cNvSpPr>
          <p:nvPr/>
        </p:nvSpPr>
        <p:spPr bwMode="auto">
          <a:xfrm>
            <a:off x="3581400" y="5588000"/>
            <a:ext cx="1219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 flipH="1">
            <a:off x="4447310" y="1524000"/>
            <a:ext cx="4343400" cy="4267200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44444E-6 L 0.22917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22917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19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19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2083 -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2083 -4.44444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19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19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2125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1.11111E-6 L 0.2125 -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19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9" dur="1000"/>
                                        <p:tgtEl>
                                          <p:spTgt spid="19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91491" grpId="0" animBg="1"/>
      <p:bldP spid="191492" grpId="0" animBg="1"/>
      <p:bldP spid="191495" grpId="0" animBg="1"/>
      <p:bldP spid="191496" grpId="0" animBg="1"/>
      <p:bldP spid="191500" grpId="0" animBg="1"/>
      <p:bldP spid="191501" grpId="0" animBg="1"/>
      <p:bldP spid="191502" grpId="0" animBg="1"/>
      <p:bldP spid="191513" grpId="0" animBg="1"/>
      <p:bldP spid="191514" grpId="0" animBg="1"/>
      <p:bldP spid="191515" grpId="0" animBg="1"/>
      <p:bldP spid="191516" grpId="0" animBg="1"/>
      <p:bldP spid="191517" grpId="0" animBg="1"/>
      <p:bldP spid="1915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5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5651" name="Rectangle 3" descr="insolation"/>
          <p:cNvSpPr>
            <a:spLocks noGrp="1" noChangeAspect="1" noChangeArrowheads="1"/>
          </p:cNvSpPr>
          <p:nvPr isPhoto="1"/>
        </p:nvSpPr>
        <p:spPr bwMode="auto">
          <a:xfrm>
            <a:off x="3011488" y="152400"/>
            <a:ext cx="5468937" cy="6400800"/>
          </a:xfrm>
          <a:prstGeom prst="rect">
            <a:avLst/>
          </a:prstGeom>
          <a:blipFill dpi="0" rotWithShape="1">
            <a:blip r:embed="rId2"/>
            <a:srcRect/>
            <a:stretch>
              <a:fillRect r="-2"/>
            </a:stretch>
          </a:blipFill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82550" y="1703388"/>
            <a:ext cx="261321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/>
              <a:t>Total Solar </a:t>
            </a:r>
          </a:p>
          <a:p>
            <a:pPr algn="ctr" eaLnBrk="0" hangingPunct="0"/>
            <a:r>
              <a:rPr lang="en-US" sz="3200" dirty="0"/>
              <a:t>Radiation</a:t>
            </a:r>
          </a:p>
          <a:p>
            <a:pPr algn="ctr" eaLnBrk="0" hangingPunct="0"/>
            <a:r>
              <a:rPr lang="en-US" sz="3200" dirty="0"/>
              <a:t>at the Earth’s</a:t>
            </a:r>
          </a:p>
          <a:p>
            <a:pPr algn="ctr" eaLnBrk="0" hangingPunct="0"/>
            <a:r>
              <a:rPr lang="en-US" sz="3200" dirty="0"/>
              <a:t>Surface</a:t>
            </a:r>
          </a:p>
          <a:p>
            <a:pPr algn="ctr" eaLnBrk="0" hangingPunct="0"/>
            <a:r>
              <a:rPr lang="en-US" sz="3200" dirty="0"/>
              <a:t>--------</a:t>
            </a:r>
          </a:p>
          <a:p>
            <a:pPr algn="ctr" eaLnBrk="0" hangingPunct="0"/>
            <a:r>
              <a:rPr lang="en-US" sz="3200" dirty="0"/>
              <a:t>1984-1993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3032125" y="2762250"/>
            <a:ext cx="1254125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January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3048000" y="5715000"/>
            <a:ext cx="1281113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April  </a:t>
            </a:r>
            <a:r>
              <a:rPr lang="en-US" sz="2000">
                <a:solidFill>
                  <a:schemeClr val="bg2"/>
                </a:solidFill>
              </a:rPr>
              <a:t>    </a:t>
            </a:r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>
            <a:off x="3048000" y="1905000"/>
            <a:ext cx="5410200" cy="0"/>
          </a:xfrm>
          <a:prstGeom prst="line">
            <a:avLst/>
          </a:prstGeom>
          <a:noFill/>
          <a:ln w="76200">
            <a:solidFill>
              <a:schemeClr val="bg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048000" y="4343400"/>
            <a:ext cx="5334000" cy="0"/>
          </a:xfrm>
          <a:prstGeom prst="line">
            <a:avLst/>
          </a:prstGeom>
          <a:noFill/>
          <a:ln w="76200">
            <a:solidFill>
              <a:schemeClr val="bg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60C0-ADB4-4B63-A487-645C29DE7FF6}" type="datetime1">
              <a:rPr lang="en-US" smtClean="0"/>
              <a:pPr/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5" grpId="0" animBg="1"/>
      <p:bldP spid="155656" grpId="0" uiExpan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6674" name="Oval 2"/>
          <p:cNvSpPr>
            <a:spLocks noChangeArrowheads="1"/>
          </p:cNvSpPr>
          <p:nvPr/>
        </p:nvSpPr>
        <p:spPr bwMode="auto">
          <a:xfrm>
            <a:off x="1676400" y="457200"/>
            <a:ext cx="6096000" cy="5943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675" name="Oval 3"/>
          <p:cNvSpPr>
            <a:spLocks noChangeArrowheads="1"/>
          </p:cNvSpPr>
          <p:nvPr/>
        </p:nvSpPr>
        <p:spPr bwMode="auto">
          <a:xfrm>
            <a:off x="5715000" y="1981200"/>
            <a:ext cx="3124200" cy="297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381000" y="1019175"/>
            <a:ext cx="54276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tx2"/>
                </a:solidFill>
              </a:rPr>
              <a:t>Imagine an Earth Covered </a:t>
            </a:r>
          </a:p>
          <a:p>
            <a:pPr eaLnBrk="0" hangingPunct="0"/>
            <a:r>
              <a:rPr lang="en-US" sz="3600">
                <a:solidFill>
                  <a:schemeClr val="tx2"/>
                </a:solidFill>
              </a:rPr>
              <a:t>Completely by Water</a:t>
            </a: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381000" y="3429000"/>
            <a:ext cx="60721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tx2"/>
                </a:solidFill>
              </a:rPr>
              <a:t>And See What Happens </a:t>
            </a:r>
          </a:p>
          <a:p>
            <a:pPr eaLnBrk="0" hangingPunct="0"/>
            <a:r>
              <a:rPr lang="en-US" sz="3600">
                <a:solidFill>
                  <a:schemeClr val="tx2"/>
                </a:solidFill>
              </a:rPr>
              <a:t>When the Equatorial </a:t>
            </a:r>
          </a:p>
          <a:p>
            <a:pPr eaLnBrk="0" hangingPunct="0"/>
            <a:r>
              <a:rPr lang="en-US" sz="3600">
                <a:solidFill>
                  <a:schemeClr val="tx2"/>
                </a:solidFill>
              </a:rPr>
              <a:t>Region is Warmed by the Sun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A85C-F302-446E-97C8-B9CD747A56CC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6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6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7698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699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495800" y="3295650"/>
            <a:ext cx="193516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Hot Air Rises</a:t>
            </a:r>
          </a:p>
        </p:txBody>
      </p:sp>
      <p:sp>
        <p:nvSpPr>
          <p:cNvPr id="157701" name="AutoShape 5"/>
          <p:cNvSpPr>
            <a:spLocks noChangeArrowheads="1"/>
          </p:cNvSpPr>
          <p:nvPr/>
        </p:nvSpPr>
        <p:spPr bwMode="auto">
          <a:xfrm>
            <a:off x="7010400" y="3276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2" name="Oval 6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E479-4347-4E3D-9F6D-8DCB79CD7F7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nimBg="1"/>
      <p:bldP spid="1577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8722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3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4" name="AutoShape 4"/>
          <p:cNvSpPr>
            <a:spLocks noChangeArrowheads="1"/>
          </p:cNvSpPr>
          <p:nvPr/>
        </p:nvSpPr>
        <p:spPr bwMode="auto">
          <a:xfrm rot="5993746">
            <a:off x="7670006" y="3498057"/>
            <a:ext cx="814387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AutoShape 5"/>
          <p:cNvSpPr>
            <a:spLocks noChangeArrowheads="1"/>
          </p:cNvSpPr>
          <p:nvPr/>
        </p:nvSpPr>
        <p:spPr bwMode="auto">
          <a:xfrm rot="15737040" flipV="1">
            <a:off x="7544593" y="2650332"/>
            <a:ext cx="989013" cy="838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6" name="AutoShape 6"/>
          <p:cNvSpPr>
            <a:spLocks noChangeArrowheads="1"/>
          </p:cNvSpPr>
          <p:nvPr/>
        </p:nvSpPr>
        <p:spPr bwMode="auto">
          <a:xfrm>
            <a:off x="7024688" y="32512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4422775" y="2887663"/>
            <a:ext cx="2312988" cy="1330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As the Air Rises,</a:t>
            </a:r>
          </a:p>
          <a:p>
            <a:pPr algn="ctr"/>
            <a:r>
              <a:rPr lang="en-US" sz="2000"/>
              <a:t>It Cools, Condenses</a:t>
            </a:r>
          </a:p>
          <a:p>
            <a:pPr algn="ctr"/>
            <a:r>
              <a:rPr lang="en-US" sz="2000"/>
              <a:t> and Moves</a:t>
            </a:r>
          </a:p>
          <a:p>
            <a:pPr algn="ctr"/>
            <a:r>
              <a:rPr lang="en-US" sz="2000"/>
              <a:t>Poleward</a:t>
            </a:r>
          </a:p>
        </p:txBody>
      </p:sp>
      <p:sp>
        <p:nvSpPr>
          <p:cNvPr id="158728" name="Oval 8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FF25-00DF-4A49-9523-AFE4E18E699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animBg="1"/>
      <p:bldP spid="158725" grpId="0" animBg="1"/>
      <p:bldP spid="1587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9746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Line 3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48" name="AutoShape 4"/>
          <p:cNvSpPr>
            <a:spLocks noChangeArrowheads="1"/>
          </p:cNvSpPr>
          <p:nvPr/>
        </p:nvSpPr>
        <p:spPr bwMode="auto">
          <a:xfrm rot="5993746">
            <a:off x="7644607" y="3479006"/>
            <a:ext cx="838200" cy="93503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9" name="AutoShape 5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4857750" y="2940050"/>
            <a:ext cx="1785938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At About 30˚</a:t>
            </a:r>
          </a:p>
          <a:p>
            <a:pPr algn="ctr"/>
            <a:r>
              <a:rPr lang="en-US" sz="2000"/>
              <a:t>Latitude,</a:t>
            </a:r>
          </a:p>
          <a:p>
            <a:pPr algn="ctr"/>
            <a:r>
              <a:rPr lang="en-US" sz="2000"/>
              <a:t> the Dense Air</a:t>
            </a:r>
          </a:p>
          <a:p>
            <a:pPr algn="ctr"/>
            <a:r>
              <a:rPr lang="en-US" sz="2000"/>
              <a:t>Falls Back to </a:t>
            </a:r>
          </a:p>
          <a:p>
            <a:pPr algn="ctr"/>
            <a:r>
              <a:rPr lang="en-US" sz="2000"/>
              <a:t>The Surface</a:t>
            </a:r>
          </a:p>
        </p:txBody>
      </p:sp>
      <p:sp>
        <p:nvSpPr>
          <p:cNvPr id="159751" name="AutoShape 7"/>
          <p:cNvSpPr>
            <a:spLocks noChangeArrowheads="1"/>
          </p:cNvSpPr>
          <p:nvPr/>
        </p:nvSpPr>
        <p:spPr bwMode="auto">
          <a:xfrm rot="12716307">
            <a:off x="6996113" y="4314825"/>
            <a:ext cx="1143000" cy="13604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52" name="AutoShape 8"/>
          <p:cNvSpPr>
            <a:spLocks noChangeArrowheads="1"/>
          </p:cNvSpPr>
          <p:nvPr/>
        </p:nvSpPr>
        <p:spPr bwMode="auto">
          <a:xfrm rot="20345092" flipH="1">
            <a:off x="6816725" y="1419225"/>
            <a:ext cx="1168400" cy="13192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53" name="AutoShape 9"/>
          <p:cNvSpPr>
            <a:spLocks noChangeArrowheads="1"/>
          </p:cNvSpPr>
          <p:nvPr/>
        </p:nvSpPr>
        <p:spPr bwMode="auto">
          <a:xfrm>
            <a:off x="7050088" y="3222625"/>
            <a:ext cx="998537" cy="498475"/>
          </a:xfrm>
          <a:prstGeom prst="rightArrow">
            <a:avLst>
              <a:gd name="adj1" fmla="val 50000"/>
              <a:gd name="adj2" fmla="val 5008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54" name="Line 10"/>
          <p:cNvSpPr>
            <a:spLocks noChangeShapeType="1"/>
          </p:cNvSpPr>
          <p:nvPr/>
        </p:nvSpPr>
        <p:spPr bwMode="auto">
          <a:xfrm>
            <a:off x="-228600" y="2209800"/>
            <a:ext cx="7010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55" name="Line 11"/>
          <p:cNvSpPr>
            <a:spLocks noChangeShapeType="1"/>
          </p:cNvSpPr>
          <p:nvPr/>
        </p:nvSpPr>
        <p:spPr bwMode="auto">
          <a:xfrm>
            <a:off x="-228600" y="4953000"/>
            <a:ext cx="693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756" name="Oval 12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F7BD-484E-4867-A933-BBFD1185E366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0" grpId="0" animBg="1"/>
      <p:bldP spid="159751" grpId="0" animBg="1"/>
      <p:bldP spid="1597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0770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60771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3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4" name="Line 6"/>
          <p:cNvSpPr>
            <a:spLocks noChangeShapeType="1"/>
          </p:cNvSpPr>
          <p:nvPr/>
        </p:nvSpPr>
        <p:spPr bwMode="auto">
          <a:xfrm flipV="1">
            <a:off x="-457200" y="3505200"/>
            <a:ext cx="7467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75" name="Line 7"/>
          <p:cNvSpPr>
            <a:spLocks noChangeShapeType="1"/>
          </p:cNvSpPr>
          <p:nvPr/>
        </p:nvSpPr>
        <p:spPr bwMode="auto">
          <a:xfrm>
            <a:off x="-228600" y="2209800"/>
            <a:ext cx="7010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>
            <a:off x="-228600" y="4953000"/>
            <a:ext cx="6934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77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8" name="AutoShape 10"/>
          <p:cNvSpPr>
            <a:spLocks noChangeArrowheads="1"/>
          </p:cNvSpPr>
          <p:nvPr/>
        </p:nvSpPr>
        <p:spPr bwMode="auto">
          <a:xfrm rot="14759502">
            <a:off x="6595269" y="1353344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9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80" name="AutoShape 12"/>
          <p:cNvSpPr>
            <a:spLocks noChangeArrowheads="1"/>
          </p:cNvSpPr>
          <p:nvPr/>
        </p:nvSpPr>
        <p:spPr bwMode="auto">
          <a:xfrm rot="18073158">
            <a:off x="6731794" y="4241006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81" name="AutoShape 13"/>
          <p:cNvSpPr>
            <a:spLocks noChangeArrowheads="1"/>
          </p:cNvSpPr>
          <p:nvPr/>
        </p:nvSpPr>
        <p:spPr bwMode="auto">
          <a:xfrm rot="12716307">
            <a:off x="6996113" y="4314825"/>
            <a:ext cx="1143000" cy="13604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82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83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4352925" y="2608263"/>
            <a:ext cx="2108200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On Reaching the 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Surface, This Air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Spreads Both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Equatorward and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Poleward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E1B6-305C-43AC-BB85-B060F955094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8" grpId="0" animBg="1"/>
      <p:bldP spid="160779" grpId="0" animBg="1"/>
      <p:bldP spid="160780" grpId="0" animBg="1"/>
      <p:bldP spid="160782" grpId="0" animBg="1"/>
      <p:bldP spid="1607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1794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61795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6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7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 flipV="1">
            <a:off x="3657600" y="3505200"/>
            <a:ext cx="335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799" name="Line 7"/>
          <p:cNvSpPr>
            <a:spLocks noChangeShapeType="1"/>
          </p:cNvSpPr>
          <p:nvPr/>
        </p:nvSpPr>
        <p:spPr bwMode="auto">
          <a:xfrm>
            <a:off x="3733800" y="22098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>
            <a:off x="3657600" y="4953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1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2" name="AutoShape 10"/>
          <p:cNvSpPr>
            <a:spLocks noChangeArrowheads="1"/>
          </p:cNvSpPr>
          <p:nvPr/>
        </p:nvSpPr>
        <p:spPr bwMode="auto">
          <a:xfrm rot="14759502">
            <a:off x="6595269" y="1353344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3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18073158">
            <a:off x="6731794" y="4241006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5" name="AutoShape 13"/>
          <p:cNvSpPr>
            <a:spLocks noChangeArrowheads="1"/>
          </p:cNvSpPr>
          <p:nvPr/>
        </p:nvSpPr>
        <p:spPr bwMode="auto">
          <a:xfrm rot="12716307">
            <a:off x="6996113" y="4314825"/>
            <a:ext cx="1143000" cy="13604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6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7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4352925" y="2608263"/>
            <a:ext cx="2108200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On Reaching the 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Surface, This Air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Spreads Both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Equatorward and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Poleward</a:t>
            </a:r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 flipH="1">
            <a:off x="-228600" y="1447800"/>
            <a:ext cx="39624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This Falling Air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Produces the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Subtropical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High Pressure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Areas at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30˚ N and 30˚ S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Latitudes 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1998-A0B9-48DA-B558-005D284B1769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jim</a:t>
            </a:r>
            <a:r>
              <a:rPr lang="en-US" dirty="0" smtClean="0"/>
              <a:t> </a:t>
            </a:r>
            <a:r>
              <a:rPr lang="en-US" dirty="0" err="1" smtClean="0"/>
              <a:t>kelley</a:t>
            </a:r>
            <a:endParaRPr lang="en-US" b="0" dirty="0"/>
          </a:p>
        </p:txBody>
      </p:sp>
      <p:pic>
        <p:nvPicPr>
          <p:cNvPr id="3076" name="Picture 4" descr="whole earth w m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2818" name="Oval 2"/>
          <p:cNvSpPr>
            <a:spLocks noChangeArrowheads="1"/>
          </p:cNvSpPr>
          <p:nvPr/>
        </p:nvSpPr>
        <p:spPr bwMode="auto">
          <a:xfrm>
            <a:off x="-457200" y="-228600"/>
            <a:ext cx="7467600" cy="74676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62819" name="AutoShape 3"/>
          <p:cNvSpPr>
            <a:spLocks noChangeArrowheads="1"/>
          </p:cNvSpPr>
          <p:nvPr/>
        </p:nvSpPr>
        <p:spPr bwMode="auto">
          <a:xfrm rot="5993746">
            <a:off x="7522369" y="3580607"/>
            <a:ext cx="1044575" cy="93503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 rot="15737040" flipV="1">
            <a:off x="7516813" y="2606675"/>
            <a:ext cx="1016000" cy="8572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1" name="AutoShape 5"/>
          <p:cNvSpPr>
            <a:spLocks noChangeArrowheads="1"/>
          </p:cNvSpPr>
          <p:nvPr/>
        </p:nvSpPr>
        <p:spPr bwMode="auto">
          <a:xfrm>
            <a:off x="7050088" y="3222625"/>
            <a:ext cx="998537" cy="587375"/>
          </a:xfrm>
          <a:prstGeom prst="rightArrow">
            <a:avLst>
              <a:gd name="adj1" fmla="val 50000"/>
              <a:gd name="adj2" fmla="val 425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 flipV="1">
            <a:off x="3657600" y="3505200"/>
            <a:ext cx="335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>
            <a:off x="3733800" y="22098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>
            <a:off x="3657600" y="4953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825" name="Oval 9"/>
          <p:cNvSpPr>
            <a:spLocks noChangeArrowheads="1"/>
          </p:cNvSpPr>
          <p:nvPr/>
        </p:nvSpPr>
        <p:spPr bwMode="auto">
          <a:xfrm>
            <a:off x="3733800" y="762000"/>
            <a:ext cx="5410200" cy="5181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6" name="AutoShape 10"/>
          <p:cNvSpPr>
            <a:spLocks noChangeArrowheads="1"/>
          </p:cNvSpPr>
          <p:nvPr/>
        </p:nvSpPr>
        <p:spPr bwMode="auto">
          <a:xfrm rot="14759502">
            <a:off x="6595269" y="1353344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7" name="AutoShape 11"/>
          <p:cNvSpPr>
            <a:spLocks noChangeArrowheads="1"/>
          </p:cNvSpPr>
          <p:nvPr/>
        </p:nvSpPr>
        <p:spPr bwMode="auto">
          <a:xfrm rot="6383962" flipV="1">
            <a:off x="6515100" y="48387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8" name="AutoShape 12"/>
          <p:cNvSpPr>
            <a:spLocks noChangeArrowheads="1"/>
          </p:cNvSpPr>
          <p:nvPr/>
        </p:nvSpPr>
        <p:spPr bwMode="auto">
          <a:xfrm rot="18073158">
            <a:off x="6731794" y="4241006"/>
            <a:ext cx="814388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9" name="AutoShape 13"/>
          <p:cNvSpPr>
            <a:spLocks noChangeArrowheads="1"/>
          </p:cNvSpPr>
          <p:nvPr/>
        </p:nvSpPr>
        <p:spPr bwMode="auto">
          <a:xfrm rot="12716307">
            <a:off x="6996113" y="4314825"/>
            <a:ext cx="1143000" cy="13604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0" name="AutoShape 14"/>
          <p:cNvSpPr>
            <a:spLocks noChangeArrowheads="1"/>
          </p:cNvSpPr>
          <p:nvPr/>
        </p:nvSpPr>
        <p:spPr bwMode="auto">
          <a:xfrm rot="4097876" flipV="1">
            <a:off x="6743700" y="1866900"/>
            <a:ext cx="838200" cy="914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1" name="AutoShape 15"/>
          <p:cNvSpPr>
            <a:spLocks noChangeArrowheads="1"/>
          </p:cNvSpPr>
          <p:nvPr/>
        </p:nvSpPr>
        <p:spPr bwMode="auto">
          <a:xfrm rot="20345092" flipH="1">
            <a:off x="6858000" y="1524000"/>
            <a:ext cx="1168400" cy="13192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gamma/>
                  <a:shade val="46275"/>
                  <a:invGamma/>
                </a:srgbClr>
              </a:gs>
              <a:gs pos="50000">
                <a:srgbClr val="0033CC"/>
              </a:gs>
              <a:gs pos="100000">
                <a:srgbClr val="0033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4445000" y="2608263"/>
            <a:ext cx="2108200" cy="162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On Reaching the 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Surface, This Air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Spreads Both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Equatorward and</a:t>
            </a:r>
          </a:p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Poleward</a:t>
            </a: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 flipH="1">
            <a:off x="-136525" y="1447800"/>
            <a:ext cx="39624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And the Spreading Air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Produces Surface Winds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Blowing </a:t>
            </a:r>
            <a:br>
              <a:rPr lang="en-US" sz="3600">
                <a:solidFill>
                  <a:schemeClr val="tx2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Equatorward</a:t>
            </a:r>
          </a:p>
          <a:p>
            <a:pPr algn="ctr" eaLnBrk="0" hangingPunct="0"/>
            <a:r>
              <a:rPr lang="en-US" sz="3600">
                <a:solidFill>
                  <a:schemeClr val="tx2"/>
                </a:solidFill>
              </a:rPr>
              <a:t>And Poleward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B5831-DBDB-4C09-8850-532140DD92FE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28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28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28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28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28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28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28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28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28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28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28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28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6" grpId="0" animBg="1"/>
      <p:bldP spid="162826" grpId="1" animBg="1"/>
      <p:bldP spid="162826" grpId="2" animBg="1"/>
      <p:bldP spid="162827" grpId="0" animBg="1"/>
      <p:bldP spid="162827" grpId="1" animBg="1"/>
      <p:bldP spid="162827" grpId="2" animBg="1"/>
      <p:bldP spid="162828" grpId="0" animBg="1"/>
      <p:bldP spid="162828" grpId="1" animBg="1"/>
      <p:bldP spid="162828" grpId="2" animBg="1"/>
      <p:bldP spid="162830" grpId="0" animBg="1"/>
      <p:bldP spid="162830" grpId="1" animBg="1"/>
      <p:bldP spid="16283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63842" name="Picture 2" descr="Coriolis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28600"/>
            <a:ext cx="5327650" cy="6248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638175" y="560388"/>
            <a:ext cx="21371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dirty="0" err="1"/>
              <a:t>Gaspard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 err="1"/>
              <a:t>Gustave</a:t>
            </a:r>
            <a:endParaRPr lang="en-US" sz="3200" dirty="0"/>
          </a:p>
          <a:p>
            <a:pPr algn="ctr"/>
            <a:r>
              <a:rPr lang="en-US" sz="3200" dirty="0"/>
              <a:t>De </a:t>
            </a:r>
            <a:r>
              <a:rPr lang="en-US" sz="3200" dirty="0" err="1"/>
              <a:t>Coriolis</a:t>
            </a:r>
            <a:endParaRPr lang="en-US" sz="3200" dirty="0"/>
          </a:p>
          <a:p>
            <a:pPr algn="ctr"/>
            <a:r>
              <a:rPr lang="en-US" sz="3200" dirty="0"/>
              <a:t>-----</a:t>
            </a:r>
          </a:p>
          <a:p>
            <a:pPr algn="ctr"/>
            <a:r>
              <a:rPr lang="en-US" sz="3200" dirty="0"/>
              <a:t>1792-1843</a:t>
            </a: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652463" y="3760788"/>
            <a:ext cx="19669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r-FR"/>
              <a:t>«Sur les </a:t>
            </a:r>
          </a:p>
          <a:p>
            <a:pPr algn="ctr"/>
            <a:r>
              <a:rPr lang="fr-FR"/>
              <a:t>équations du </a:t>
            </a:r>
          </a:p>
          <a:p>
            <a:pPr algn="ctr"/>
            <a:r>
              <a:rPr lang="fr-FR"/>
              <a:t>mouvement </a:t>
            </a:r>
          </a:p>
          <a:p>
            <a:pPr algn="ctr"/>
            <a:r>
              <a:rPr lang="fr-FR"/>
              <a:t>relatif des </a:t>
            </a:r>
          </a:p>
          <a:p>
            <a:pPr algn="ctr"/>
            <a:r>
              <a:rPr lang="fr-FR"/>
              <a:t>systèmes de </a:t>
            </a:r>
          </a:p>
          <a:p>
            <a:pPr algn="ctr"/>
            <a:r>
              <a:rPr lang="fr-FR"/>
              <a:t>Corps», 1835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F25-5D60-471A-B199-207985D93550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1524000" y="1295400"/>
            <a:ext cx="6400800" cy="4800600"/>
          </a:xfrm>
          <a:prstGeom prst="rect">
            <a:avLst/>
          </a:prstGeom>
          <a:solidFill>
            <a:srgbClr val="000000"/>
          </a:solidFill>
          <a:ln w="762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1211263" y="561975"/>
            <a:ext cx="70551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 smtClean="0"/>
              <a:t>An Example of the </a:t>
            </a:r>
            <a:r>
              <a:rPr lang="en-US" sz="3600" dirty="0" err="1" smtClean="0"/>
              <a:t>Coriolis</a:t>
            </a:r>
            <a:r>
              <a:rPr lang="en-US" sz="3600" dirty="0" smtClean="0"/>
              <a:t> Effect :</a:t>
            </a:r>
            <a:endParaRPr lang="en-US" sz="3600" dirty="0"/>
          </a:p>
        </p:txBody>
      </p:sp>
      <p:pic>
        <p:nvPicPr>
          <p:cNvPr id="164868" name="CORIOLI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5029200" cy="37719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1568-6958-4122-90EB-96C577D6FC3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4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000" fill="hold"/>
                                        <p:tgtEl>
                                          <p:spTgt spid="164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4868"/>
                </p:tgtEl>
              </p:cMediaNode>
            </p:video>
          </p:childTnLst>
        </p:cTn>
      </p:par>
    </p:tnLst>
    <p:bldLst>
      <p:bldP spid="1648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5890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891" name="Line 3"/>
          <p:cNvSpPr>
            <a:spLocks noChangeShapeType="1"/>
          </p:cNvSpPr>
          <p:nvPr/>
        </p:nvSpPr>
        <p:spPr bwMode="auto">
          <a:xfrm flipH="1" flipV="1">
            <a:off x="1905000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65896" name="Group 8"/>
          <p:cNvGrpSpPr>
            <a:grpSpLocks/>
          </p:cNvGrpSpPr>
          <p:nvPr/>
        </p:nvGrpSpPr>
        <p:grpSpPr bwMode="auto">
          <a:xfrm>
            <a:off x="3200400" y="2667000"/>
            <a:ext cx="1447800" cy="711200"/>
            <a:chOff x="1536" y="1488"/>
            <a:chExt cx="960" cy="544"/>
          </a:xfrm>
        </p:grpSpPr>
        <p:sp>
          <p:nvSpPr>
            <p:cNvPr id="165897" name="Freeform 9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5898" name="Line 10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899" name="Group 11"/>
          <p:cNvGrpSpPr>
            <a:grpSpLocks/>
          </p:cNvGrpSpPr>
          <p:nvPr/>
        </p:nvGrpSpPr>
        <p:grpSpPr bwMode="auto">
          <a:xfrm>
            <a:off x="3200400" y="3886200"/>
            <a:ext cx="1447800" cy="762000"/>
            <a:chOff x="1488" y="2108"/>
            <a:chExt cx="1008" cy="535"/>
          </a:xfrm>
        </p:grpSpPr>
        <p:sp>
          <p:nvSpPr>
            <p:cNvPr id="165900" name="Freeform 12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5901" name="Line 13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902" name="Line 14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228600" y="4054475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SE Trades</a:t>
            </a:r>
          </a:p>
        </p:txBody>
      </p:sp>
      <p:sp>
        <p:nvSpPr>
          <p:cNvPr id="165904" name="Text Box 16"/>
          <p:cNvSpPr txBox="1">
            <a:spLocks noChangeArrowheads="1"/>
          </p:cNvSpPr>
          <p:nvPr/>
        </p:nvSpPr>
        <p:spPr bwMode="auto">
          <a:xfrm>
            <a:off x="228600" y="2835275"/>
            <a:ext cx="119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NE Trades</a:t>
            </a:r>
          </a:p>
        </p:txBody>
      </p:sp>
      <p:sp>
        <p:nvSpPr>
          <p:cNvPr id="165905" name="Text Box 17"/>
          <p:cNvSpPr txBox="1">
            <a:spLocks noChangeArrowheads="1"/>
          </p:cNvSpPr>
          <p:nvPr/>
        </p:nvSpPr>
        <p:spPr bwMode="auto">
          <a:xfrm>
            <a:off x="7146925" y="4624388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30˚ S</a:t>
            </a:r>
          </a:p>
        </p:txBody>
      </p:sp>
      <p:sp>
        <p:nvSpPr>
          <p:cNvPr id="165906" name="Text Box 18"/>
          <p:cNvSpPr txBox="1">
            <a:spLocks noChangeArrowheads="1"/>
          </p:cNvSpPr>
          <p:nvPr/>
        </p:nvSpPr>
        <p:spPr bwMode="auto">
          <a:xfrm>
            <a:off x="6384925" y="5614988"/>
            <a:ext cx="738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60˚ S</a:t>
            </a:r>
          </a:p>
        </p:txBody>
      </p:sp>
      <p:sp>
        <p:nvSpPr>
          <p:cNvPr id="165907" name="Text Box 19"/>
          <p:cNvSpPr txBox="1">
            <a:spLocks noChangeArrowheads="1"/>
          </p:cNvSpPr>
          <p:nvPr/>
        </p:nvSpPr>
        <p:spPr bwMode="auto">
          <a:xfrm>
            <a:off x="7361238" y="340518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</a:rPr>
              <a:t>Equator—</a:t>
            </a:r>
          </a:p>
          <a:p>
            <a:pPr algn="ctr"/>
            <a:r>
              <a:rPr lang="en-US" sz="1800">
                <a:solidFill>
                  <a:schemeClr val="tx2"/>
                </a:solidFill>
              </a:rPr>
              <a:t>Doldrums</a:t>
            </a:r>
          </a:p>
        </p:txBody>
      </p:sp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7070725" y="2262188"/>
            <a:ext cx="757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30˚ N</a:t>
            </a: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6308725" y="127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60˚ N</a:t>
            </a:r>
          </a:p>
        </p:txBody>
      </p:sp>
      <p:sp>
        <p:nvSpPr>
          <p:cNvPr id="165910" name="Oval 2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7762875" y="2149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</a:rPr>
              <a:t>Subtropical</a:t>
            </a:r>
          </a:p>
          <a:p>
            <a:pPr algn="ctr"/>
            <a:r>
              <a:rPr lang="en-US" sz="1800">
                <a:solidFill>
                  <a:schemeClr val="tx2"/>
                </a:solidFill>
              </a:rPr>
              <a:t>High</a:t>
            </a:r>
          </a:p>
        </p:txBody>
      </p:sp>
      <p:sp>
        <p:nvSpPr>
          <p:cNvPr id="165912" name="Text Box 24"/>
          <p:cNvSpPr txBox="1">
            <a:spLocks noChangeArrowheads="1"/>
          </p:cNvSpPr>
          <p:nvPr/>
        </p:nvSpPr>
        <p:spPr bwMode="auto">
          <a:xfrm>
            <a:off x="7762875" y="4435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</a:rPr>
              <a:t>Subtropical</a:t>
            </a:r>
          </a:p>
          <a:p>
            <a:pPr algn="ctr"/>
            <a:r>
              <a:rPr lang="en-US" sz="1800">
                <a:solidFill>
                  <a:schemeClr val="tx2"/>
                </a:solidFill>
              </a:rPr>
              <a:t> High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7162800" y="12350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Subpolar Low</a:t>
            </a:r>
          </a:p>
        </p:txBody>
      </p:sp>
      <p:sp>
        <p:nvSpPr>
          <p:cNvPr id="165914" name="Text Box 26"/>
          <p:cNvSpPr txBox="1">
            <a:spLocks noChangeArrowheads="1"/>
          </p:cNvSpPr>
          <p:nvPr/>
        </p:nvSpPr>
        <p:spPr bwMode="auto">
          <a:xfrm>
            <a:off x="654050" y="228600"/>
            <a:ext cx="7880350" cy="5143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So the Equatorward Winds Become the NE and SE Trades</a:t>
            </a:r>
          </a:p>
        </p:txBody>
      </p:sp>
      <p:sp>
        <p:nvSpPr>
          <p:cNvPr id="165915" name="Line 27"/>
          <p:cNvSpPr>
            <a:spLocks noChangeShapeType="1"/>
          </p:cNvSpPr>
          <p:nvPr/>
        </p:nvSpPr>
        <p:spPr bwMode="auto">
          <a:xfrm flipV="1">
            <a:off x="4648200" y="3810000"/>
            <a:ext cx="0" cy="838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5916" name="Line 28"/>
          <p:cNvSpPr>
            <a:spLocks noChangeShapeType="1"/>
          </p:cNvSpPr>
          <p:nvPr/>
        </p:nvSpPr>
        <p:spPr bwMode="auto">
          <a:xfrm>
            <a:off x="4648200" y="2667000"/>
            <a:ext cx="0" cy="6858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409D-61C9-4670-9B84-320103D37109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65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5" grpId="0" animBg="1"/>
      <p:bldP spid="1659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6914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15" name="Line 3"/>
          <p:cNvSpPr>
            <a:spLocks noChangeShapeType="1"/>
          </p:cNvSpPr>
          <p:nvPr/>
        </p:nvSpPr>
        <p:spPr bwMode="auto">
          <a:xfrm flipH="1" flipV="1">
            <a:off x="1958975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17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18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66920" name="Group 8"/>
          <p:cNvGrpSpPr>
            <a:grpSpLocks/>
          </p:cNvGrpSpPr>
          <p:nvPr/>
        </p:nvGrpSpPr>
        <p:grpSpPr bwMode="auto">
          <a:xfrm rot="10990065">
            <a:off x="3733800" y="1752600"/>
            <a:ext cx="1371600" cy="685800"/>
            <a:chOff x="1536" y="1488"/>
            <a:chExt cx="960" cy="544"/>
          </a:xfrm>
        </p:grpSpPr>
        <p:sp>
          <p:nvSpPr>
            <p:cNvPr id="166921" name="Freeform 9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6922" name="Line 10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23" name="Group 11"/>
          <p:cNvGrpSpPr>
            <a:grpSpLocks/>
          </p:cNvGrpSpPr>
          <p:nvPr/>
        </p:nvGrpSpPr>
        <p:grpSpPr bwMode="auto">
          <a:xfrm>
            <a:off x="3505200" y="2743200"/>
            <a:ext cx="1371600" cy="635000"/>
            <a:chOff x="1536" y="1488"/>
            <a:chExt cx="960" cy="544"/>
          </a:xfrm>
        </p:grpSpPr>
        <p:sp>
          <p:nvSpPr>
            <p:cNvPr id="166924" name="Freeform 12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6925" name="Line 13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26" name="Group 14"/>
          <p:cNvGrpSpPr>
            <a:grpSpLocks/>
          </p:cNvGrpSpPr>
          <p:nvPr/>
        </p:nvGrpSpPr>
        <p:grpSpPr bwMode="auto">
          <a:xfrm rot="10800000">
            <a:off x="3886200" y="5029200"/>
            <a:ext cx="1371600" cy="620713"/>
            <a:chOff x="1488" y="2108"/>
            <a:chExt cx="1008" cy="535"/>
          </a:xfrm>
        </p:grpSpPr>
        <p:sp>
          <p:nvSpPr>
            <p:cNvPr id="166927" name="Freeform 15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6928" name="Line 16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929" name="Group 17"/>
          <p:cNvGrpSpPr>
            <a:grpSpLocks/>
          </p:cNvGrpSpPr>
          <p:nvPr/>
        </p:nvGrpSpPr>
        <p:grpSpPr bwMode="auto">
          <a:xfrm>
            <a:off x="3581400" y="3886200"/>
            <a:ext cx="1371600" cy="685800"/>
            <a:chOff x="1488" y="2108"/>
            <a:chExt cx="1008" cy="535"/>
          </a:xfrm>
        </p:grpSpPr>
        <p:sp>
          <p:nvSpPr>
            <p:cNvPr id="166930" name="Freeform 18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6931" name="Line 19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932" name="Line 20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33" name="Text Box 21"/>
          <p:cNvSpPr txBox="1">
            <a:spLocks noChangeArrowheads="1"/>
          </p:cNvSpPr>
          <p:nvPr/>
        </p:nvSpPr>
        <p:spPr bwMode="auto">
          <a:xfrm>
            <a:off x="228600" y="1844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66934" name="Text Box 22"/>
          <p:cNvSpPr txBox="1">
            <a:spLocks noChangeArrowheads="1"/>
          </p:cNvSpPr>
          <p:nvPr/>
        </p:nvSpPr>
        <p:spPr bwMode="auto">
          <a:xfrm>
            <a:off x="228600" y="4054475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SE Trades</a:t>
            </a:r>
          </a:p>
        </p:txBody>
      </p:sp>
      <p:sp>
        <p:nvSpPr>
          <p:cNvPr id="166935" name="Text Box 23"/>
          <p:cNvSpPr txBox="1">
            <a:spLocks noChangeArrowheads="1"/>
          </p:cNvSpPr>
          <p:nvPr/>
        </p:nvSpPr>
        <p:spPr bwMode="auto">
          <a:xfrm>
            <a:off x="228600" y="5273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66936" name="Text Box 24"/>
          <p:cNvSpPr txBox="1">
            <a:spLocks noChangeArrowheads="1"/>
          </p:cNvSpPr>
          <p:nvPr/>
        </p:nvSpPr>
        <p:spPr bwMode="auto">
          <a:xfrm>
            <a:off x="228600" y="2835275"/>
            <a:ext cx="119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NE Trades</a:t>
            </a:r>
          </a:p>
        </p:txBody>
      </p:sp>
      <p:sp>
        <p:nvSpPr>
          <p:cNvPr id="166937" name="Text Box 25"/>
          <p:cNvSpPr txBox="1">
            <a:spLocks noChangeArrowheads="1"/>
          </p:cNvSpPr>
          <p:nvPr/>
        </p:nvSpPr>
        <p:spPr bwMode="auto">
          <a:xfrm>
            <a:off x="7146925" y="4624388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S</a:t>
            </a:r>
          </a:p>
        </p:txBody>
      </p:sp>
      <p:sp>
        <p:nvSpPr>
          <p:cNvPr id="166938" name="Text Box 26"/>
          <p:cNvSpPr txBox="1">
            <a:spLocks noChangeArrowheads="1"/>
          </p:cNvSpPr>
          <p:nvPr/>
        </p:nvSpPr>
        <p:spPr bwMode="auto">
          <a:xfrm>
            <a:off x="6384925" y="5614988"/>
            <a:ext cx="738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S</a:t>
            </a:r>
          </a:p>
        </p:txBody>
      </p:sp>
      <p:sp>
        <p:nvSpPr>
          <p:cNvPr id="166939" name="Text Box 27"/>
          <p:cNvSpPr txBox="1">
            <a:spLocks noChangeArrowheads="1"/>
          </p:cNvSpPr>
          <p:nvPr/>
        </p:nvSpPr>
        <p:spPr bwMode="auto">
          <a:xfrm>
            <a:off x="7361238" y="340518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Equator—</a:t>
            </a:r>
          </a:p>
          <a:p>
            <a:pPr algn="ctr"/>
            <a:r>
              <a:rPr lang="en-US" sz="1800"/>
              <a:t>Doldrums</a:t>
            </a:r>
          </a:p>
        </p:txBody>
      </p:sp>
      <p:sp>
        <p:nvSpPr>
          <p:cNvPr id="166940" name="Text Box 28"/>
          <p:cNvSpPr txBox="1">
            <a:spLocks noChangeArrowheads="1"/>
          </p:cNvSpPr>
          <p:nvPr/>
        </p:nvSpPr>
        <p:spPr bwMode="auto">
          <a:xfrm>
            <a:off x="7070725" y="2262188"/>
            <a:ext cx="757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N</a:t>
            </a:r>
          </a:p>
        </p:txBody>
      </p: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6308725" y="127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N</a:t>
            </a:r>
          </a:p>
        </p:txBody>
      </p:sp>
      <p:sp>
        <p:nvSpPr>
          <p:cNvPr id="166942" name="Oval 30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43" name="Text Box 31"/>
          <p:cNvSpPr txBox="1">
            <a:spLocks noChangeArrowheads="1"/>
          </p:cNvSpPr>
          <p:nvPr/>
        </p:nvSpPr>
        <p:spPr bwMode="auto">
          <a:xfrm>
            <a:off x="7762875" y="2149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High</a:t>
            </a:r>
          </a:p>
        </p:txBody>
      </p:sp>
      <p:sp>
        <p:nvSpPr>
          <p:cNvPr id="166944" name="Text Box 32"/>
          <p:cNvSpPr txBox="1">
            <a:spLocks noChangeArrowheads="1"/>
          </p:cNvSpPr>
          <p:nvPr/>
        </p:nvSpPr>
        <p:spPr bwMode="auto">
          <a:xfrm>
            <a:off x="7762875" y="4435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 High</a:t>
            </a:r>
          </a:p>
        </p:txBody>
      </p:sp>
      <p:sp>
        <p:nvSpPr>
          <p:cNvPr id="166945" name="Text Box 33"/>
          <p:cNvSpPr txBox="1">
            <a:spLocks noChangeArrowheads="1"/>
          </p:cNvSpPr>
          <p:nvPr/>
        </p:nvSpPr>
        <p:spPr bwMode="auto">
          <a:xfrm>
            <a:off x="7162800" y="55784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66946" name="Text Box 34"/>
          <p:cNvSpPr txBox="1">
            <a:spLocks noChangeArrowheads="1"/>
          </p:cNvSpPr>
          <p:nvPr/>
        </p:nvSpPr>
        <p:spPr bwMode="auto">
          <a:xfrm>
            <a:off x="7162800" y="12350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66947" name="Text Box 35"/>
          <p:cNvSpPr txBox="1">
            <a:spLocks noChangeArrowheads="1"/>
          </p:cNvSpPr>
          <p:nvPr/>
        </p:nvSpPr>
        <p:spPr bwMode="auto">
          <a:xfrm>
            <a:off x="1377950" y="247650"/>
            <a:ext cx="6038850" cy="5143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Poleward Winds Become the Westerlies</a:t>
            </a:r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>
            <a:off x="3886200" y="5029200"/>
            <a:ext cx="0" cy="6096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6949" name="Line 37"/>
          <p:cNvSpPr>
            <a:spLocks noChangeShapeType="1"/>
          </p:cNvSpPr>
          <p:nvPr/>
        </p:nvSpPr>
        <p:spPr bwMode="auto">
          <a:xfrm flipV="1">
            <a:off x="3733800" y="1676400"/>
            <a:ext cx="0" cy="685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A5F3-C718-44E5-806F-2865AB55EB25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48" grpId="0" animBg="1"/>
      <p:bldP spid="1669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69986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987" name="Line 3"/>
          <p:cNvSpPr>
            <a:spLocks noChangeShapeType="1"/>
          </p:cNvSpPr>
          <p:nvPr/>
        </p:nvSpPr>
        <p:spPr bwMode="auto">
          <a:xfrm flipH="1" flipV="1">
            <a:off x="1947863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69992" name="Group 8"/>
          <p:cNvGrpSpPr>
            <a:grpSpLocks/>
          </p:cNvGrpSpPr>
          <p:nvPr/>
        </p:nvGrpSpPr>
        <p:grpSpPr bwMode="auto">
          <a:xfrm rot="10990065">
            <a:off x="4043363" y="1679575"/>
            <a:ext cx="1371600" cy="685800"/>
            <a:chOff x="1536" y="1488"/>
            <a:chExt cx="960" cy="544"/>
          </a:xfrm>
        </p:grpSpPr>
        <p:sp>
          <p:nvSpPr>
            <p:cNvPr id="169993" name="Freeform 9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994" name="Line 10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9995" name="Group 11"/>
          <p:cNvGrpSpPr>
            <a:grpSpLocks/>
          </p:cNvGrpSpPr>
          <p:nvPr/>
        </p:nvGrpSpPr>
        <p:grpSpPr bwMode="auto">
          <a:xfrm>
            <a:off x="3352800" y="2743200"/>
            <a:ext cx="1371600" cy="635000"/>
            <a:chOff x="1536" y="1488"/>
            <a:chExt cx="960" cy="544"/>
          </a:xfrm>
        </p:grpSpPr>
        <p:sp>
          <p:nvSpPr>
            <p:cNvPr id="169996" name="Freeform 12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997" name="Line 13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9998" name="Group 14"/>
          <p:cNvGrpSpPr>
            <a:grpSpLocks/>
          </p:cNvGrpSpPr>
          <p:nvPr/>
        </p:nvGrpSpPr>
        <p:grpSpPr bwMode="auto">
          <a:xfrm rot="10800000">
            <a:off x="4267200" y="5029200"/>
            <a:ext cx="1371600" cy="620713"/>
            <a:chOff x="1488" y="2108"/>
            <a:chExt cx="1008" cy="535"/>
          </a:xfrm>
        </p:grpSpPr>
        <p:sp>
          <p:nvSpPr>
            <p:cNvPr id="169999" name="Freeform 15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0000" name="Line 16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0001" name="Group 17"/>
          <p:cNvGrpSpPr>
            <a:grpSpLocks/>
          </p:cNvGrpSpPr>
          <p:nvPr/>
        </p:nvGrpSpPr>
        <p:grpSpPr bwMode="auto">
          <a:xfrm>
            <a:off x="3352800" y="3886200"/>
            <a:ext cx="1600200" cy="849313"/>
            <a:chOff x="1488" y="2108"/>
            <a:chExt cx="1008" cy="535"/>
          </a:xfrm>
        </p:grpSpPr>
        <p:sp>
          <p:nvSpPr>
            <p:cNvPr id="170002" name="Freeform 18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0003" name="Line 19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004" name="Line 20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0005" name="Freeform 21"/>
          <p:cNvSpPr>
            <a:spLocks/>
          </p:cNvSpPr>
          <p:nvPr/>
        </p:nvSpPr>
        <p:spPr bwMode="auto">
          <a:xfrm>
            <a:off x="3505200" y="5943600"/>
            <a:ext cx="873125" cy="406400"/>
          </a:xfrm>
          <a:custGeom>
            <a:avLst/>
            <a:gdLst/>
            <a:ahLst/>
            <a:cxnLst>
              <a:cxn ang="0">
                <a:pos x="432" y="232"/>
              </a:cxn>
              <a:cxn ang="0">
                <a:pos x="459" y="141"/>
              </a:cxn>
              <a:cxn ang="0">
                <a:pos x="336" y="64"/>
              </a:cxn>
              <a:cxn ang="0">
                <a:pos x="176" y="12"/>
              </a:cxn>
              <a:cxn ang="0">
                <a:pos x="0" y="0"/>
              </a:cxn>
            </a:cxnLst>
            <a:rect l="0" t="0" r="r" b="b"/>
            <a:pathLst>
              <a:path w="475" h="232">
                <a:moveTo>
                  <a:pt x="432" y="232"/>
                </a:moveTo>
                <a:cubicBezTo>
                  <a:pt x="435" y="217"/>
                  <a:pt x="475" y="169"/>
                  <a:pt x="459" y="141"/>
                </a:cubicBezTo>
                <a:cubicBezTo>
                  <a:pt x="443" y="113"/>
                  <a:pt x="383" y="86"/>
                  <a:pt x="336" y="64"/>
                </a:cubicBezTo>
                <a:cubicBezTo>
                  <a:pt x="289" y="42"/>
                  <a:pt x="232" y="23"/>
                  <a:pt x="176" y="12"/>
                </a:cubicBezTo>
                <a:cubicBezTo>
                  <a:pt x="120" y="1"/>
                  <a:pt x="37" y="2"/>
                  <a:pt x="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0006" name="Freeform 22"/>
          <p:cNvSpPr>
            <a:spLocks/>
          </p:cNvSpPr>
          <p:nvPr/>
        </p:nvSpPr>
        <p:spPr bwMode="auto">
          <a:xfrm>
            <a:off x="3429000" y="914400"/>
            <a:ext cx="990600" cy="457200"/>
          </a:xfrm>
          <a:custGeom>
            <a:avLst/>
            <a:gdLst/>
            <a:ahLst/>
            <a:cxnLst>
              <a:cxn ang="0">
                <a:pos x="526" y="0"/>
              </a:cxn>
              <a:cxn ang="0">
                <a:pos x="439" y="87"/>
              </a:cxn>
              <a:cxn ang="0">
                <a:pos x="320" y="160"/>
              </a:cxn>
              <a:cxn ang="0">
                <a:pos x="0" y="224"/>
              </a:cxn>
            </a:cxnLst>
            <a:rect l="0" t="0" r="r" b="b"/>
            <a:pathLst>
              <a:path w="526" h="224">
                <a:moveTo>
                  <a:pt x="526" y="0"/>
                </a:moveTo>
                <a:cubicBezTo>
                  <a:pt x="512" y="14"/>
                  <a:pt x="473" y="60"/>
                  <a:pt x="439" y="87"/>
                </a:cubicBezTo>
                <a:cubicBezTo>
                  <a:pt x="405" y="114"/>
                  <a:pt x="393" y="137"/>
                  <a:pt x="320" y="160"/>
                </a:cubicBezTo>
                <a:cubicBezTo>
                  <a:pt x="247" y="183"/>
                  <a:pt x="67" y="211"/>
                  <a:pt x="0" y="224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auto">
          <a:xfrm>
            <a:off x="228600" y="1844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0008" name="Text Box 24"/>
          <p:cNvSpPr txBox="1">
            <a:spLocks noChangeArrowheads="1"/>
          </p:cNvSpPr>
          <p:nvPr/>
        </p:nvSpPr>
        <p:spPr bwMode="auto">
          <a:xfrm>
            <a:off x="228600" y="4054475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SE Trades</a:t>
            </a:r>
          </a:p>
        </p:txBody>
      </p:sp>
      <p:sp>
        <p:nvSpPr>
          <p:cNvPr id="170009" name="Text Box 25"/>
          <p:cNvSpPr txBox="1">
            <a:spLocks noChangeArrowheads="1"/>
          </p:cNvSpPr>
          <p:nvPr/>
        </p:nvSpPr>
        <p:spPr bwMode="auto">
          <a:xfrm>
            <a:off x="228600" y="5273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228600" y="2835275"/>
            <a:ext cx="119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NE Trades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304800" y="10064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0012" name="Text Box 28"/>
          <p:cNvSpPr txBox="1">
            <a:spLocks noChangeArrowheads="1"/>
          </p:cNvSpPr>
          <p:nvPr/>
        </p:nvSpPr>
        <p:spPr bwMode="auto">
          <a:xfrm>
            <a:off x="228600" y="60356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7146925" y="4624388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S</a:t>
            </a:r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6384925" y="5614988"/>
            <a:ext cx="738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S</a:t>
            </a: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7361238" y="340518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Equator—</a:t>
            </a:r>
          </a:p>
          <a:p>
            <a:pPr algn="ctr"/>
            <a:r>
              <a:rPr lang="en-US" sz="1800"/>
              <a:t>Doldrums</a:t>
            </a:r>
          </a:p>
        </p:txBody>
      </p:sp>
      <p:sp>
        <p:nvSpPr>
          <p:cNvPr id="170016" name="Text Box 32"/>
          <p:cNvSpPr txBox="1">
            <a:spLocks noChangeArrowheads="1"/>
          </p:cNvSpPr>
          <p:nvPr/>
        </p:nvSpPr>
        <p:spPr bwMode="auto">
          <a:xfrm>
            <a:off x="7070725" y="2262188"/>
            <a:ext cx="757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N</a:t>
            </a:r>
          </a:p>
        </p:txBody>
      </p:sp>
      <p:sp>
        <p:nvSpPr>
          <p:cNvPr id="170017" name="Text Box 33"/>
          <p:cNvSpPr txBox="1">
            <a:spLocks noChangeArrowheads="1"/>
          </p:cNvSpPr>
          <p:nvPr/>
        </p:nvSpPr>
        <p:spPr bwMode="auto">
          <a:xfrm>
            <a:off x="6308725" y="127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N</a:t>
            </a:r>
          </a:p>
        </p:txBody>
      </p:sp>
      <p:sp>
        <p:nvSpPr>
          <p:cNvPr id="170018" name="Oval 34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019" name="Text Box 35"/>
          <p:cNvSpPr txBox="1">
            <a:spLocks noChangeArrowheads="1"/>
          </p:cNvSpPr>
          <p:nvPr/>
        </p:nvSpPr>
        <p:spPr bwMode="auto">
          <a:xfrm>
            <a:off x="7762875" y="2149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High</a:t>
            </a:r>
          </a:p>
        </p:txBody>
      </p:sp>
      <p:sp>
        <p:nvSpPr>
          <p:cNvPr id="170020" name="Text Box 36"/>
          <p:cNvSpPr txBox="1">
            <a:spLocks noChangeArrowheads="1"/>
          </p:cNvSpPr>
          <p:nvPr/>
        </p:nvSpPr>
        <p:spPr bwMode="auto">
          <a:xfrm>
            <a:off x="7762875" y="4435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 High</a:t>
            </a:r>
          </a:p>
        </p:txBody>
      </p:sp>
      <p:sp>
        <p:nvSpPr>
          <p:cNvPr id="170021" name="Text Box 37"/>
          <p:cNvSpPr txBox="1">
            <a:spLocks noChangeArrowheads="1"/>
          </p:cNvSpPr>
          <p:nvPr/>
        </p:nvSpPr>
        <p:spPr bwMode="auto">
          <a:xfrm>
            <a:off x="7162800" y="55784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70022" name="Text Box 38"/>
          <p:cNvSpPr txBox="1">
            <a:spLocks noChangeArrowheads="1"/>
          </p:cNvSpPr>
          <p:nvPr/>
        </p:nvSpPr>
        <p:spPr bwMode="auto">
          <a:xfrm>
            <a:off x="7162800" y="12350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70023" name="Text Box 39"/>
          <p:cNvSpPr txBox="1">
            <a:spLocks noChangeArrowheads="1"/>
          </p:cNvSpPr>
          <p:nvPr/>
        </p:nvSpPr>
        <p:spPr bwMode="auto">
          <a:xfrm>
            <a:off x="685800" y="247650"/>
            <a:ext cx="7975600" cy="5143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The Equatorward Polar Winds Become the Polar Easterlies</a:t>
            </a:r>
          </a:p>
        </p:txBody>
      </p:sp>
      <p:sp>
        <p:nvSpPr>
          <p:cNvPr id="170024" name="Line 40"/>
          <p:cNvSpPr>
            <a:spLocks noChangeShapeType="1"/>
          </p:cNvSpPr>
          <p:nvPr/>
        </p:nvSpPr>
        <p:spPr bwMode="auto">
          <a:xfrm flipV="1">
            <a:off x="4343400" y="5867400"/>
            <a:ext cx="0" cy="457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0025" name="Line 41"/>
          <p:cNvSpPr>
            <a:spLocks noChangeShapeType="1"/>
          </p:cNvSpPr>
          <p:nvPr/>
        </p:nvSpPr>
        <p:spPr bwMode="auto">
          <a:xfrm>
            <a:off x="4419600" y="914400"/>
            <a:ext cx="0" cy="533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1177-A993-4181-AFCB-D776BC917161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7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70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7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5" grpId="0" animBg="1"/>
      <p:bldP spid="170006" grpId="0" animBg="1"/>
      <p:bldP spid="170024" grpId="0" animBg="1"/>
      <p:bldP spid="1700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72034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035" name="Line 3"/>
          <p:cNvSpPr>
            <a:spLocks noChangeShapeType="1"/>
          </p:cNvSpPr>
          <p:nvPr/>
        </p:nvSpPr>
        <p:spPr bwMode="auto">
          <a:xfrm flipH="1" flipV="1">
            <a:off x="1958975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36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37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38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39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0" name="Line 8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3048000" y="3516313"/>
            <a:ext cx="2327275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Inter-Tropical Convergence Zone</a:t>
            </a: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3810000" y="4659313"/>
            <a:ext cx="1214438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Horse Latitudes</a:t>
            </a:r>
          </a:p>
        </p:txBody>
      </p:sp>
      <p:sp>
        <p:nvSpPr>
          <p:cNvPr id="172043" name="Text Box 11"/>
          <p:cNvSpPr txBox="1">
            <a:spLocks noChangeArrowheads="1"/>
          </p:cNvSpPr>
          <p:nvPr/>
        </p:nvSpPr>
        <p:spPr bwMode="auto">
          <a:xfrm>
            <a:off x="3717925" y="2406650"/>
            <a:ext cx="1214438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Horse Latitudes</a:t>
            </a:r>
          </a:p>
        </p:txBody>
      </p:sp>
      <p:sp>
        <p:nvSpPr>
          <p:cNvPr id="172044" name="Freeform 12"/>
          <p:cNvSpPr>
            <a:spLocks/>
          </p:cNvSpPr>
          <p:nvPr/>
        </p:nvSpPr>
        <p:spPr bwMode="auto">
          <a:xfrm>
            <a:off x="4260850" y="5962650"/>
            <a:ext cx="263525" cy="387350"/>
          </a:xfrm>
          <a:custGeom>
            <a:avLst/>
            <a:gdLst/>
            <a:ahLst/>
            <a:cxnLst>
              <a:cxn ang="0">
                <a:pos x="31" y="244"/>
              </a:cxn>
              <a:cxn ang="0">
                <a:pos x="148" y="120"/>
              </a:cxn>
              <a:cxn ang="0">
                <a:pos x="136" y="28"/>
              </a:cxn>
              <a:cxn ang="0">
                <a:pos x="0" y="0"/>
              </a:cxn>
            </a:cxnLst>
            <a:rect l="0" t="0" r="r" b="b"/>
            <a:pathLst>
              <a:path w="166" h="244">
                <a:moveTo>
                  <a:pt x="31" y="244"/>
                </a:moveTo>
                <a:cubicBezTo>
                  <a:pt x="49" y="223"/>
                  <a:pt x="130" y="156"/>
                  <a:pt x="148" y="120"/>
                </a:cubicBezTo>
                <a:cubicBezTo>
                  <a:pt x="166" y="84"/>
                  <a:pt x="161" y="48"/>
                  <a:pt x="136" y="28"/>
                </a:cubicBezTo>
                <a:cubicBezTo>
                  <a:pt x="111" y="8"/>
                  <a:pt x="28" y="6"/>
                  <a:pt x="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5" name="Freeform 13"/>
          <p:cNvSpPr>
            <a:spLocks/>
          </p:cNvSpPr>
          <p:nvPr/>
        </p:nvSpPr>
        <p:spPr bwMode="auto">
          <a:xfrm>
            <a:off x="4340225" y="5981700"/>
            <a:ext cx="512763" cy="368300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190" y="172"/>
              </a:cxn>
              <a:cxn ang="0">
                <a:pos x="310" y="72"/>
              </a:cxn>
              <a:cxn ang="0">
                <a:pos x="270" y="0"/>
              </a:cxn>
            </a:cxnLst>
            <a:rect l="0" t="0" r="r" b="b"/>
            <a:pathLst>
              <a:path w="323" h="232">
                <a:moveTo>
                  <a:pt x="0" y="232"/>
                </a:moveTo>
                <a:cubicBezTo>
                  <a:pt x="30" y="222"/>
                  <a:pt x="138" y="199"/>
                  <a:pt x="190" y="172"/>
                </a:cubicBezTo>
                <a:cubicBezTo>
                  <a:pt x="242" y="145"/>
                  <a:pt x="297" y="101"/>
                  <a:pt x="310" y="72"/>
                </a:cubicBezTo>
                <a:cubicBezTo>
                  <a:pt x="323" y="43"/>
                  <a:pt x="278" y="15"/>
                  <a:pt x="27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6" name="Freeform 14"/>
          <p:cNvSpPr>
            <a:spLocks/>
          </p:cNvSpPr>
          <p:nvPr/>
        </p:nvSpPr>
        <p:spPr bwMode="auto">
          <a:xfrm>
            <a:off x="3624263" y="5981700"/>
            <a:ext cx="754062" cy="368300"/>
          </a:xfrm>
          <a:custGeom>
            <a:avLst/>
            <a:gdLst/>
            <a:ahLst/>
            <a:cxnLst>
              <a:cxn ang="0">
                <a:pos x="432" y="232"/>
              </a:cxn>
              <a:cxn ang="0">
                <a:pos x="459" y="141"/>
              </a:cxn>
              <a:cxn ang="0">
                <a:pos x="336" y="64"/>
              </a:cxn>
              <a:cxn ang="0">
                <a:pos x="176" y="12"/>
              </a:cxn>
              <a:cxn ang="0">
                <a:pos x="0" y="0"/>
              </a:cxn>
            </a:cxnLst>
            <a:rect l="0" t="0" r="r" b="b"/>
            <a:pathLst>
              <a:path w="475" h="232">
                <a:moveTo>
                  <a:pt x="432" y="232"/>
                </a:moveTo>
                <a:cubicBezTo>
                  <a:pt x="435" y="217"/>
                  <a:pt x="475" y="169"/>
                  <a:pt x="459" y="141"/>
                </a:cubicBezTo>
                <a:cubicBezTo>
                  <a:pt x="443" y="113"/>
                  <a:pt x="383" y="86"/>
                  <a:pt x="336" y="64"/>
                </a:cubicBezTo>
                <a:cubicBezTo>
                  <a:pt x="289" y="42"/>
                  <a:pt x="232" y="23"/>
                  <a:pt x="176" y="12"/>
                </a:cubicBezTo>
                <a:cubicBezTo>
                  <a:pt x="120" y="1"/>
                  <a:pt x="37" y="2"/>
                  <a:pt x="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7" name="Freeform 15"/>
          <p:cNvSpPr>
            <a:spLocks/>
          </p:cNvSpPr>
          <p:nvPr/>
        </p:nvSpPr>
        <p:spPr bwMode="auto">
          <a:xfrm>
            <a:off x="4354513" y="6019800"/>
            <a:ext cx="835025" cy="373063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192" y="190"/>
              </a:cxn>
              <a:cxn ang="0">
                <a:pos x="401" y="144"/>
              </a:cxn>
              <a:cxn ang="0">
                <a:pos x="517" y="72"/>
              </a:cxn>
              <a:cxn ang="0">
                <a:pos x="453" y="0"/>
              </a:cxn>
            </a:cxnLst>
            <a:rect l="0" t="0" r="r" b="b"/>
            <a:pathLst>
              <a:path w="526" h="235">
                <a:moveTo>
                  <a:pt x="0" y="235"/>
                </a:moveTo>
                <a:cubicBezTo>
                  <a:pt x="32" y="229"/>
                  <a:pt x="125" y="205"/>
                  <a:pt x="192" y="190"/>
                </a:cubicBezTo>
                <a:cubicBezTo>
                  <a:pt x="259" y="175"/>
                  <a:pt x="347" y="164"/>
                  <a:pt x="401" y="144"/>
                </a:cubicBezTo>
                <a:cubicBezTo>
                  <a:pt x="455" y="124"/>
                  <a:pt x="508" y="96"/>
                  <a:pt x="517" y="72"/>
                </a:cubicBezTo>
                <a:cubicBezTo>
                  <a:pt x="526" y="48"/>
                  <a:pt x="466" y="15"/>
                  <a:pt x="453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 flipH="1">
            <a:off x="3471863" y="59753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49" name="Line 17"/>
          <p:cNvSpPr>
            <a:spLocks noChangeShapeType="1"/>
          </p:cNvSpPr>
          <p:nvPr/>
        </p:nvSpPr>
        <p:spPr bwMode="auto">
          <a:xfrm flipH="1" flipV="1">
            <a:off x="4114800" y="5949950"/>
            <a:ext cx="152400" cy="127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 flipH="1" flipV="1">
            <a:off x="4610100" y="5949950"/>
            <a:ext cx="152400" cy="3175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H="1" flipV="1">
            <a:off x="4933950" y="5956300"/>
            <a:ext cx="152400" cy="76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2" name="Freeform 20"/>
          <p:cNvSpPr>
            <a:spLocks/>
          </p:cNvSpPr>
          <p:nvPr/>
        </p:nvSpPr>
        <p:spPr bwMode="auto">
          <a:xfrm>
            <a:off x="4165600" y="914400"/>
            <a:ext cx="436563" cy="384175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274" y="178"/>
              </a:cxn>
              <a:cxn ang="0">
                <a:pos x="155" y="224"/>
              </a:cxn>
              <a:cxn ang="0">
                <a:pos x="0" y="242"/>
              </a:cxn>
            </a:cxnLst>
            <a:rect l="0" t="0" r="r" b="b"/>
            <a:pathLst>
              <a:path w="275" h="242">
                <a:moveTo>
                  <a:pt x="160" y="0"/>
                </a:moveTo>
                <a:cubicBezTo>
                  <a:pt x="179" y="30"/>
                  <a:pt x="275" y="141"/>
                  <a:pt x="274" y="178"/>
                </a:cubicBezTo>
                <a:cubicBezTo>
                  <a:pt x="273" y="215"/>
                  <a:pt x="201" y="213"/>
                  <a:pt x="155" y="224"/>
                </a:cubicBezTo>
                <a:cubicBezTo>
                  <a:pt x="109" y="235"/>
                  <a:pt x="32" y="238"/>
                  <a:pt x="0" y="242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3" name="Freeform 21"/>
          <p:cNvSpPr>
            <a:spLocks/>
          </p:cNvSpPr>
          <p:nvPr/>
        </p:nvSpPr>
        <p:spPr bwMode="auto">
          <a:xfrm>
            <a:off x="4419600" y="914400"/>
            <a:ext cx="585788" cy="398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96"/>
              </a:cxn>
              <a:cxn ang="0">
                <a:pos x="361" y="187"/>
              </a:cxn>
              <a:cxn ang="0">
                <a:pos x="288" y="240"/>
              </a:cxn>
              <a:cxn ang="0">
                <a:pos x="197" y="251"/>
              </a:cxn>
            </a:cxnLst>
            <a:rect l="0" t="0" r="r" b="b"/>
            <a:pathLst>
              <a:path w="369" h="251">
                <a:moveTo>
                  <a:pt x="0" y="0"/>
                </a:moveTo>
                <a:cubicBezTo>
                  <a:pt x="96" y="28"/>
                  <a:pt x="180" y="65"/>
                  <a:pt x="240" y="96"/>
                </a:cubicBezTo>
                <a:cubicBezTo>
                  <a:pt x="300" y="127"/>
                  <a:pt x="353" y="163"/>
                  <a:pt x="361" y="187"/>
                </a:cubicBezTo>
                <a:cubicBezTo>
                  <a:pt x="369" y="211"/>
                  <a:pt x="315" y="229"/>
                  <a:pt x="288" y="240"/>
                </a:cubicBezTo>
                <a:cubicBezTo>
                  <a:pt x="261" y="251"/>
                  <a:pt x="216" y="249"/>
                  <a:pt x="197" y="251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4" name="Freeform 22"/>
          <p:cNvSpPr>
            <a:spLocks/>
          </p:cNvSpPr>
          <p:nvPr/>
        </p:nvSpPr>
        <p:spPr bwMode="auto">
          <a:xfrm>
            <a:off x="4419600" y="914400"/>
            <a:ext cx="1104900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96"/>
              </a:cxn>
              <a:cxn ang="0">
                <a:pos x="672" y="206"/>
              </a:cxn>
              <a:cxn ang="0">
                <a:pos x="576" y="288"/>
              </a:cxn>
            </a:cxnLst>
            <a:rect l="0" t="0" r="r" b="b"/>
            <a:pathLst>
              <a:path w="696" h="288">
                <a:moveTo>
                  <a:pt x="0" y="0"/>
                </a:moveTo>
                <a:cubicBezTo>
                  <a:pt x="160" y="28"/>
                  <a:pt x="320" y="62"/>
                  <a:pt x="432" y="96"/>
                </a:cubicBezTo>
                <a:cubicBezTo>
                  <a:pt x="544" y="130"/>
                  <a:pt x="648" y="174"/>
                  <a:pt x="672" y="206"/>
                </a:cubicBezTo>
                <a:cubicBezTo>
                  <a:pt x="696" y="238"/>
                  <a:pt x="596" y="271"/>
                  <a:pt x="576" y="28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5" name="Freeform 23"/>
          <p:cNvSpPr>
            <a:spLocks/>
          </p:cNvSpPr>
          <p:nvPr/>
        </p:nvSpPr>
        <p:spPr bwMode="auto">
          <a:xfrm>
            <a:off x="3584575" y="914400"/>
            <a:ext cx="835025" cy="355600"/>
          </a:xfrm>
          <a:custGeom>
            <a:avLst/>
            <a:gdLst/>
            <a:ahLst/>
            <a:cxnLst>
              <a:cxn ang="0">
                <a:pos x="526" y="0"/>
              </a:cxn>
              <a:cxn ang="0">
                <a:pos x="439" y="87"/>
              </a:cxn>
              <a:cxn ang="0">
                <a:pos x="320" y="160"/>
              </a:cxn>
              <a:cxn ang="0">
                <a:pos x="0" y="224"/>
              </a:cxn>
            </a:cxnLst>
            <a:rect l="0" t="0" r="r" b="b"/>
            <a:pathLst>
              <a:path w="526" h="224">
                <a:moveTo>
                  <a:pt x="526" y="0"/>
                </a:moveTo>
                <a:cubicBezTo>
                  <a:pt x="512" y="14"/>
                  <a:pt x="473" y="60"/>
                  <a:pt x="439" y="87"/>
                </a:cubicBezTo>
                <a:cubicBezTo>
                  <a:pt x="405" y="114"/>
                  <a:pt x="393" y="137"/>
                  <a:pt x="320" y="160"/>
                </a:cubicBezTo>
                <a:cubicBezTo>
                  <a:pt x="247" y="183"/>
                  <a:pt x="67" y="211"/>
                  <a:pt x="0" y="224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6" name="Line 24"/>
          <p:cNvSpPr>
            <a:spLocks noChangeShapeType="1"/>
          </p:cNvSpPr>
          <p:nvPr/>
        </p:nvSpPr>
        <p:spPr bwMode="auto">
          <a:xfrm flipH="1">
            <a:off x="3476625" y="1262063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H="1">
            <a:off x="4038600" y="12954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8" name="Line 26"/>
          <p:cNvSpPr>
            <a:spLocks noChangeShapeType="1"/>
          </p:cNvSpPr>
          <p:nvPr/>
        </p:nvSpPr>
        <p:spPr bwMode="auto">
          <a:xfrm flipH="1">
            <a:off x="4572000" y="13144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59" name="Line 27"/>
          <p:cNvSpPr>
            <a:spLocks noChangeShapeType="1"/>
          </p:cNvSpPr>
          <p:nvPr/>
        </p:nvSpPr>
        <p:spPr bwMode="auto">
          <a:xfrm flipH="1">
            <a:off x="5181600" y="13716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2060" name="Text Box 28"/>
          <p:cNvSpPr txBox="1">
            <a:spLocks noChangeArrowheads="1"/>
          </p:cNvSpPr>
          <p:nvPr/>
        </p:nvSpPr>
        <p:spPr bwMode="auto">
          <a:xfrm>
            <a:off x="228600" y="1844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2061" name="Text Box 29"/>
          <p:cNvSpPr txBox="1">
            <a:spLocks noChangeArrowheads="1"/>
          </p:cNvSpPr>
          <p:nvPr/>
        </p:nvSpPr>
        <p:spPr bwMode="auto">
          <a:xfrm>
            <a:off x="228600" y="4054475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SE Trades</a:t>
            </a:r>
          </a:p>
        </p:txBody>
      </p:sp>
      <p:sp>
        <p:nvSpPr>
          <p:cNvPr id="172062" name="Text Box 30"/>
          <p:cNvSpPr txBox="1">
            <a:spLocks noChangeArrowheads="1"/>
          </p:cNvSpPr>
          <p:nvPr/>
        </p:nvSpPr>
        <p:spPr bwMode="auto">
          <a:xfrm>
            <a:off x="228600" y="5273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2063" name="Text Box 31"/>
          <p:cNvSpPr txBox="1">
            <a:spLocks noChangeArrowheads="1"/>
          </p:cNvSpPr>
          <p:nvPr/>
        </p:nvSpPr>
        <p:spPr bwMode="auto">
          <a:xfrm>
            <a:off x="228600" y="2835275"/>
            <a:ext cx="119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NE Trades</a:t>
            </a:r>
          </a:p>
        </p:txBody>
      </p:sp>
      <p:sp>
        <p:nvSpPr>
          <p:cNvPr id="172064" name="Text Box 32"/>
          <p:cNvSpPr txBox="1">
            <a:spLocks noChangeArrowheads="1"/>
          </p:cNvSpPr>
          <p:nvPr/>
        </p:nvSpPr>
        <p:spPr bwMode="auto">
          <a:xfrm>
            <a:off x="304800" y="10064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2065" name="Text Box 33"/>
          <p:cNvSpPr txBox="1">
            <a:spLocks noChangeArrowheads="1"/>
          </p:cNvSpPr>
          <p:nvPr/>
        </p:nvSpPr>
        <p:spPr bwMode="auto">
          <a:xfrm>
            <a:off x="228600" y="60356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2066" name="Text Box 34"/>
          <p:cNvSpPr txBox="1">
            <a:spLocks noChangeArrowheads="1"/>
          </p:cNvSpPr>
          <p:nvPr/>
        </p:nvSpPr>
        <p:spPr bwMode="auto">
          <a:xfrm>
            <a:off x="7146925" y="4624388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S</a:t>
            </a:r>
          </a:p>
        </p:txBody>
      </p:sp>
      <p:sp>
        <p:nvSpPr>
          <p:cNvPr id="172067" name="Text Box 35"/>
          <p:cNvSpPr txBox="1">
            <a:spLocks noChangeArrowheads="1"/>
          </p:cNvSpPr>
          <p:nvPr/>
        </p:nvSpPr>
        <p:spPr bwMode="auto">
          <a:xfrm>
            <a:off x="6384925" y="5614988"/>
            <a:ext cx="738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S</a:t>
            </a:r>
          </a:p>
        </p:txBody>
      </p:sp>
      <p:sp>
        <p:nvSpPr>
          <p:cNvPr id="172068" name="Text Box 36"/>
          <p:cNvSpPr txBox="1">
            <a:spLocks noChangeArrowheads="1"/>
          </p:cNvSpPr>
          <p:nvPr/>
        </p:nvSpPr>
        <p:spPr bwMode="auto">
          <a:xfrm>
            <a:off x="7361238" y="340518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Equator—</a:t>
            </a:r>
          </a:p>
          <a:p>
            <a:pPr algn="ctr"/>
            <a:r>
              <a:rPr lang="en-US" sz="1800"/>
              <a:t>Doldrums</a:t>
            </a:r>
          </a:p>
        </p:txBody>
      </p:sp>
      <p:sp>
        <p:nvSpPr>
          <p:cNvPr id="172069" name="Text Box 37"/>
          <p:cNvSpPr txBox="1">
            <a:spLocks noChangeArrowheads="1"/>
          </p:cNvSpPr>
          <p:nvPr/>
        </p:nvSpPr>
        <p:spPr bwMode="auto">
          <a:xfrm>
            <a:off x="7070725" y="2262188"/>
            <a:ext cx="757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N</a:t>
            </a:r>
          </a:p>
        </p:txBody>
      </p:sp>
      <p:sp>
        <p:nvSpPr>
          <p:cNvPr id="172070" name="Text Box 38"/>
          <p:cNvSpPr txBox="1">
            <a:spLocks noChangeArrowheads="1"/>
          </p:cNvSpPr>
          <p:nvPr/>
        </p:nvSpPr>
        <p:spPr bwMode="auto">
          <a:xfrm>
            <a:off x="6308725" y="127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N</a:t>
            </a:r>
          </a:p>
        </p:txBody>
      </p:sp>
      <p:sp>
        <p:nvSpPr>
          <p:cNvPr id="172071" name="Text Box 39"/>
          <p:cNvSpPr txBox="1">
            <a:spLocks noChangeArrowheads="1"/>
          </p:cNvSpPr>
          <p:nvPr/>
        </p:nvSpPr>
        <p:spPr bwMode="auto">
          <a:xfrm>
            <a:off x="3946525" y="5683250"/>
            <a:ext cx="920750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Polar Front</a:t>
            </a:r>
          </a:p>
        </p:txBody>
      </p:sp>
      <p:sp>
        <p:nvSpPr>
          <p:cNvPr id="172072" name="Text Box 40"/>
          <p:cNvSpPr txBox="1">
            <a:spLocks noChangeArrowheads="1"/>
          </p:cNvSpPr>
          <p:nvPr/>
        </p:nvSpPr>
        <p:spPr bwMode="auto">
          <a:xfrm>
            <a:off x="4022725" y="1416050"/>
            <a:ext cx="920750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Polar Front</a:t>
            </a:r>
          </a:p>
        </p:txBody>
      </p:sp>
      <p:sp>
        <p:nvSpPr>
          <p:cNvPr id="172073" name="Oval 41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074" name="Text Box 42"/>
          <p:cNvSpPr txBox="1">
            <a:spLocks noChangeArrowheads="1"/>
          </p:cNvSpPr>
          <p:nvPr/>
        </p:nvSpPr>
        <p:spPr bwMode="auto">
          <a:xfrm>
            <a:off x="7762875" y="2149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High</a:t>
            </a:r>
          </a:p>
        </p:txBody>
      </p:sp>
      <p:sp>
        <p:nvSpPr>
          <p:cNvPr id="172075" name="Text Box 43"/>
          <p:cNvSpPr txBox="1">
            <a:spLocks noChangeArrowheads="1"/>
          </p:cNvSpPr>
          <p:nvPr/>
        </p:nvSpPr>
        <p:spPr bwMode="auto">
          <a:xfrm>
            <a:off x="7762875" y="4435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 High</a:t>
            </a:r>
          </a:p>
        </p:txBody>
      </p:sp>
      <p:sp>
        <p:nvSpPr>
          <p:cNvPr id="172076" name="Text Box 44"/>
          <p:cNvSpPr txBox="1">
            <a:spLocks noChangeArrowheads="1"/>
          </p:cNvSpPr>
          <p:nvPr/>
        </p:nvSpPr>
        <p:spPr bwMode="auto">
          <a:xfrm>
            <a:off x="7162800" y="55784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7162800" y="12350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grpSp>
        <p:nvGrpSpPr>
          <p:cNvPr id="172078" name="Group 46"/>
          <p:cNvGrpSpPr>
            <a:grpSpLocks/>
          </p:cNvGrpSpPr>
          <p:nvPr/>
        </p:nvGrpSpPr>
        <p:grpSpPr bwMode="auto">
          <a:xfrm>
            <a:off x="2209800" y="1674813"/>
            <a:ext cx="4419600" cy="3975100"/>
            <a:chOff x="1392" y="1055"/>
            <a:chExt cx="2784" cy="2504"/>
          </a:xfrm>
        </p:grpSpPr>
        <p:grpSp>
          <p:nvGrpSpPr>
            <p:cNvPr id="172079" name="Group 47"/>
            <p:cNvGrpSpPr>
              <a:grpSpLocks/>
            </p:cNvGrpSpPr>
            <p:nvPr/>
          </p:nvGrpSpPr>
          <p:grpSpPr bwMode="auto">
            <a:xfrm rot="10800000">
              <a:off x="1392" y="1056"/>
              <a:ext cx="864" cy="384"/>
              <a:chOff x="1536" y="1488"/>
              <a:chExt cx="960" cy="544"/>
            </a:xfrm>
          </p:grpSpPr>
          <p:sp>
            <p:nvSpPr>
              <p:cNvPr id="172080" name="Freeform 48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1" name="Line 49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82" name="Group 50"/>
            <p:cNvGrpSpPr>
              <a:grpSpLocks/>
            </p:cNvGrpSpPr>
            <p:nvPr/>
          </p:nvGrpSpPr>
          <p:grpSpPr bwMode="auto">
            <a:xfrm rot="11103658">
              <a:off x="1869" y="1055"/>
              <a:ext cx="960" cy="496"/>
              <a:chOff x="1536" y="1488"/>
              <a:chExt cx="960" cy="544"/>
            </a:xfrm>
          </p:grpSpPr>
          <p:sp>
            <p:nvSpPr>
              <p:cNvPr id="172083" name="Freeform 51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4" name="Line 52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85" name="Group 53"/>
            <p:cNvGrpSpPr>
              <a:grpSpLocks/>
            </p:cNvGrpSpPr>
            <p:nvPr/>
          </p:nvGrpSpPr>
          <p:grpSpPr bwMode="auto">
            <a:xfrm rot="10990065">
              <a:off x="2547" y="1058"/>
              <a:ext cx="864" cy="432"/>
              <a:chOff x="1536" y="1488"/>
              <a:chExt cx="960" cy="544"/>
            </a:xfrm>
          </p:grpSpPr>
          <p:sp>
            <p:nvSpPr>
              <p:cNvPr id="172086" name="Freeform 54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7" name="Line 55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88" name="Group 56"/>
            <p:cNvGrpSpPr>
              <a:grpSpLocks/>
            </p:cNvGrpSpPr>
            <p:nvPr/>
          </p:nvGrpSpPr>
          <p:grpSpPr bwMode="auto">
            <a:xfrm rot="11122416">
              <a:off x="3170" y="1061"/>
              <a:ext cx="817" cy="427"/>
              <a:chOff x="1536" y="1488"/>
              <a:chExt cx="960" cy="544"/>
            </a:xfrm>
          </p:grpSpPr>
          <p:sp>
            <p:nvSpPr>
              <p:cNvPr id="172089" name="Freeform 57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0" name="Line 58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91" name="Group 59"/>
            <p:cNvGrpSpPr>
              <a:grpSpLocks/>
            </p:cNvGrpSpPr>
            <p:nvPr/>
          </p:nvGrpSpPr>
          <p:grpSpPr bwMode="auto">
            <a:xfrm rot="10800000">
              <a:off x="2688" y="3168"/>
              <a:ext cx="864" cy="391"/>
              <a:chOff x="1488" y="2108"/>
              <a:chExt cx="1008" cy="535"/>
            </a:xfrm>
          </p:grpSpPr>
          <p:sp>
            <p:nvSpPr>
              <p:cNvPr id="172092" name="Freeform 60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3" name="Line 61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94" name="Group 62"/>
            <p:cNvGrpSpPr>
              <a:grpSpLocks/>
            </p:cNvGrpSpPr>
            <p:nvPr/>
          </p:nvGrpSpPr>
          <p:grpSpPr bwMode="auto">
            <a:xfrm rot="10602419">
              <a:off x="2016" y="3168"/>
              <a:ext cx="960" cy="391"/>
              <a:chOff x="1488" y="2108"/>
              <a:chExt cx="1008" cy="535"/>
            </a:xfrm>
          </p:grpSpPr>
          <p:sp>
            <p:nvSpPr>
              <p:cNvPr id="172095" name="Freeform 63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6" name="Line 64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097" name="Group 65"/>
            <p:cNvGrpSpPr>
              <a:grpSpLocks/>
            </p:cNvGrpSpPr>
            <p:nvPr/>
          </p:nvGrpSpPr>
          <p:grpSpPr bwMode="auto">
            <a:xfrm rot="10800000">
              <a:off x="1392" y="3168"/>
              <a:ext cx="864" cy="391"/>
              <a:chOff x="1488" y="2108"/>
              <a:chExt cx="1008" cy="535"/>
            </a:xfrm>
          </p:grpSpPr>
          <p:sp>
            <p:nvSpPr>
              <p:cNvPr id="172098" name="Freeform 66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9" name="Line 67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00" name="Group 68"/>
            <p:cNvGrpSpPr>
              <a:grpSpLocks/>
            </p:cNvGrpSpPr>
            <p:nvPr/>
          </p:nvGrpSpPr>
          <p:grpSpPr bwMode="auto">
            <a:xfrm rot="11031408">
              <a:off x="3216" y="3168"/>
              <a:ext cx="768" cy="343"/>
              <a:chOff x="1488" y="2108"/>
              <a:chExt cx="1008" cy="535"/>
            </a:xfrm>
          </p:grpSpPr>
          <p:sp>
            <p:nvSpPr>
              <p:cNvPr id="172101" name="Freeform 69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2" name="Line 70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03" name="Group 71"/>
            <p:cNvGrpSpPr>
              <a:grpSpLocks/>
            </p:cNvGrpSpPr>
            <p:nvPr/>
          </p:nvGrpSpPr>
          <p:grpSpPr bwMode="auto">
            <a:xfrm rot="11031408">
              <a:off x="3696" y="3120"/>
              <a:ext cx="480" cy="199"/>
              <a:chOff x="1488" y="2108"/>
              <a:chExt cx="1008" cy="535"/>
            </a:xfrm>
          </p:grpSpPr>
          <p:sp>
            <p:nvSpPr>
              <p:cNvPr id="172104" name="Freeform 72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5" name="Line 73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06" name="Group 74"/>
            <p:cNvGrpSpPr>
              <a:grpSpLocks/>
            </p:cNvGrpSpPr>
            <p:nvPr/>
          </p:nvGrpSpPr>
          <p:grpSpPr bwMode="auto">
            <a:xfrm rot="10523841">
              <a:off x="3552" y="1296"/>
              <a:ext cx="579" cy="187"/>
              <a:chOff x="1536" y="1488"/>
              <a:chExt cx="960" cy="544"/>
            </a:xfrm>
          </p:grpSpPr>
          <p:sp>
            <p:nvSpPr>
              <p:cNvPr id="172107" name="Freeform 75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8" name="Line 76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2109" name="Group 77"/>
          <p:cNvGrpSpPr>
            <a:grpSpLocks/>
          </p:cNvGrpSpPr>
          <p:nvPr/>
        </p:nvGrpSpPr>
        <p:grpSpPr bwMode="auto">
          <a:xfrm>
            <a:off x="1752600" y="2590800"/>
            <a:ext cx="5257800" cy="2144713"/>
            <a:chOff x="1104" y="1632"/>
            <a:chExt cx="3312" cy="1351"/>
          </a:xfrm>
        </p:grpSpPr>
        <p:grpSp>
          <p:nvGrpSpPr>
            <p:cNvPr id="172110" name="Group 78"/>
            <p:cNvGrpSpPr>
              <a:grpSpLocks/>
            </p:cNvGrpSpPr>
            <p:nvPr/>
          </p:nvGrpSpPr>
          <p:grpSpPr bwMode="auto">
            <a:xfrm>
              <a:off x="1536" y="1728"/>
              <a:ext cx="912" cy="448"/>
              <a:chOff x="1536" y="1488"/>
              <a:chExt cx="960" cy="544"/>
            </a:xfrm>
          </p:grpSpPr>
          <p:sp>
            <p:nvSpPr>
              <p:cNvPr id="172111" name="Freeform 79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2" name="Line 80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13" name="Group 81"/>
            <p:cNvGrpSpPr>
              <a:grpSpLocks/>
            </p:cNvGrpSpPr>
            <p:nvPr/>
          </p:nvGrpSpPr>
          <p:grpSpPr bwMode="auto">
            <a:xfrm>
              <a:off x="1152" y="1632"/>
              <a:ext cx="864" cy="480"/>
              <a:chOff x="1536" y="1488"/>
              <a:chExt cx="960" cy="544"/>
            </a:xfrm>
          </p:grpSpPr>
          <p:sp>
            <p:nvSpPr>
              <p:cNvPr id="172114" name="Freeform 82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5" name="Line 83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16" name="Group 84"/>
            <p:cNvGrpSpPr>
              <a:grpSpLocks/>
            </p:cNvGrpSpPr>
            <p:nvPr/>
          </p:nvGrpSpPr>
          <p:grpSpPr bwMode="auto">
            <a:xfrm>
              <a:off x="2112" y="1728"/>
              <a:ext cx="864" cy="400"/>
              <a:chOff x="1536" y="1488"/>
              <a:chExt cx="960" cy="544"/>
            </a:xfrm>
          </p:grpSpPr>
          <p:sp>
            <p:nvSpPr>
              <p:cNvPr id="172117" name="Freeform 85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8" name="Line 86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19" name="Group 87"/>
            <p:cNvGrpSpPr>
              <a:grpSpLocks/>
            </p:cNvGrpSpPr>
            <p:nvPr/>
          </p:nvGrpSpPr>
          <p:grpSpPr bwMode="auto">
            <a:xfrm>
              <a:off x="2784" y="1680"/>
              <a:ext cx="912" cy="448"/>
              <a:chOff x="1536" y="1488"/>
              <a:chExt cx="960" cy="544"/>
            </a:xfrm>
          </p:grpSpPr>
          <p:sp>
            <p:nvSpPr>
              <p:cNvPr id="172120" name="Freeform 88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1" name="Line 89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22" name="Group 90"/>
            <p:cNvGrpSpPr>
              <a:grpSpLocks/>
            </p:cNvGrpSpPr>
            <p:nvPr/>
          </p:nvGrpSpPr>
          <p:grpSpPr bwMode="auto">
            <a:xfrm>
              <a:off x="3264" y="1680"/>
              <a:ext cx="864" cy="448"/>
              <a:chOff x="1536" y="1488"/>
              <a:chExt cx="960" cy="544"/>
            </a:xfrm>
          </p:grpSpPr>
          <p:sp>
            <p:nvSpPr>
              <p:cNvPr id="172123" name="Freeform 91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4" name="Line 92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25" name="Group 93"/>
            <p:cNvGrpSpPr>
              <a:grpSpLocks/>
            </p:cNvGrpSpPr>
            <p:nvPr/>
          </p:nvGrpSpPr>
          <p:grpSpPr bwMode="auto">
            <a:xfrm>
              <a:off x="1488" y="2448"/>
              <a:ext cx="1008" cy="535"/>
              <a:chOff x="1488" y="2108"/>
              <a:chExt cx="1008" cy="535"/>
            </a:xfrm>
          </p:grpSpPr>
          <p:sp>
            <p:nvSpPr>
              <p:cNvPr id="172126" name="Freeform 94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7" name="Line 95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28" name="Group 96"/>
            <p:cNvGrpSpPr>
              <a:grpSpLocks/>
            </p:cNvGrpSpPr>
            <p:nvPr/>
          </p:nvGrpSpPr>
          <p:grpSpPr bwMode="auto">
            <a:xfrm>
              <a:off x="2112" y="2448"/>
              <a:ext cx="1008" cy="535"/>
              <a:chOff x="1488" y="2108"/>
              <a:chExt cx="1008" cy="535"/>
            </a:xfrm>
          </p:grpSpPr>
          <p:sp>
            <p:nvSpPr>
              <p:cNvPr id="172129" name="Freeform 97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0" name="Line 98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31" name="Group 99"/>
            <p:cNvGrpSpPr>
              <a:grpSpLocks/>
            </p:cNvGrpSpPr>
            <p:nvPr/>
          </p:nvGrpSpPr>
          <p:grpSpPr bwMode="auto">
            <a:xfrm>
              <a:off x="2688" y="2448"/>
              <a:ext cx="1008" cy="535"/>
              <a:chOff x="1488" y="2108"/>
              <a:chExt cx="1008" cy="535"/>
            </a:xfrm>
          </p:grpSpPr>
          <p:sp>
            <p:nvSpPr>
              <p:cNvPr id="172132" name="Freeform 100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3" name="Line 101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34" name="Group 102"/>
            <p:cNvGrpSpPr>
              <a:grpSpLocks/>
            </p:cNvGrpSpPr>
            <p:nvPr/>
          </p:nvGrpSpPr>
          <p:grpSpPr bwMode="auto">
            <a:xfrm>
              <a:off x="3312" y="2448"/>
              <a:ext cx="1008" cy="528"/>
              <a:chOff x="1488" y="2108"/>
              <a:chExt cx="1008" cy="535"/>
            </a:xfrm>
          </p:grpSpPr>
          <p:sp>
            <p:nvSpPr>
              <p:cNvPr id="172135" name="Freeform 103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6" name="Line 104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37" name="Group 105"/>
            <p:cNvGrpSpPr>
              <a:grpSpLocks/>
            </p:cNvGrpSpPr>
            <p:nvPr/>
          </p:nvGrpSpPr>
          <p:grpSpPr bwMode="auto">
            <a:xfrm>
              <a:off x="1104" y="2496"/>
              <a:ext cx="816" cy="480"/>
              <a:chOff x="1488" y="2108"/>
              <a:chExt cx="1008" cy="535"/>
            </a:xfrm>
          </p:grpSpPr>
          <p:sp>
            <p:nvSpPr>
              <p:cNvPr id="172138" name="Freeform 106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9" name="Line 107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40" name="Group 108"/>
            <p:cNvGrpSpPr>
              <a:grpSpLocks/>
            </p:cNvGrpSpPr>
            <p:nvPr/>
          </p:nvGrpSpPr>
          <p:grpSpPr bwMode="auto">
            <a:xfrm>
              <a:off x="3792" y="1824"/>
              <a:ext cx="624" cy="352"/>
              <a:chOff x="1536" y="1488"/>
              <a:chExt cx="960" cy="544"/>
            </a:xfrm>
          </p:grpSpPr>
          <p:sp>
            <p:nvSpPr>
              <p:cNvPr id="172141" name="Freeform 109"/>
              <p:cNvSpPr>
                <a:spLocks/>
              </p:cNvSpPr>
              <p:nvPr/>
            </p:nvSpPr>
            <p:spPr bwMode="auto">
              <a:xfrm>
                <a:off x="1632" y="1488"/>
                <a:ext cx="864" cy="544"/>
              </a:xfrm>
              <a:custGeom>
                <a:avLst/>
                <a:gdLst/>
                <a:ahLst/>
                <a:cxnLst>
                  <a:cxn ang="0">
                    <a:pos x="864" y="0"/>
                  </a:cxn>
                  <a:cxn ang="0">
                    <a:pos x="600" y="300"/>
                  </a:cxn>
                  <a:cxn ang="0">
                    <a:pos x="408" y="444"/>
                  </a:cxn>
                  <a:cxn ang="0">
                    <a:pos x="264" y="500"/>
                  </a:cxn>
                  <a:cxn ang="0">
                    <a:pos x="180" y="520"/>
                  </a:cxn>
                  <a:cxn ang="0">
                    <a:pos x="0" y="544"/>
                  </a:cxn>
                </a:cxnLst>
                <a:rect l="0" t="0" r="r" b="b"/>
                <a:pathLst>
                  <a:path w="864" h="544">
                    <a:moveTo>
                      <a:pt x="864" y="0"/>
                    </a:moveTo>
                    <a:cubicBezTo>
                      <a:pt x="820" y="50"/>
                      <a:pt x="676" y="226"/>
                      <a:pt x="600" y="300"/>
                    </a:cubicBezTo>
                    <a:cubicBezTo>
                      <a:pt x="524" y="374"/>
                      <a:pt x="464" y="411"/>
                      <a:pt x="408" y="444"/>
                    </a:cubicBezTo>
                    <a:cubicBezTo>
                      <a:pt x="352" y="477"/>
                      <a:pt x="302" y="487"/>
                      <a:pt x="264" y="500"/>
                    </a:cubicBezTo>
                    <a:cubicBezTo>
                      <a:pt x="226" y="513"/>
                      <a:pt x="224" y="513"/>
                      <a:pt x="180" y="520"/>
                    </a:cubicBezTo>
                    <a:cubicBezTo>
                      <a:pt x="136" y="527"/>
                      <a:pt x="37" y="539"/>
                      <a:pt x="0" y="544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2" name="Line 110"/>
              <p:cNvSpPr>
                <a:spLocks noChangeShapeType="1"/>
              </p:cNvSpPr>
              <p:nvPr/>
            </p:nvSpPr>
            <p:spPr bwMode="auto">
              <a:xfrm flipH="1">
                <a:off x="1536" y="2028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2143" name="Group 111"/>
            <p:cNvGrpSpPr>
              <a:grpSpLocks/>
            </p:cNvGrpSpPr>
            <p:nvPr/>
          </p:nvGrpSpPr>
          <p:grpSpPr bwMode="auto">
            <a:xfrm>
              <a:off x="3888" y="2448"/>
              <a:ext cx="528" cy="288"/>
              <a:chOff x="1488" y="2108"/>
              <a:chExt cx="1008" cy="535"/>
            </a:xfrm>
          </p:grpSpPr>
          <p:sp>
            <p:nvSpPr>
              <p:cNvPr id="172144" name="Freeform 112"/>
              <p:cNvSpPr>
                <a:spLocks/>
              </p:cNvSpPr>
              <p:nvPr/>
            </p:nvSpPr>
            <p:spPr bwMode="auto">
              <a:xfrm>
                <a:off x="1588" y="2108"/>
                <a:ext cx="908" cy="535"/>
              </a:xfrm>
              <a:custGeom>
                <a:avLst/>
                <a:gdLst/>
                <a:ahLst/>
                <a:cxnLst>
                  <a:cxn ang="0">
                    <a:pos x="908" y="535"/>
                  </a:cxn>
                  <a:cxn ang="0">
                    <a:pos x="664" y="279"/>
                  </a:cxn>
                  <a:cxn ang="0">
                    <a:pos x="468" y="116"/>
                  </a:cxn>
                  <a:cxn ang="0">
                    <a:pos x="324" y="48"/>
                  </a:cxn>
                  <a:cxn ang="0">
                    <a:pos x="192" y="20"/>
                  </a:cxn>
                  <a:cxn ang="0">
                    <a:pos x="0" y="0"/>
                  </a:cxn>
                </a:cxnLst>
                <a:rect l="0" t="0" r="r" b="b"/>
                <a:pathLst>
                  <a:path w="908" h="535">
                    <a:moveTo>
                      <a:pt x="908" y="535"/>
                    </a:moveTo>
                    <a:cubicBezTo>
                      <a:pt x="867" y="492"/>
                      <a:pt x="737" y="349"/>
                      <a:pt x="664" y="279"/>
                    </a:cubicBezTo>
                    <a:cubicBezTo>
                      <a:pt x="591" y="209"/>
                      <a:pt x="525" y="155"/>
                      <a:pt x="468" y="116"/>
                    </a:cubicBezTo>
                    <a:cubicBezTo>
                      <a:pt x="411" y="77"/>
                      <a:pt x="370" y="64"/>
                      <a:pt x="324" y="48"/>
                    </a:cubicBezTo>
                    <a:cubicBezTo>
                      <a:pt x="278" y="32"/>
                      <a:pt x="246" y="28"/>
                      <a:pt x="192" y="20"/>
                    </a:cubicBezTo>
                    <a:cubicBezTo>
                      <a:pt x="138" y="12"/>
                      <a:pt x="40" y="4"/>
                      <a:pt x="0" y="0"/>
                    </a:cubicBezTo>
                  </a:path>
                </a:pathLst>
              </a:custGeom>
              <a:noFill/>
              <a:ln w="57150" cmpd="sng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5" name="Line 113"/>
              <p:cNvSpPr>
                <a:spLocks noChangeShapeType="1"/>
              </p:cNvSpPr>
              <p:nvPr/>
            </p:nvSpPr>
            <p:spPr bwMode="auto">
              <a:xfrm flipH="1" flipV="1">
                <a:off x="1488" y="2112"/>
                <a:ext cx="101" cy="3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2146" name="Text Box 114"/>
          <p:cNvSpPr txBox="1">
            <a:spLocks noChangeArrowheads="1"/>
          </p:cNvSpPr>
          <p:nvPr/>
        </p:nvSpPr>
        <p:spPr bwMode="auto">
          <a:xfrm>
            <a:off x="1444625" y="247650"/>
            <a:ext cx="6099175" cy="5143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Major Wind Zones on an Earth with No Land</a:t>
            </a:r>
          </a:p>
        </p:txBody>
      </p: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6D6C-8B8A-4526-968E-F7498AAEC6C6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2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2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2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2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2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2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2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2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2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2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2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2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457200" y="609600"/>
            <a:ext cx="81597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sz="3600"/>
              <a:t>In the Northern Hemisphere, Coriolis</a:t>
            </a:r>
          </a:p>
          <a:p>
            <a:r>
              <a:rPr lang="en-US" sz="3600"/>
              <a:t>Moves Things in Motion to the Right</a:t>
            </a:r>
          </a:p>
          <a:p>
            <a:endParaRPr lang="en-US" sz="3600"/>
          </a:p>
          <a:p>
            <a:endParaRPr lang="en-US" sz="3600"/>
          </a:p>
          <a:p>
            <a:endParaRPr lang="en-US" sz="3600"/>
          </a:p>
        </p:txBody>
      </p:sp>
      <p:grpSp>
        <p:nvGrpSpPr>
          <p:cNvPr id="173059" name="Group 3"/>
          <p:cNvGrpSpPr>
            <a:grpSpLocks/>
          </p:cNvGrpSpPr>
          <p:nvPr/>
        </p:nvGrpSpPr>
        <p:grpSpPr bwMode="auto">
          <a:xfrm>
            <a:off x="3035300" y="5137150"/>
            <a:ext cx="2603500" cy="1187450"/>
            <a:chOff x="1968" y="3072"/>
            <a:chExt cx="1640" cy="748"/>
          </a:xfrm>
        </p:grpSpPr>
        <p:grpSp>
          <p:nvGrpSpPr>
            <p:cNvPr id="173060" name="Group 4"/>
            <p:cNvGrpSpPr>
              <a:grpSpLocks/>
            </p:cNvGrpSpPr>
            <p:nvPr/>
          </p:nvGrpSpPr>
          <p:grpSpPr bwMode="auto">
            <a:xfrm>
              <a:off x="2216" y="3072"/>
              <a:ext cx="1392" cy="624"/>
              <a:chOff x="2352" y="1296"/>
              <a:chExt cx="1392" cy="498"/>
            </a:xfrm>
          </p:grpSpPr>
          <p:sp>
            <p:nvSpPr>
              <p:cNvPr id="173061" name="Line 5"/>
              <p:cNvSpPr>
                <a:spLocks noChangeShapeType="1"/>
              </p:cNvSpPr>
              <p:nvPr/>
            </p:nvSpPr>
            <p:spPr bwMode="auto">
              <a:xfrm>
                <a:off x="2352" y="1794"/>
                <a:ext cx="1392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062" name="AutoShape 6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306" cy="480"/>
              </a:xfrm>
              <a:prstGeom prst="upArrow">
                <a:avLst>
                  <a:gd name="adj1" fmla="val 50000"/>
                  <a:gd name="adj2" fmla="val 39216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3063" name="Oval 7"/>
            <p:cNvSpPr>
              <a:spLocks noChangeArrowheads="1"/>
            </p:cNvSpPr>
            <p:nvPr/>
          </p:nvSpPr>
          <p:spPr bwMode="auto">
            <a:xfrm>
              <a:off x="1968" y="3580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64" name="Freeform 8"/>
            <p:cNvSpPr>
              <a:spLocks/>
            </p:cNvSpPr>
            <p:nvPr/>
          </p:nvSpPr>
          <p:spPr bwMode="auto">
            <a:xfrm>
              <a:off x="2244" y="3072"/>
              <a:ext cx="1301" cy="615"/>
            </a:xfrm>
            <a:custGeom>
              <a:avLst/>
              <a:gdLst/>
              <a:ahLst/>
              <a:cxnLst>
                <a:cxn ang="0">
                  <a:pos x="0" y="517"/>
                </a:cxn>
                <a:cxn ang="0">
                  <a:pos x="408" y="497"/>
                </a:cxn>
                <a:cxn ang="0">
                  <a:pos x="815" y="387"/>
                </a:cxn>
                <a:cxn ang="0">
                  <a:pos x="1113" y="209"/>
                </a:cxn>
                <a:cxn ang="0">
                  <a:pos x="1301" y="0"/>
                </a:cxn>
              </a:cxnLst>
              <a:rect l="0" t="0" r="r" b="b"/>
              <a:pathLst>
                <a:path w="1301" h="519">
                  <a:moveTo>
                    <a:pt x="0" y="517"/>
                  </a:moveTo>
                  <a:cubicBezTo>
                    <a:pt x="68" y="514"/>
                    <a:pt x="272" y="519"/>
                    <a:pt x="408" y="497"/>
                  </a:cubicBezTo>
                  <a:cubicBezTo>
                    <a:pt x="544" y="475"/>
                    <a:pt x="698" y="435"/>
                    <a:pt x="815" y="387"/>
                  </a:cubicBezTo>
                  <a:cubicBezTo>
                    <a:pt x="932" y="339"/>
                    <a:pt x="1032" y="273"/>
                    <a:pt x="1113" y="209"/>
                  </a:cubicBezTo>
                  <a:cubicBezTo>
                    <a:pt x="1194" y="145"/>
                    <a:pt x="1262" y="44"/>
                    <a:pt x="1301" y="0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3065" name="Group 9"/>
          <p:cNvGrpSpPr>
            <a:grpSpLocks/>
          </p:cNvGrpSpPr>
          <p:nvPr/>
        </p:nvGrpSpPr>
        <p:grpSpPr bwMode="auto">
          <a:xfrm>
            <a:off x="3124200" y="1949450"/>
            <a:ext cx="2590800" cy="1174750"/>
            <a:chOff x="1920" y="1180"/>
            <a:chExt cx="1632" cy="740"/>
          </a:xfrm>
        </p:grpSpPr>
        <p:sp>
          <p:nvSpPr>
            <p:cNvPr id="173066" name="Oval 10"/>
            <p:cNvSpPr>
              <a:spLocks noChangeArrowheads="1"/>
            </p:cNvSpPr>
            <p:nvPr/>
          </p:nvSpPr>
          <p:spPr bwMode="auto">
            <a:xfrm>
              <a:off x="1920" y="1180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067" name="Freeform 11"/>
            <p:cNvSpPr>
              <a:spLocks/>
            </p:cNvSpPr>
            <p:nvPr/>
          </p:nvSpPr>
          <p:spPr bwMode="auto">
            <a:xfrm>
              <a:off x="2208" y="1296"/>
              <a:ext cx="1296" cy="6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4" y="55"/>
                </a:cxn>
                <a:cxn ang="0">
                  <a:pos x="722" y="174"/>
                </a:cxn>
                <a:cxn ang="0">
                  <a:pos x="982" y="336"/>
                </a:cxn>
                <a:cxn ang="0">
                  <a:pos x="1217" y="528"/>
                </a:cxn>
                <a:cxn ang="0">
                  <a:pos x="1296" y="624"/>
                </a:cxn>
              </a:cxnLst>
              <a:rect l="0" t="0" r="r" b="b"/>
              <a:pathLst>
                <a:path w="1296" h="624">
                  <a:moveTo>
                    <a:pt x="0" y="0"/>
                  </a:moveTo>
                  <a:cubicBezTo>
                    <a:pt x="66" y="9"/>
                    <a:pt x="274" y="26"/>
                    <a:pt x="394" y="55"/>
                  </a:cubicBezTo>
                  <a:cubicBezTo>
                    <a:pt x="514" y="84"/>
                    <a:pt x="624" y="127"/>
                    <a:pt x="722" y="174"/>
                  </a:cubicBezTo>
                  <a:cubicBezTo>
                    <a:pt x="820" y="221"/>
                    <a:pt x="900" y="277"/>
                    <a:pt x="982" y="336"/>
                  </a:cubicBezTo>
                  <a:cubicBezTo>
                    <a:pt x="1064" y="395"/>
                    <a:pt x="1165" y="480"/>
                    <a:pt x="1217" y="528"/>
                  </a:cubicBezTo>
                  <a:cubicBezTo>
                    <a:pt x="1270" y="576"/>
                    <a:pt x="1283" y="608"/>
                    <a:pt x="1296" y="624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3068" name="Group 12"/>
            <p:cNvGrpSpPr>
              <a:grpSpLocks/>
            </p:cNvGrpSpPr>
            <p:nvPr/>
          </p:nvGrpSpPr>
          <p:grpSpPr bwMode="auto">
            <a:xfrm flipV="1">
              <a:off x="2160" y="1296"/>
              <a:ext cx="1392" cy="624"/>
              <a:chOff x="2352" y="1296"/>
              <a:chExt cx="1392" cy="498"/>
            </a:xfrm>
          </p:grpSpPr>
          <p:sp>
            <p:nvSpPr>
              <p:cNvPr id="173069" name="Line 13"/>
              <p:cNvSpPr>
                <a:spLocks noChangeShapeType="1"/>
              </p:cNvSpPr>
              <p:nvPr/>
            </p:nvSpPr>
            <p:spPr bwMode="auto">
              <a:xfrm>
                <a:off x="2352" y="1794"/>
                <a:ext cx="1392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070" name="AutoShape 14"/>
              <p:cNvSpPr>
                <a:spLocks noChangeArrowheads="1"/>
              </p:cNvSpPr>
              <p:nvPr/>
            </p:nvSpPr>
            <p:spPr bwMode="auto">
              <a:xfrm>
                <a:off x="2880" y="1296"/>
                <a:ext cx="306" cy="480"/>
              </a:xfrm>
              <a:prstGeom prst="upArrow">
                <a:avLst>
                  <a:gd name="adj1" fmla="val 50000"/>
                  <a:gd name="adj2" fmla="val 39216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552450" y="3546475"/>
            <a:ext cx="75326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3600"/>
              <a:t>In the Southern Hemisphere, Coriolis </a:t>
            </a:r>
          </a:p>
          <a:p>
            <a:pPr eaLnBrk="0" hangingPunct="0"/>
            <a:r>
              <a:rPr lang="en-US" sz="3600"/>
              <a:t>Moves Things in Motion to the Left</a:t>
            </a:r>
          </a:p>
          <a:p>
            <a:pPr eaLnBrk="0" hangingPunct="0"/>
            <a:endParaRPr lang="en-US" sz="360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FAD4-D58D-4853-A71C-44D616AD1EBC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  <p:bldP spid="1730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74082" name="Oval 2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083" name="Line 3"/>
          <p:cNvSpPr>
            <a:spLocks noChangeShapeType="1"/>
          </p:cNvSpPr>
          <p:nvPr/>
        </p:nvSpPr>
        <p:spPr bwMode="auto">
          <a:xfrm flipH="1" flipV="1">
            <a:off x="1947863" y="25146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084" name="Line 4"/>
          <p:cNvSpPr>
            <a:spLocks noChangeShapeType="1"/>
          </p:cNvSpPr>
          <p:nvPr/>
        </p:nvSpPr>
        <p:spPr bwMode="auto">
          <a:xfrm flipH="1">
            <a:off x="1676400" y="3657600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085" name="Line 5"/>
          <p:cNvSpPr>
            <a:spLocks noChangeShapeType="1"/>
          </p:cNvSpPr>
          <p:nvPr/>
        </p:nvSpPr>
        <p:spPr bwMode="auto">
          <a:xfrm flipH="1">
            <a:off x="1905000" y="48006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086" name="Line 6"/>
          <p:cNvSpPr>
            <a:spLocks noChangeShapeType="1"/>
          </p:cNvSpPr>
          <p:nvPr/>
        </p:nvSpPr>
        <p:spPr bwMode="auto">
          <a:xfrm flipH="1">
            <a:off x="2667000" y="57912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 flipH="1">
            <a:off x="2743200" y="15240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4088" name="Group 8"/>
          <p:cNvGrpSpPr>
            <a:grpSpLocks/>
          </p:cNvGrpSpPr>
          <p:nvPr/>
        </p:nvGrpSpPr>
        <p:grpSpPr bwMode="auto">
          <a:xfrm>
            <a:off x="2438400" y="2743200"/>
            <a:ext cx="1447800" cy="711200"/>
            <a:chOff x="1536" y="1488"/>
            <a:chExt cx="960" cy="544"/>
          </a:xfrm>
        </p:grpSpPr>
        <p:sp>
          <p:nvSpPr>
            <p:cNvPr id="174089" name="Freeform 9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090" name="Line 10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091" name="Group 11"/>
          <p:cNvGrpSpPr>
            <a:grpSpLocks/>
          </p:cNvGrpSpPr>
          <p:nvPr/>
        </p:nvGrpSpPr>
        <p:grpSpPr bwMode="auto">
          <a:xfrm rot="10800000">
            <a:off x="2209800" y="1676400"/>
            <a:ext cx="1371600" cy="609600"/>
            <a:chOff x="1536" y="1488"/>
            <a:chExt cx="960" cy="544"/>
          </a:xfrm>
        </p:grpSpPr>
        <p:sp>
          <p:nvSpPr>
            <p:cNvPr id="174092" name="Freeform 12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093" name="Line 13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094" name="Group 14"/>
          <p:cNvGrpSpPr>
            <a:grpSpLocks/>
          </p:cNvGrpSpPr>
          <p:nvPr/>
        </p:nvGrpSpPr>
        <p:grpSpPr bwMode="auto">
          <a:xfrm rot="11103658">
            <a:off x="2967038" y="1674813"/>
            <a:ext cx="1524000" cy="787400"/>
            <a:chOff x="1536" y="1488"/>
            <a:chExt cx="960" cy="544"/>
          </a:xfrm>
        </p:grpSpPr>
        <p:sp>
          <p:nvSpPr>
            <p:cNvPr id="174095" name="Freeform 15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096" name="Line 16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097" name="Group 17"/>
          <p:cNvGrpSpPr>
            <a:grpSpLocks/>
          </p:cNvGrpSpPr>
          <p:nvPr/>
        </p:nvGrpSpPr>
        <p:grpSpPr bwMode="auto">
          <a:xfrm rot="10990065">
            <a:off x="4043363" y="1679575"/>
            <a:ext cx="1371600" cy="685800"/>
            <a:chOff x="1536" y="1488"/>
            <a:chExt cx="960" cy="544"/>
          </a:xfrm>
        </p:grpSpPr>
        <p:sp>
          <p:nvSpPr>
            <p:cNvPr id="174098" name="Freeform 18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099" name="Line 19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00" name="Group 20"/>
          <p:cNvGrpSpPr>
            <a:grpSpLocks/>
          </p:cNvGrpSpPr>
          <p:nvPr/>
        </p:nvGrpSpPr>
        <p:grpSpPr bwMode="auto">
          <a:xfrm>
            <a:off x="1828800" y="2590800"/>
            <a:ext cx="1371600" cy="762000"/>
            <a:chOff x="1536" y="1488"/>
            <a:chExt cx="960" cy="544"/>
          </a:xfrm>
        </p:grpSpPr>
        <p:sp>
          <p:nvSpPr>
            <p:cNvPr id="174101" name="Freeform 21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02" name="Line 22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03" name="Group 23"/>
          <p:cNvGrpSpPr>
            <a:grpSpLocks/>
          </p:cNvGrpSpPr>
          <p:nvPr/>
        </p:nvGrpSpPr>
        <p:grpSpPr bwMode="auto">
          <a:xfrm>
            <a:off x="3352800" y="2743200"/>
            <a:ext cx="1371600" cy="635000"/>
            <a:chOff x="1536" y="1488"/>
            <a:chExt cx="960" cy="544"/>
          </a:xfrm>
        </p:grpSpPr>
        <p:sp>
          <p:nvSpPr>
            <p:cNvPr id="174104" name="Freeform 24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05" name="Line 25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06" name="Group 26"/>
          <p:cNvGrpSpPr>
            <a:grpSpLocks/>
          </p:cNvGrpSpPr>
          <p:nvPr/>
        </p:nvGrpSpPr>
        <p:grpSpPr bwMode="auto">
          <a:xfrm>
            <a:off x="4419600" y="2667000"/>
            <a:ext cx="1447800" cy="711200"/>
            <a:chOff x="1536" y="1488"/>
            <a:chExt cx="960" cy="544"/>
          </a:xfrm>
        </p:grpSpPr>
        <p:sp>
          <p:nvSpPr>
            <p:cNvPr id="174107" name="Freeform 27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08" name="Line 28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09" name="Group 29"/>
          <p:cNvGrpSpPr>
            <a:grpSpLocks/>
          </p:cNvGrpSpPr>
          <p:nvPr/>
        </p:nvGrpSpPr>
        <p:grpSpPr bwMode="auto">
          <a:xfrm rot="11122416">
            <a:off x="5032375" y="1684338"/>
            <a:ext cx="1296988" cy="677862"/>
            <a:chOff x="1536" y="1488"/>
            <a:chExt cx="960" cy="544"/>
          </a:xfrm>
        </p:grpSpPr>
        <p:sp>
          <p:nvSpPr>
            <p:cNvPr id="174110" name="Freeform 30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11" name="Line 31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12" name="Group 32"/>
          <p:cNvGrpSpPr>
            <a:grpSpLocks/>
          </p:cNvGrpSpPr>
          <p:nvPr/>
        </p:nvGrpSpPr>
        <p:grpSpPr bwMode="auto">
          <a:xfrm>
            <a:off x="5181600" y="2667000"/>
            <a:ext cx="1371600" cy="711200"/>
            <a:chOff x="1536" y="1488"/>
            <a:chExt cx="960" cy="544"/>
          </a:xfrm>
        </p:grpSpPr>
        <p:sp>
          <p:nvSpPr>
            <p:cNvPr id="174113" name="Freeform 33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14" name="Line 34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15" name="Group 35"/>
          <p:cNvGrpSpPr>
            <a:grpSpLocks/>
          </p:cNvGrpSpPr>
          <p:nvPr/>
        </p:nvGrpSpPr>
        <p:grpSpPr bwMode="auto">
          <a:xfrm>
            <a:off x="2362200" y="3886200"/>
            <a:ext cx="1600200" cy="849313"/>
            <a:chOff x="1488" y="2108"/>
            <a:chExt cx="1008" cy="535"/>
          </a:xfrm>
        </p:grpSpPr>
        <p:sp>
          <p:nvSpPr>
            <p:cNvPr id="174116" name="Freeform 36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17" name="Line 37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18" name="Group 38"/>
          <p:cNvGrpSpPr>
            <a:grpSpLocks/>
          </p:cNvGrpSpPr>
          <p:nvPr/>
        </p:nvGrpSpPr>
        <p:grpSpPr bwMode="auto">
          <a:xfrm rot="10800000">
            <a:off x="4267200" y="5029200"/>
            <a:ext cx="1371600" cy="620713"/>
            <a:chOff x="1488" y="2108"/>
            <a:chExt cx="1008" cy="535"/>
          </a:xfrm>
        </p:grpSpPr>
        <p:sp>
          <p:nvSpPr>
            <p:cNvPr id="174119" name="Freeform 39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20" name="Line 40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21" name="Group 41"/>
          <p:cNvGrpSpPr>
            <a:grpSpLocks/>
          </p:cNvGrpSpPr>
          <p:nvPr/>
        </p:nvGrpSpPr>
        <p:grpSpPr bwMode="auto">
          <a:xfrm rot="10602419">
            <a:off x="3200400" y="5029200"/>
            <a:ext cx="1524000" cy="620713"/>
            <a:chOff x="1488" y="2108"/>
            <a:chExt cx="1008" cy="535"/>
          </a:xfrm>
        </p:grpSpPr>
        <p:sp>
          <p:nvSpPr>
            <p:cNvPr id="174122" name="Freeform 42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23" name="Line 43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24" name="Group 44"/>
          <p:cNvGrpSpPr>
            <a:grpSpLocks/>
          </p:cNvGrpSpPr>
          <p:nvPr/>
        </p:nvGrpSpPr>
        <p:grpSpPr bwMode="auto">
          <a:xfrm rot="10800000">
            <a:off x="2209800" y="5029200"/>
            <a:ext cx="1371600" cy="620713"/>
            <a:chOff x="1488" y="2108"/>
            <a:chExt cx="1008" cy="535"/>
          </a:xfrm>
        </p:grpSpPr>
        <p:sp>
          <p:nvSpPr>
            <p:cNvPr id="174125" name="Freeform 45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26" name="Line 46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27" name="Group 47"/>
          <p:cNvGrpSpPr>
            <a:grpSpLocks/>
          </p:cNvGrpSpPr>
          <p:nvPr/>
        </p:nvGrpSpPr>
        <p:grpSpPr bwMode="auto">
          <a:xfrm>
            <a:off x="3352800" y="3886200"/>
            <a:ext cx="1600200" cy="849313"/>
            <a:chOff x="1488" y="2108"/>
            <a:chExt cx="1008" cy="535"/>
          </a:xfrm>
        </p:grpSpPr>
        <p:sp>
          <p:nvSpPr>
            <p:cNvPr id="174128" name="Freeform 48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29" name="Line 49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30" name="Group 50"/>
          <p:cNvGrpSpPr>
            <a:grpSpLocks/>
          </p:cNvGrpSpPr>
          <p:nvPr/>
        </p:nvGrpSpPr>
        <p:grpSpPr bwMode="auto">
          <a:xfrm>
            <a:off x="4267200" y="3886200"/>
            <a:ext cx="1600200" cy="849313"/>
            <a:chOff x="1488" y="2108"/>
            <a:chExt cx="1008" cy="535"/>
          </a:xfrm>
        </p:grpSpPr>
        <p:sp>
          <p:nvSpPr>
            <p:cNvPr id="174131" name="Freeform 51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32" name="Line 52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33" name="Group 53"/>
          <p:cNvGrpSpPr>
            <a:grpSpLocks/>
          </p:cNvGrpSpPr>
          <p:nvPr/>
        </p:nvGrpSpPr>
        <p:grpSpPr bwMode="auto">
          <a:xfrm>
            <a:off x="5257800" y="3886200"/>
            <a:ext cx="1600200" cy="838200"/>
            <a:chOff x="1488" y="2108"/>
            <a:chExt cx="1008" cy="535"/>
          </a:xfrm>
        </p:grpSpPr>
        <p:sp>
          <p:nvSpPr>
            <p:cNvPr id="174134" name="Freeform 54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35" name="Line 55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6" name="Line 56"/>
          <p:cNvSpPr>
            <a:spLocks noChangeShapeType="1"/>
          </p:cNvSpPr>
          <p:nvPr/>
        </p:nvSpPr>
        <p:spPr bwMode="auto">
          <a:xfrm>
            <a:off x="38862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4137" name="Group 57"/>
          <p:cNvGrpSpPr>
            <a:grpSpLocks/>
          </p:cNvGrpSpPr>
          <p:nvPr/>
        </p:nvGrpSpPr>
        <p:grpSpPr bwMode="auto">
          <a:xfrm>
            <a:off x="1752600" y="3962400"/>
            <a:ext cx="1295400" cy="762000"/>
            <a:chOff x="1488" y="2108"/>
            <a:chExt cx="1008" cy="535"/>
          </a:xfrm>
        </p:grpSpPr>
        <p:sp>
          <p:nvSpPr>
            <p:cNvPr id="174138" name="Freeform 58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39" name="Line 59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40" name="Group 60"/>
          <p:cNvGrpSpPr>
            <a:grpSpLocks/>
          </p:cNvGrpSpPr>
          <p:nvPr/>
        </p:nvGrpSpPr>
        <p:grpSpPr bwMode="auto">
          <a:xfrm rot="11031408">
            <a:off x="5105400" y="5029200"/>
            <a:ext cx="1219200" cy="544513"/>
            <a:chOff x="1488" y="2108"/>
            <a:chExt cx="1008" cy="535"/>
          </a:xfrm>
        </p:grpSpPr>
        <p:sp>
          <p:nvSpPr>
            <p:cNvPr id="174141" name="Freeform 61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42" name="Line 62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43" name="Text Box 63"/>
          <p:cNvSpPr txBox="1">
            <a:spLocks noChangeArrowheads="1"/>
          </p:cNvSpPr>
          <p:nvPr/>
        </p:nvSpPr>
        <p:spPr bwMode="auto">
          <a:xfrm>
            <a:off x="3048000" y="3516313"/>
            <a:ext cx="2327275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Inter-Tropical Convergence Zone</a:t>
            </a:r>
          </a:p>
        </p:txBody>
      </p:sp>
      <p:sp>
        <p:nvSpPr>
          <p:cNvPr id="174144" name="Text Box 64"/>
          <p:cNvSpPr txBox="1">
            <a:spLocks noChangeArrowheads="1"/>
          </p:cNvSpPr>
          <p:nvPr/>
        </p:nvSpPr>
        <p:spPr bwMode="auto">
          <a:xfrm>
            <a:off x="3810000" y="4659313"/>
            <a:ext cx="1214438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Horse Latitudes</a:t>
            </a:r>
          </a:p>
        </p:txBody>
      </p:sp>
      <p:sp>
        <p:nvSpPr>
          <p:cNvPr id="174145" name="Text Box 65"/>
          <p:cNvSpPr txBox="1">
            <a:spLocks noChangeArrowheads="1"/>
          </p:cNvSpPr>
          <p:nvPr/>
        </p:nvSpPr>
        <p:spPr bwMode="auto">
          <a:xfrm>
            <a:off x="3717925" y="2406650"/>
            <a:ext cx="1214438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Horse Latitudes</a:t>
            </a:r>
          </a:p>
        </p:txBody>
      </p:sp>
      <p:sp>
        <p:nvSpPr>
          <p:cNvPr id="174146" name="Freeform 66"/>
          <p:cNvSpPr>
            <a:spLocks/>
          </p:cNvSpPr>
          <p:nvPr/>
        </p:nvSpPr>
        <p:spPr bwMode="auto">
          <a:xfrm>
            <a:off x="4260850" y="5962650"/>
            <a:ext cx="263525" cy="387350"/>
          </a:xfrm>
          <a:custGeom>
            <a:avLst/>
            <a:gdLst/>
            <a:ahLst/>
            <a:cxnLst>
              <a:cxn ang="0">
                <a:pos x="31" y="244"/>
              </a:cxn>
              <a:cxn ang="0">
                <a:pos x="148" y="120"/>
              </a:cxn>
              <a:cxn ang="0">
                <a:pos x="136" y="28"/>
              </a:cxn>
              <a:cxn ang="0">
                <a:pos x="0" y="0"/>
              </a:cxn>
            </a:cxnLst>
            <a:rect l="0" t="0" r="r" b="b"/>
            <a:pathLst>
              <a:path w="166" h="244">
                <a:moveTo>
                  <a:pt x="31" y="244"/>
                </a:moveTo>
                <a:cubicBezTo>
                  <a:pt x="49" y="223"/>
                  <a:pt x="130" y="156"/>
                  <a:pt x="148" y="120"/>
                </a:cubicBezTo>
                <a:cubicBezTo>
                  <a:pt x="166" y="84"/>
                  <a:pt x="161" y="48"/>
                  <a:pt x="136" y="28"/>
                </a:cubicBezTo>
                <a:cubicBezTo>
                  <a:pt x="111" y="8"/>
                  <a:pt x="28" y="6"/>
                  <a:pt x="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47" name="Freeform 67"/>
          <p:cNvSpPr>
            <a:spLocks/>
          </p:cNvSpPr>
          <p:nvPr/>
        </p:nvSpPr>
        <p:spPr bwMode="auto">
          <a:xfrm>
            <a:off x="4340225" y="5981700"/>
            <a:ext cx="512763" cy="368300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190" y="172"/>
              </a:cxn>
              <a:cxn ang="0">
                <a:pos x="310" y="72"/>
              </a:cxn>
              <a:cxn ang="0">
                <a:pos x="270" y="0"/>
              </a:cxn>
            </a:cxnLst>
            <a:rect l="0" t="0" r="r" b="b"/>
            <a:pathLst>
              <a:path w="323" h="232">
                <a:moveTo>
                  <a:pt x="0" y="232"/>
                </a:moveTo>
                <a:cubicBezTo>
                  <a:pt x="30" y="222"/>
                  <a:pt x="138" y="199"/>
                  <a:pt x="190" y="172"/>
                </a:cubicBezTo>
                <a:cubicBezTo>
                  <a:pt x="242" y="145"/>
                  <a:pt x="297" y="101"/>
                  <a:pt x="310" y="72"/>
                </a:cubicBezTo>
                <a:cubicBezTo>
                  <a:pt x="323" y="43"/>
                  <a:pt x="278" y="15"/>
                  <a:pt x="27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48" name="Freeform 68"/>
          <p:cNvSpPr>
            <a:spLocks/>
          </p:cNvSpPr>
          <p:nvPr/>
        </p:nvSpPr>
        <p:spPr bwMode="auto">
          <a:xfrm>
            <a:off x="3624263" y="5981700"/>
            <a:ext cx="754062" cy="368300"/>
          </a:xfrm>
          <a:custGeom>
            <a:avLst/>
            <a:gdLst/>
            <a:ahLst/>
            <a:cxnLst>
              <a:cxn ang="0">
                <a:pos x="432" y="232"/>
              </a:cxn>
              <a:cxn ang="0">
                <a:pos x="459" y="141"/>
              </a:cxn>
              <a:cxn ang="0">
                <a:pos x="336" y="64"/>
              </a:cxn>
              <a:cxn ang="0">
                <a:pos x="176" y="12"/>
              </a:cxn>
              <a:cxn ang="0">
                <a:pos x="0" y="0"/>
              </a:cxn>
            </a:cxnLst>
            <a:rect l="0" t="0" r="r" b="b"/>
            <a:pathLst>
              <a:path w="475" h="232">
                <a:moveTo>
                  <a:pt x="432" y="232"/>
                </a:moveTo>
                <a:cubicBezTo>
                  <a:pt x="435" y="217"/>
                  <a:pt x="475" y="169"/>
                  <a:pt x="459" y="141"/>
                </a:cubicBezTo>
                <a:cubicBezTo>
                  <a:pt x="443" y="113"/>
                  <a:pt x="383" y="86"/>
                  <a:pt x="336" y="64"/>
                </a:cubicBezTo>
                <a:cubicBezTo>
                  <a:pt x="289" y="42"/>
                  <a:pt x="232" y="23"/>
                  <a:pt x="176" y="12"/>
                </a:cubicBezTo>
                <a:cubicBezTo>
                  <a:pt x="120" y="1"/>
                  <a:pt x="37" y="2"/>
                  <a:pt x="0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49" name="Freeform 69"/>
          <p:cNvSpPr>
            <a:spLocks/>
          </p:cNvSpPr>
          <p:nvPr/>
        </p:nvSpPr>
        <p:spPr bwMode="auto">
          <a:xfrm>
            <a:off x="4354513" y="6019800"/>
            <a:ext cx="835025" cy="373063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192" y="190"/>
              </a:cxn>
              <a:cxn ang="0">
                <a:pos x="401" y="144"/>
              </a:cxn>
              <a:cxn ang="0">
                <a:pos x="517" y="72"/>
              </a:cxn>
              <a:cxn ang="0">
                <a:pos x="453" y="0"/>
              </a:cxn>
            </a:cxnLst>
            <a:rect l="0" t="0" r="r" b="b"/>
            <a:pathLst>
              <a:path w="526" h="235">
                <a:moveTo>
                  <a:pt x="0" y="235"/>
                </a:moveTo>
                <a:cubicBezTo>
                  <a:pt x="32" y="229"/>
                  <a:pt x="125" y="205"/>
                  <a:pt x="192" y="190"/>
                </a:cubicBezTo>
                <a:cubicBezTo>
                  <a:pt x="259" y="175"/>
                  <a:pt x="347" y="164"/>
                  <a:pt x="401" y="144"/>
                </a:cubicBezTo>
                <a:cubicBezTo>
                  <a:pt x="455" y="124"/>
                  <a:pt x="508" y="96"/>
                  <a:pt x="517" y="72"/>
                </a:cubicBezTo>
                <a:cubicBezTo>
                  <a:pt x="526" y="48"/>
                  <a:pt x="466" y="15"/>
                  <a:pt x="453" y="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0" name="Line 70"/>
          <p:cNvSpPr>
            <a:spLocks noChangeShapeType="1"/>
          </p:cNvSpPr>
          <p:nvPr/>
        </p:nvSpPr>
        <p:spPr bwMode="auto">
          <a:xfrm flipH="1">
            <a:off x="3471863" y="59753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1" name="Line 71"/>
          <p:cNvSpPr>
            <a:spLocks noChangeShapeType="1"/>
          </p:cNvSpPr>
          <p:nvPr/>
        </p:nvSpPr>
        <p:spPr bwMode="auto">
          <a:xfrm flipH="1" flipV="1">
            <a:off x="4114800" y="5949950"/>
            <a:ext cx="152400" cy="127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2" name="Line 72"/>
          <p:cNvSpPr>
            <a:spLocks noChangeShapeType="1"/>
          </p:cNvSpPr>
          <p:nvPr/>
        </p:nvSpPr>
        <p:spPr bwMode="auto">
          <a:xfrm flipH="1" flipV="1">
            <a:off x="4610100" y="5949950"/>
            <a:ext cx="152400" cy="3175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3" name="Line 73"/>
          <p:cNvSpPr>
            <a:spLocks noChangeShapeType="1"/>
          </p:cNvSpPr>
          <p:nvPr/>
        </p:nvSpPr>
        <p:spPr bwMode="auto">
          <a:xfrm flipH="1" flipV="1">
            <a:off x="4933950" y="5956300"/>
            <a:ext cx="152400" cy="76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4" name="Freeform 74"/>
          <p:cNvSpPr>
            <a:spLocks/>
          </p:cNvSpPr>
          <p:nvPr/>
        </p:nvSpPr>
        <p:spPr bwMode="auto">
          <a:xfrm>
            <a:off x="4165600" y="914400"/>
            <a:ext cx="436563" cy="384175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274" y="178"/>
              </a:cxn>
              <a:cxn ang="0">
                <a:pos x="155" y="224"/>
              </a:cxn>
              <a:cxn ang="0">
                <a:pos x="0" y="242"/>
              </a:cxn>
            </a:cxnLst>
            <a:rect l="0" t="0" r="r" b="b"/>
            <a:pathLst>
              <a:path w="275" h="242">
                <a:moveTo>
                  <a:pt x="160" y="0"/>
                </a:moveTo>
                <a:cubicBezTo>
                  <a:pt x="179" y="30"/>
                  <a:pt x="275" y="141"/>
                  <a:pt x="274" y="178"/>
                </a:cubicBezTo>
                <a:cubicBezTo>
                  <a:pt x="273" y="215"/>
                  <a:pt x="201" y="213"/>
                  <a:pt x="155" y="224"/>
                </a:cubicBezTo>
                <a:cubicBezTo>
                  <a:pt x="109" y="235"/>
                  <a:pt x="32" y="238"/>
                  <a:pt x="0" y="242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5" name="Freeform 75"/>
          <p:cNvSpPr>
            <a:spLocks/>
          </p:cNvSpPr>
          <p:nvPr/>
        </p:nvSpPr>
        <p:spPr bwMode="auto">
          <a:xfrm>
            <a:off x="4419600" y="914400"/>
            <a:ext cx="585788" cy="398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96"/>
              </a:cxn>
              <a:cxn ang="0">
                <a:pos x="361" y="187"/>
              </a:cxn>
              <a:cxn ang="0">
                <a:pos x="288" y="240"/>
              </a:cxn>
              <a:cxn ang="0">
                <a:pos x="197" y="251"/>
              </a:cxn>
            </a:cxnLst>
            <a:rect l="0" t="0" r="r" b="b"/>
            <a:pathLst>
              <a:path w="369" h="251">
                <a:moveTo>
                  <a:pt x="0" y="0"/>
                </a:moveTo>
                <a:cubicBezTo>
                  <a:pt x="96" y="28"/>
                  <a:pt x="180" y="65"/>
                  <a:pt x="240" y="96"/>
                </a:cubicBezTo>
                <a:cubicBezTo>
                  <a:pt x="300" y="127"/>
                  <a:pt x="353" y="163"/>
                  <a:pt x="361" y="187"/>
                </a:cubicBezTo>
                <a:cubicBezTo>
                  <a:pt x="369" y="211"/>
                  <a:pt x="315" y="229"/>
                  <a:pt x="288" y="240"/>
                </a:cubicBezTo>
                <a:cubicBezTo>
                  <a:pt x="261" y="251"/>
                  <a:pt x="216" y="249"/>
                  <a:pt x="197" y="251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6" name="Freeform 76"/>
          <p:cNvSpPr>
            <a:spLocks/>
          </p:cNvSpPr>
          <p:nvPr/>
        </p:nvSpPr>
        <p:spPr bwMode="auto">
          <a:xfrm>
            <a:off x="4419600" y="914400"/>
            <a:ext cx="1104900" cy="457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96"/>
              </a:cxn>
              <a:cxn ang="0">
                <a:pos x="672" y="206"/>
              </a:cxn>
              <a:cxn ang="0">
                <a:pos x="576" y="288"/>
              </a:cxn>
            </a:cxnLst>
            <a:rect l="0" t="0" r="r" b="b"/>
            <a:pathLst>
              <a:path w="696" h="288">
                <a:moveTo>
                  <a:pt x="0" y="0"/>
                </a:moveTo>
                <a:cubicBezTo>
                  <a:pt x="160" y="28"/>
                  <a:pt x="320" y="62"/>
                  <a:pt x="432" y="96"/>
                </a:cubicBezTo>
                <a:cubicBezTo>
                  <a:pt x="544" y="130"/>
                  <a:pt x="648" y="174"/>
                  <a:pt x="672" y="206"/>
                </a:cubicBezTo>
                <a:cubicBezTo>
                  <a:pt x="696" y="238"/>
                  <a:pt x="596" y="271"/>
                  <a:pt x="576" y="28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7" name="Freeform 77"/>
          <p:cNvSpPr>
            <a:spLocks/>
          </p:cNvSpPr>
          <p:nvPr/>
        </p:nvSpPr>
        <p:spPr bwMode="auto">
          <a:xfrm>
            <a:off x="3584575" y="914400"/>
            <a:ext cx="835025" cy="355600"/>
          </a:xfrm>
          <a:custGeom>
            <a:avLst/>
            <a:gdLst/>
            <a:ahLst/>
            <a:cxnLst>
              <a:cxn ang="0">
                <a:pos x="526" y="0"/>
              </a:cxn>
              <a:cxn ang="0">
                <a:pos x="439" y="87"/>
              </a:cxn>
              <a:cxn ang="0">
                <a:pos x="320" y="160"/>
              </a:cxn>
              <a:cxn ang="0">
                <a:pos x="0" y="224"/>
              </a:cxn>
            </a:cxnLst>
            <a:rect l="0" t="0" r="r" b="b"/>
            <a:pathLst>
              <a:path w="526" h="224">
                <a:moveTo>
                  <a:pt x="526" y="0"/>
                </a:moveTo>
                <a:cubicBezTo>
                  <a:pt x="512" y="14"/>
                  <a:pt x="473" y="60"/>
                  <a:pt x="439" y="87"/>
                </a:cubicBezTo>
                <a:cubicBezTo>
                  <a:pt x="405" y="114"/>
                  <a:pt x="393" y="137"/>
                  <a:pt x="320" y="160"/>
                </a:cubicBezTo>
                <a:cubicBezTo>
                  <a:pt x="247" y="183"/>
                  <a:pt x="67" y="211"/>
                  <a:pt x="0" y="224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8" name="Line 78"/>
          <p:cNvSpPr>
            <a:spLocks noChangeShapeType="1"/>
          </p:cNvSpPr>
          <p:nvPr/>
        </p:nvSpPr>
        <p:spPr bwMode="auto">
          <a:xfrm flipH="1">
            <a:off x="3476625" y="1262063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9" name="Line 79"/>
          <p:cNvSpPr>
            <a:spLocks noChangeShapeType="1"/>
          </p:cNvSpPr>
          <p:nvPr/>
        </p:nvSpPr>
        <p:spPr bwMode="auto">
          <a:xfrm flipH="1">
            <a:off x="4038600" y="12954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60" name="Line 80"/>
          <p:cNvSpPr>
            <a:spLocks noChangeShapeType="1"/>
          </p:cNvSpPr>
          <p:nvPr/>
        </p:nvSpPr>
        <p:spPr bwMode="auto">
          <a:xfrm flipH="1">
            <a:off x="4572000" y="131445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61" name="Line 81"/>
          <p:cNvSpPr>
            <a:spLocks noChangeShapeType="1"/>
          </p:cNvSpPr>
          <p:nvPr/>
        </p:nvSpPr>
        <p:spPr bwMode="auto">
          <a:xfrm flipH="1">
            <a:off x="5181600" y="1371600"/>
            <a:ext cx="1524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62" name="Text Box 82"/>
          <p:cNvSpPr txBox="1">
            <a:spLocks noChangeArrowheads="1"/>
          </p:cNvSpPr>
          <p:nvPr/>
        </p:nvSpPr>
        <p:spPr bwMode="auto">
          <a:xfrm>
            <a:off x="228600" y="1844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4163" name="Text Box 83"/>
          <p:cNvSpPr txBox="1">
            <a:spLocks noChangeArrowheads="1"/>
          </p:cNvSpPr>
          <p:nvPr/>
        </p:nvSpPr>
        <p:spPr bwMode="auto">
          <a:xfrm>
            <a:off x="228600" y="4054475"/>
            <a:ext cx="1173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SE Trades</a:t>
            </a:r>
          </a:p>
        </p:txBody>
      </p:sp>
      <p:sp>
        <p:nvSpPr>
          <p:cNvPr id="174164" name="Text Box 84"/>
          <p:cNvSpPr txBox="1">
            <a:spLocks noChangeArrowheads="1"/>
          </p:cNvSpPr>
          <p:nvPr/>
        </p:nvSpPr>
        <p:spPr bwMode="auto">
          <a:xfrm>
            <a:off x="228600" y="527367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Westerlies</a:t>
            </a:r>
          </a:p>
        </p:txBody>
      </p:sp>
      <p:sp>
        <p:nvSpPr>
          <p:cNvPr id="174165" name="Text Box 85"/>
          <p:cNvSpPr txBox="1">
            <a:spLocks noChangeArrowheads="1"/>
          </p:cNvSpPr>
          <p:nvPr/>
        </p:nvSpPr>
        <p:spPr bwMode="auto">
          <a:xfrm>
            <a:off x="228600" y="2835275"/>
            <a:ext cx="119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NE Trades</a:t>
            </a:r>
          </a:p>
        </p:txBody>
      </p:sp>
      <p:sp>
        <p:nvSpPr>
          <p:cNvPr id="174166" name="Text Box 86"/>
          <p:cNvSpPr txBox="1">
            <a:spLocks noChangeArrowheads="1"/>
          </p:cNvSpPr>
          <p:nvPr/>
        </p:nvSpPr>
        <p:spPr bwMode="auto">
          <a:xfrm>
            <a:off x="304800" y="10064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4167" name="Text Box 87"/>
          <p:cNvSpPr txBox="1">
            <a:spLocks noChangeArrowheads="1"/>
          </p:cNvSpPr>
          <p:nvPr/>
        </p:nvSpPr>
        <p:spPr bwMode="auto">
          <a:xfrm>
            <a:off x="228600" y="60356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Polar Easterlies</a:t>
            </a:r>
          </a:p>
        </p:txBody>
      </p:sp>
      <p:sp>
        <p:nvSpPr>
          <p:cNvPr id="174168" name="Text Box 88"/>
          <p:cNvSpPr txBox="1">
            <a:spLocks noChangeArrowheads="1"/>
          </p:cNvSpPr>
          <p:nvPr/>
        </p:nvSpPr>
        <p:spPr bwMode="auto">
          <a:xfrm>
            <a:off x="7146925" y="4624388"/>
            <a:ext cx="73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S</a:t>
            </a:r>
          </a:p>
        </p:txBody>
      </p:sp>
      <p:sp>
        <p:nvSpPr>
          <p:cNvPr id="174169" name="Text Box 89"/>
          <p:cNvSpPr txBox="1">
            <a:spLocks noChangeArrowheads="1"/>
          </p:cNvSpPr>
          <p:nvPr/>
        </p:nvSpPr>
        <p:spPr bwMode="auto">
          <a:xfrm>
            <a:off x="6384925" y="5614988"/>
            <a:ext cx="738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S</a:t>
            </a:r>
          </a:p>
        </p:txBody>
      </p:sp>
      <p:sp>
        <p:nvSpPr>
          <p:cNvPr id="174170" name="Text Box 90"/>
          <p:cNvSpPr txBox="1">
            <a:spLocks noChangeArrowheads="1"/>
          </p:cNvSpPr>
          <p:nvPr/>
        </p:nvSpPr>
        <p:spPr bwMode="auto">
          <a:xfrm>
            <a:off x="7361238" y="3405188"/>
            <a:ext cx="1150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Equator—</a:t>
            </a:r>
          </a:p>
          <a:p>
            <a:pPr algn="ctr"/>
            <a:r>
              <a:rPr lang="en-US" sz="1800"/>
              <a:t>Doldrums</a:t>
            </a:r>
          </a:p>
        </p:txBody>
      </p:sp>
      <p:sp>
        <p:nvSpPr>
          <p:cNvPr id="174171" name="Text Box 91"/>
          <p:cNvSpPr txBox="1">
            <a:spLocks noChangeArrowheads="1"/>
          </p:cNvSpPr>
          <p:nvPr/>
        </p:nvSpPr>
        <p:spPr bwMode="auto">
          <a:xfrm>
            <a:off x="7070725" y="2262188"/>
            <a:ext cx="757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30˚ N</a:t>
            </a:r>
          </a:p>
        </p:txBody>
      </p:sp>
      <p:sp>
        <p:nvSpPr>
          <p:cNvPr id="174172" name="Text Box 92"/>
          <p:cNvSpPr txBox="1">
            <a:spLocks noChangeArrowheads="1"/>
          </p:cNvSpPr>
          <p:nvPr/>
        </p:nvSpPr>
        <p:spPr bwMode="auto">
          <a:xfrm>
            <a:off x="6308725" y="127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60˚ N</a:t>
            </a:r>
          </a:p>
        </p:txBody>
      </p:sp>
      <p:sp>
        <p:nvSpPr>
          <p:cNvPr id="174173" name="Text Box 93"/>
          <p:cNvSpPr txBox="1">
            <a:spLocks noChangeArrowheads="1"/>
          </p:cNvSpPr>
          <p:nvPr/>
        </p:nvSpPr>
        <p:spPr bwMode="auto">
          <a:xfrm>
            <a:off x="3946525" y="5683250"/>
            <a:ext cx="920750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Polar Front</a:t>
            </a:r>
          </a:p>
        </p:txBody>
      </p:sp>
      <p:sp>
        <p:nvSpPr>
          <p:cNvPr id="174174" name="Text Box 94"/>
          <p:cNvSpPr txBox="1">
            <a:spLocks noChangeArrowheads="1"/>
          </p:cNvSpPr>
          <p:nvPr/>
        </p:nvSpPr>
        <p:spPr bwMode="auto">
          <a:xfrm>
            <a:off x="4022725" y="1416050"/>
            <a:ext cx="920750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Polar Front</a:t>
            </a:r>
          </a:p>
        </p:txBody>
      </p:sp>
      <p:sp>
        <p:nvSpPr>
          <p:cNvPr id="174175" name="Oval 95"/>
          <p:cNvSpPr>
            <a:spLocks noChangeArrowheads="1"/>
          </p:cNvSpPr>
          <p:nvPr/>
        </p:nvSpPr>
        <p:spPr bwMode="auto">
          <a:xfrm>
            <a:off x="1676400" y="914400"/>
            <a:ext cx="5486400" cy="5486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Text Box 96"/>
          <p:cNvSpPr txBox="1">
            <a:spLocks noChangeArrowheads="1"/>
          </p:cNvSpPr>
          <p:nvPr/>
        </p:nvSpPr>
        <p:spPr bwMode="auto">
          <a:xfrm>
            <a:off x="7762875" y="2149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High</a:t>
            </a:r>
          </a:p>
        </p:txBody>
      </p:sp>
      <p:sp>
        <p:nvSpPr>
          <p:cNvPr id="174177" name="Text Box 97"/>
          <p:cNvSpPr txBox="1">
            <a:spLocks noChangeArrowheads="1"/>
          </p:cNvSpPr>
          <p:nvPr/>
        </p:nvSpPr>
        <p:spPr bwMode="auto">
          <a:xfrm>
            <a:off x="7762875" y="4435475"/>
            <a:ext cx="132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Subtropical</a:t>
            </a:r>
          </a:p>
          <a:p>
            <a:pPr algn="ctr"/>
            <a:r>
              <a:rPr lang="en-US" sz="1800"/>
              <a:t> High</a:t>
            </a:r>
          </a:p>
        </p:txBody>
      </p:sp>
      <p:sp>
        <p:nvSpPr>
          <p:cNvPr id="174178" name="Text Box 98"/>
          <p:cNvSpPr txBox="1">
            <a:spLocks noChangeArrowheads="1"/>
          </p:cNvSpPr>
          <p:nvPr/>
        </p:nvSpPr>
        <p:spPr bwMode="auto">
          <a:xfrm>
            <a:off x="7162800" y="55784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sp>
        <p:nvSpPr>
          <p:cNvPr id="174179" name="Text Box 99"/>
          <p:cNvSpPr txBox="1">
            <a:spLocks noChangeArrowheads="1"/>
          </p:cNvSpPr>
          <p:nvPr/>
        </p:nvSpPr>
        <p:spPr bwMode="auto">
          <a:xfrm>
            <a:off x="7162800" y="1235075"/>
            <a:ext cx="1541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Subpolar Low</a:t>
            </a:r>
          </a:p>
        </p:txBody>
      </p:sp>
      <p:grpSp>
        <p:nvGrpSpPr>
          <p:cNvPr id="174180" name="Group 100"/>
          <p:cNvGrpSpPr>
            <a:grpSpLocks/>
          </p:cNvGrpSpPr>
          <p:nvPr/>
        </p:nvGrpSpPr>
        <p:grpSpPr bwMode="auto">
          <a:xfrm rot="11031408">
            <a:off x="5867400" y="4953000"/>
            <a:ext cx="762000" cy="315913"/>
            <a:chOff x="1488" y="2108"/>
            <a:chExt cx="1008" cy="535"/>
          </a:xfrm>
        </p:grpSpPr>
        <p:sp>
          <p:nvSpPr>
            <p:cNvPr id="174181" name="Freeform 101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82" name="Line 102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83" name="Group 103"/>
          <p:cNvGrpSpPr>
            <a:grpSpLocks/>
          </p:cNvGrpSpPr>
          <p:nvPr/>
        </p:nvGrpSpPr>
        <p:grpSpPr bwMode="auto">
          <a:xfrm rot="10523841">
            <a:off x="5638800" y="2057400"/>
            <a:ext cx="919163" cy="296863"/>
            <a:chOff x="1536" y="1488"/>
            <a:chExt cx="960" cy="544"/>
          </a:xfrm>
        </p:grpSpPr>
        <p:sp>
          <p:nvSpPr>
            <p:cNvPr id="174184" name="Freeform 104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85" name="Line 105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86" name="Group 106"/>
          <p:cNvGrpSpPr>
            <a:grpSpLocks/>
          </p:cNvGrpSpPr>
          <p:nvPr/>
        </p:nvGrpSpPr>
        <p:grpSpPr bwMode="auto">
          <a:xfrm>
            <a:off x="6019800" y="2895600"/>
            <a:ext cx="990600" cy="558800"/>
            <a:chOff x="1536" y="1488"/>
            <a:chExt cx="960" cy="544"/>
          </a:xfrm>
        </p:grpSpPr>
        <p:sp>
          <p:nvSpPr>
            <p:cNvPr id="174187" name="Freeform 107"/>
            <p:cNvSpPr>
              <a:spLocks/>
            </p:cNvSpPr>
            <p:nvPr/>
          </p:nvSpPr>
          <p:spPr bwMode="auto">
            <a:xfrm>
              <a:off x="1632" y="1488"/>
              <a:ext cx="864" cy="544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600" y="300"/>
                </a:cxn>
                <a:cxn ang="0">
                  <a:pos x="408" y="444"/>
                </a:cxn>
                <a:cxn ang="0">
                  <a:pos x="264" y="500"/>
                </a:cxn>
                <a:cxn ang="0">
                  <a:pos x="180" y="520"/>
                </a:cxn>
                <a:cxn ang="0">
                  <a:pos x="0" y="544"/>
                </a:cxn>
              </a:cxnLst>
              <a:rect l="0" t="0" r="r" b="b"/>
              <a:pathLst>
                <a:path w="864" h="544">
                  <a:moveTo>
                    <a:pt x="864" y="0"/>
                  </a:moveTo>
                  <a:cubicBezTo>
                    <a:pt x="820" y="50"/>
                    <a:pt x="676" y="226"/>
                    <a:pt x="600" y="300"/>
                  </a:cubicBezTo>
                  <a:cubicBezTo>
                    <a:pt x="524" y="374"/>
                    <a:pt x="464" y="411"/>
                    <a:pt x="408" y="444"/>
                  </a:cubicBezTo>
                  <a:cubicBezTo>
                    <a:pt x="352" y="477"/>
                    <a:pt x="302" y="487"/>
                    <a:pt x="264" y="500"/>
                  </a:cubicBezTo>
                  <a:cubicBezTo>
                    <a:pt x="226" y="513"/>
                    <a:pt x="224" y="513"/>
                    <a:pt x="180" y="520"/>
                  </a:cubicBezTo>
                  <a:cubicBezTo>
                    <a:pt x="136" y="527"/>
                    <a:pt x="37" y="539"/>
                    <a:pt x="0" y="54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88" name="Line 108"/>
            <p:cNvSpPr>
              <a:spLocks noChangeShapeType="1"/>
            </p:cNvSpPr>
            <p:nvPr/>
          </p:nvSpPr>
          <p:spPr bwMode="auto">
            <a:xfrm flipH="1">
              <a:off x="1536" y="2028"/>
              <a:ext cx="9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89" name="Group 109"/>
          <p:cNvGrpSpPr>
            <a:grpSpLocks/>
          </p:cNvGrpSpPr>
          <p:nvPr/>
        </p:nvGrpSpPr>
        <p:grpSpPr bwMode="auto">
          <a:xfrm>
            <a:off x="6172200" y="3886200"/>
            <a:ext cx="838200" cy="457200"/>
            <a:chOff x="1488" y="2108"/>
            <a:chExt cx="1008" cy="535"/>
          </a:xfrm>
        </p:grpSpPr>
        <p:sp>
          <p:nvSpPr>
            <p:cNvPr id="174190" name="Freeform 110"/>
            <p:cNvSpPr>
              <a:spLocks/>
            </p:cNvSpPr>
            <p:nvPr/>
          </p:nvSpPr>
          <p:spPr bwMode="auto">
            <a:xfrm>
              <a:off x="1588" y="2108"/>
              <a:ext cx="908" cy="535"/>
            </a:xfrm>
            <a:custGeom>
              <a:avLst/>
              <a:gdLst/>
              <a:ahLst/>
              <a:cxnLst>
                <a:cxn ang="0">
                  <a:pos x="908" y="535"/>
                </a:cxn>
                <a:cxn ang="0">
                  <a:pos x="664" y="279"/>
                </a:cxn>
                <a:cxn ang="0">
                  <a:pos x="468" y="116"/>
                </a:cxn>
                <a:cxn ang="0">
                  <a:pos x="324" y="48"/>
                </a:cxn>
                <a:cxn ang="0">
                  <a:pos x="192" y="20"/>
                </a:cxn>
                <a:cxn ang="0">
                  <a:pos x="0" y="0"/>
                </a:cxn>
              </a:cxnLst>
              <a:rect l="0" t="0" r="r" b="b"/>
              <a:pathLst>
                <a:path w="908" h="535">
                  <a:moveTo>
                    <a:pt x="908" y="535"/>
                  </a:moveTo>
                  <a:cubicBezTo>
                    <a:pt x="867" y="492"/>
                    <a:pt x="737" y="349"/>
                    <a:pt x="664" y="279"/>
                  </a:cubicBezTo>
                  <a:cubicBezTo>
                    <a:pt x="591" y="209"/>
                    <a:pt x="525" y="155"/>
                    <a:pt x="468" y="116"/>
                  </a:cubicBezTo>
                  <a:cubicBezTo>
                    <a:pt x="411" y="77"/>
                    <a:pt x="370" y="64"/>
                    <a:pt x="324" y="48"/>
                  </a:cubicBezTo>
                  <a:cubicBezTo>
                    <a:pt x="278" y="32"/>
                    <a:pt x="246" y="28"/>
                    <a:pt x="192" y="20"/>
                  </a:cubicBezTo>
                  <a:cubicBezTo>
                    <a:pt x="138" y="12"/>
                    <a:pt x="40" y="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91" name="Line 111"/>
            <p:cNvSpPr>
              <a:spLocks noChangeShapeType="1"/>
            </p:cNvSpPr>
            <p:nvPr/>
          </p:nvSpPr>
          <p:spPr bwMode="auto">
            <a:xfrm flipH="1" flipV="1">
              <a:off x="1488" y="2112"/>
              <a:ext cx="101" cy="3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92" name="Text Box 112"/>
          <p:cNvSpPr txBox="1">
            <a:spLocks noChangeArrowheads="1"/>
          </p:cNvSpPr>
          <p:nvPr/>
        </p:nvSpPr>
        <p:spPr bwMode="auto">
          <a:xfrm>
            <a:off x="1143000" y="247650"/>
            <a:ext cx="6099175" cy="5143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/>
              <a:t>Major Wind Zones on an Earth with No Land</a:t>
            </a:r>
          </a:p>
        </p:txBody>
      </p:sp>
      <p:sp>
        <p:nvSpPr>
          <p:cNvPr id="114" name="Date Placeholder 1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223B-2F06-405B-8F95-87CE0462FDF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1163638" y="2466975"/>
            <a:ext cx="68976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tabLst>
                <a:tab pos="519113" algn="l"/>
              </a:tabLst>
            </a:pPr>
            <a:r>
              <a:rPr lang="en-US" sz="3600"/>
              <a:t>Now Let’s Look at the Real Earth, </a:t>
            </a:r>
          </a:p>
          <a:p>
            <a:pPr algn="ctr" eaLnBrk="0" hangingPunct="0">
              <a:tabLst>
                <a:tab pos="519113" algn="l"/>
              </a:tabLst>
            </a:pPr>
            <a:r>
              <a:rPr lang="en-US" sz="3600"/>
              <a:t>With Continents Which Interrupt </a:t>
            </a:r>
          </a:p>
          <a:p>
            <a:pPr algn="ctr" eaLnBrk="0" hangingPunct="0">
              <a:tabLst>
                <a:tab pos="519113" algn="l"/>
              </a:tabLst>
            </a:pPr>
            <a:r>
              <a:rPr lang="en-US" sz="3600"/>
              <a:t>This Air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8D9D-42C3-451C-B925-8D71A986F46C}" type="datetime1">
              <a:rPr lang="en-US" smtClean="0"/>
              <a:pPr/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89090" name="Picture 2" descr="ocea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8153400" cy="54387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331788"/>
            <a:ext cx="1428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sz="3200"/>
              <a:t>Bergen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ED47-7FAC-4558-AA9F-9950546FF11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76130" name="Picture 2" descr="ocean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8534400" cy="395763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344488" y="560388"/>
            <a:ext cx="8401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Average Surface</a:t>
            </a:r>
            <a:r>
              <a:rPr lang="en-US" sz="2000"/>
              <a:t> </a:t>
            </a:r>
            <a:r>
              <a:rPr lang="en-US" sz="3200"/>
              <a:t>Barometric Pressure Field</a:t>
            </a:r>
          </a:p>
          <a:p>
            <a:pPr algn="ctr"/>
            <a:r>
              <a:rPr lang="en-US" sz="3200"/>
              <a:t>Showing the Location of the Subtropical Highs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327525" y="26019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6765925" y="27543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5318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1127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7070725" y="39735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09F3-8AFA-4CD7-8899-74808E4553C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391400" cy="3124200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r>
              <a:rPr lang="en-US" b="1"/>
              <a:t>Remember that in the </a:t>
            </a:r>
            <a:br>
              <a:rPr lang="en-US" b="1"/>
            </a:br>
            <a:r>
              <a:rPr lang="en-US" b="1"/>
              <a:t>Northern Hemisphere, </a:t>
            </a:r>
            <a:br>
              <a:rPr lang="en-US" b="1"/>
            </a:br>
            <a:r>
              <a:rPr lang="en-US" b="1"/>
              <a:t>Coriolis moves things </a:t>
            </a:r>
            <a:br>
              <a:rPr lang="en-US" b="1"/>
            </a:br>
            <a:r>
              <a:rPr lang="en-US" b="1"/>
              <a:t>to the Right</a:t>
            </a:r>
          </a:p>
        </p:txBody>
      </p:sp>
      <p:sp>
        <p:nvSpPr>
          <p:cNvPr id="177155" name="AutoShape 3"/>
          <p:cNvSpPr>
            <a:spLocks noChangeArrowheads="1"/>
          </p:cNvSpPr>
          <p:nvPr/>
        </p:nvSpPr>
        <p:spPr bwMode="auto">
          <a:xfrm>
            <a:off x="4222750" y="4038600"/>
            <a:ext cx="485775" cy="1585913"/>
          </a:xfrm>
          <a:prstGeom prst="upArrow">
            <a:avLst>
              <a:gd name="adj1" fmla="val 50000"/>
              <a:gd name="adj2" fmla="val 816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156" name="AutoShape 4"/>
          <p:cNvSpPr>
            <a:spLocks noChangeArrowheads="1"/>
          </p:cNvSpPr>
          <p:nvPr/>
        </p:nvSpPr>
        <p:spPr bwMode="auto">
          <a:xfrm>
            <a:off x="4343400" y="4800600"/>
            <a:ext cx="838200" cy="838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1DA2-CEFC-407F-BBF0-B4ED421A3033}" type="datetime1">
              <a:rPr lang="en-US" smtClean="0"/>
              <a:pPr/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animBg="1"/>
      <p:bldP spid="1771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78178" name="Picture 2" descr="ocean49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304800" y="1905000"/>
            <a:ext cx="8534400" cy="3881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7691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Average Surface</a:t>
            </a:r>
            <a:r>
              <a:rPr lang="en-US" sz="2000"/>
              <a:t> </a:t>
            </a:r>
            <a:r>
              <a:rPr lang="en-US" sz="3200"/>
              <a:t>Barometric Pressure Field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4327525" y="26019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6765925" y="27543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5318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11271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7070725" y="39735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8185" name="AutoShape 9"/>
          <p:cNvSpPr>
            <a:spLocks noChangeArrowheads="1"/>
          </p:cNvSpPr>
          <p:nvPr/>
        </p:nvSpPr>
        <p:spPr bwMode="auto">
          <a:xfrm rot="11089538">
            <a:off x="6473825" y="3195638"/>
            <a:ext cx="612775" cy="5302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2362200" y="6115050"/>
            <a:ext cx="201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Wind</a:t>
            </a:r>
            <a:r>
              <a:rPr lang="en-US" sz="1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8187" name="AutoShape 11"/>
          <p:cNvSpPr>
            <a:spLocks noChangeArrowheads="1"/>
          </p:cNvSpPr>
          <p:nvPr/>
        </p:nvSpPr>
        <p:spPr bwMode="auto">
          <a:xfrm>
            <a:off x="4662488" y="60960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4C57-BB46-49F5-80DB-69CB401D5BC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79202" name="Picture 2" descr="ocean49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304800" y="1905000"/>
            <a:ext cx="8534400" cy="3881438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7732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Average Surface Barometric Pressure Field</a:t>
            </a:r>
          </a:p>
        </p:txBody>
      </p:sp>
      <p:sp>
        <p:nvSpPr>
          <p:cNvPr id="179204" name="AutoShape 4"/>
          <p:cNvSpPr>
            <a:spLocks noChangeArrowheads="1"/>
          </p:cNvSpPr>
          <p:nvPr/>
        </p:nvSpPr>
        <p:spPr bwMode="auto">
          <a:xfrm rot="-12959455" flipH="1" flipV="1">
            <a:off x="6096000" y="2743200"/>
            <a:ext cx="673100" cy="685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2057400" y="6115050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Wind </a:t>
            </a:r>
          </a:p>
        </p:txBody>
      </p:sp>
      <p:sp>
        <p:nvSpPr>
          <p:cNvPr id="179206" name="AutoShape 6"/>
          <p:cNvSpPr>
            <a:spLocks noChangeArrowheads="1"/>
          </p:cNvSpPr>
          <p:nvPr/>
        </p:nvSpPr>
        <p:spPr bwMode="auto">
          <a:xfrm>
            <a:off x="4433888" y="60960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6705600" y="2743200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79208" name="AutoShape 8"/>
          <p:cNvSpPr>
            <a:spLocks noChangeArrowheads="1"/>
          </p:cNvSpPr>
          <p:nvPr/>
        </p:nvSpPr>
        <p:spPr bwMode="auto">
          <a:xfrm rot="10800000">
            <a:off x="6477000" y="32004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6B8E-E1A7-4C19-A268-32683826DC9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80226" name="Picture 2" descr="ocean49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304800" y="1905000"/>
            <a:ext cx="8534400" cy="3881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7732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Average Surface Barometric Pressure Field</a:t>
            </a:r>
          </a:p>
        </p:txBody>
      </p:sp>
      <p:sp>
        <p:nvSpPr>
          <p:cNvPr id="180228" name="AutoShape 4"/>
          <p:cNvSpPr>
            <a:spLocks noChangeArrowheads="1"/>
          </p:cNvSpPr>
          <p:nvPr/>
        </p:nvSpPr>
        <p:spPr bwMode="auto">
          <a:xfrm rot="5400000">
            <a:off x="6643687" y="2681288"/>
            <a:ext cx="885825" cy="9144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29" name="AutoShape 5"/>
          <p:cNvSpPr>
            <a:spLocks noChangeArrowheads="1"/>
          </p:cNvSpPr>
          <p:nvPr/>
        </p:nvSpPr>
        <p:spPr bwMode="auto">
          <a:xfrm rot="16200000">
            <a:off x="6072187" y="2643188"/>
            <a:ext cx="885825" cy="8382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2514600" y="6118225"/>
            <a:ext cx="1957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Wind</a:t>
            </a:r>
          </a:p>
        </p:txBody>
      </p:sp>
      <p:sp>
        <p:nvSpPr>
          <p:cNvPr id="180231" name="AutoShape 7"/>
          <p:cNvSpPr>
            <a:spLocks noChangeArrowheads="1"/>
          </p:cNvSpPr>
          <p:nvPr/>
        </p:nvSpPr>
        <p:spPr bwMode="auto">
          <a:xfrm>
            <a:off x="4662488" y="60960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6705600" y="2819400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DE30-FE28-4128-BB1B-C51DB62125B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8" grpId="0" animBg="1"/>
      <p:bldP spid="1802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81250" name="Picture 2" descr="ocean49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304800" y="1905000"/>
            <a:ext cx="8534400" cy="3881438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685800" y="914400"/>
            <a:ext cx="7732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Average Surface Barometric Pressure Field</a:t>
            </a:r>
          </a:p>
        </p:txBody>
      </p:sp>
      <p:sp>
        <p:nvSpPr>
          <p:cNvPr id="181252" name="AutoShape 4"/>
          <p:cNvSpPr>
            <a:spLocks noChangeArrowheads="1"/>
          </p:cNvSpPr>
          <p:nvPr/>
        </p:nvSpPr>
        <p:spPr bwMode="auto">
          <a:xfrm rot="16200000" flipH="1">
            <a:off x="3619500" y="4076700"/>
            <a:ext cx="990600" cy="9144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3" name="AutoShape 5"/>
          <p:cNvSpPr>
            <a:spLocks noChangeArrowheads="1"/>
          </p:cNvSpPr>
          <p:nvPr/>
        </p:nvSpPr>
        <p:spPr bwMode="auto">
          <a:xfrm rot="5400000" flipH="1">
            <a:off x="5257800" y="3962400"/>
            <a:ext cx="838200" cy="8382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4" name="AutoShape 6"/>
          <p:cNvSpPr>
            <a:spLocks noChangeArrowheads="1"/>
          </p:cNvSpPr>
          <p:nvPr/>
        </p:nvSpPr>
        <p:spPr bwMode="auto">
          <a:xfrm rot="5400000">
            <a:off x="4341019" y="2593181"/>
            <a:ext cx="885825" cy="881063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5" name="AutoShape 7"/>
          <p:cNvSpPr>
            <a:spLocks noChangeArrowheads="1"/>
          </p:cNvSpPr>
          <p:nvPr/>
        </p:nvSpPr>
        <p:spPr bwMode="auto">
          <a:xfrm rot="-5164402">
            <a:off x="3198019" y="2516981"/>
            <a:ext cx="885825" cy="881063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6" name="AutoShape 8"/>
          <p:cNvSpPr>
            <a:spLocks noChangeArrowheads="1"/>
          </p:cNvSpPr>
          <p:nvPr/>
        </p:nvSpPr>
        <p:spPr bwMode="auto">
          <a:xfrm rot="16200000">
            <a:off x="5941219" y="2593181"/>
            <a:ext cx="885825" cy="881063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7" name="AutoShape 9"/>
          <p:cNvSpPr>
            <a:spLocks noChangeArrowheads="1"/>
          </p:cNvSpPr>
          <p:nvPr/>
        </p:nvSpPr>
        <p:spPr bwMode="auto">
          <a:xfrm rot="5400000">
            <a:off x="6627019" y="2669381"/>
            <a:ext cx="885825" cy="881063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8" name="AutoShape 10"/>
          <p:cNvSpPr>
            <a:spLocks noChangeArrowheads="1"/>
          </p:cNvSpPr>
          <p:nvPr/>
        </p:nvSpPr>
        <p:spPr bwMode="auto">
          <a:xfrm rot="16200000" flipH="1">
            <a:off x="647700" y="4000500"/>
            <a:ext cx="990600" cy="9144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59" name="AutoShape 11"/>
          <p:cNvSpPr>
            <a:spLocks noChangeArrowheads="1"/>
          </p:cNvSpPr>
          <p:nvPr/>
        </p:nvSpPr>
        <p:spPr bwMode="auto">
          <a:xfrm rot="16200000" flipH="1">
            <a:off x="6591300" y="4000500"/>
            <a:ext cx="990600" cy="9144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60" name="AutoShape 12"/>
          <p:cNvSpPr>
            <a:spLocks noChangeArrowheads="1"/>
          </p:cNvSpPr>
          <p:nvPr/>
        </p:nvSpPr>
        <p:spPr bwMode="auto">
          <a:xfrm rot="5400000" flipH="1">
            <a:off x="1676400" y="3962400"/>
            <a:ext cx="838200" cy="8382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61" name="AutoShape 13"/>
          <p:cNvSpPr>
            <a:spLocks noChangeArrowheads="1"/>
          </p:cNvSpPr>
          <p:nvPr/>
        </p:nvSpPr>
        <p:spPr bwMode="auto">
          <a:xfrm rot="5400000" flipH="1">
            <a:off x="7391400" y="3962400"/>
            <a:ext cx="838200" cy="8382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2682875" y="6111875"/>
            <a:ext cx="201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Wind</a:t>
            </a:r>
            <a:r>
              <a:rPr lang="en-US" sz="1800"/>
              <a:t> </a:t>
            </a:r>
          </a:p>
        </p:txBody>
      </p:sp>
      <p:sp>
        <p:nvSpPr>
          <p:cNvPr id="181263" name="AutoShape 15"/>
          <p:cNvSpPr>
            <a:spLocks noChangeArrowheads="1"/>
          </p:cNvSpPr>
          <p:nvPr/>
        </p:nvSpPr>
        <p:spPr bwMode="auto">
          <a:xfrm>
            <a:off x="4586288" y="60960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264" name="Text Box 16"/>
          <p:cNvSpPr txBox="1">
            <a:spLocks noChangeArrowheads="1"/>
          </p:cNvSpPr>
          <p:nvPr/>
        </p:nvSpPr>
        <p:spPr bwMode="auto">
          <a:xfrm>
            <a:off x="4038600" y="27384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1265" name="Text Box 17"/>
          <p:cNvSpPr txBox="1">
            <a:spLocks noChangeArrowheads="1"/>
          </p:cNvSpPr>
          <p:nvPr/>
        </p:nvSpPr>
        <p:spPr bwMode="auto">
          <a:xfrm>
            <a:off x="6553200" y="27670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1266" name="Text Box 18"/>
          <p:cNvSpPr txBox="1">
            <a:spLocks noChangeArrowheads="1"/>
          </p:cNvSpPr>
          <p:nvPr/>
        </p:nvSpPr>
        <p:spPr bwMode="auto">
          <a:xfrm>
            <a:off x="1212850" y="41354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1267" name="Text Box 19"/>
          <p:cNvSpPr txBox="1">
            <a:spLocks noChangeArrowheads="1"/>
          </p:cNvSpPr>
          <p:nvPr/>
        </p:nvSpPr>
        <p:spPr bwMode="auto">
          <a:xfrm>
            <a:off x="5089525" y="40497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1268" name="Text Box 20"/>
          <p:cNvSpPr txBox="1">
            <a:spLocks noChangeArrowheads="1"/>
          </p:cNvSpPr>
          <p:nvPr/>
        </p:nvSpPr>
        <p:spPr bwMode="auto">
          <a:xfrm>
            <a:off x="7010400" y="41100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58F8-9921-4656-8302-2B922941BADB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1828800" y="381000"/>
            <a:ext cx="5535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And Let</a:t>
            </a:r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Arial" charset="0"/>
              </a:rPr>
              <a:t>’</a:t>
            </a:r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s Introduce Aeolus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God of Wind</a:t>
            </a:r>
          </a:p>
        </p:txBody>
      </p:sp>
      <p:pic>
        <p:nvPicPr>
          <p:cNvPr id="346115" name="Picture 3" descr="compass ro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5908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0" y="3886200"/>
            <a:ext cx="33909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Who, of course,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Can Blow From 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All Points of the</a:t>
            </a:r>
          </a:p>
          <a:p>
            <a:pPr algn="ctr" eaLnBrk="0" hangingPunct="0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Compass Rose</a:t>
            </a:r>
          </a:p>
        </p:txBody>
      </p:sp>
      <p:pic>
        <p:nvPicPr>
          <p:cNvPr id="346117" name="Picture 5" descr="Image 1 in Circulation and Productivity of the Seas of Ba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1600200"/>
            <a:ext cx="2114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1AFF39-52FB-4A6A-BDB3-5BE97F315288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4" dur="2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0.12552 2.22222E-6 0.22917 0.12407 0.22917 0.27754 C 0.22917 0.43009 0.12552 0.55486 -3.33333E-6 0.55486 C -0.12725 0.55486 -0.22916 0.43009 -0.22916 0.27754 C -0.22916 0.12407 -0.12725 2.22222E-6 -3.33333E-6 2.22222E-6 Z " pathEditMode="relative" rAng="0" ptsTypes="fffff">
                                      <p:cBhvr>
                                        <p:cTn id="18" dur="5000" spd="-100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33C9DD-8851-431F-9D81-05B4E061D607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033" name="Picture 2" descr="ocean49"/>
          <p:cNvPicPr>
            <a:picLocks noChangeAspect="1" noChangeArrowheads="1"/>
          </p:cNvPicPr>
          <p:nvPr/>
        </p:nvPicPr>
        <p:blipFill>
          <a:blip r:embed="rId4" cstate="print"/>
          <a:srcRect t="1926" b="3731"/>
          <a:stretch>
            <a:fillRect/>
          </a:stretch>
        </p:blipFill>
        <p:spPr bwMode="auto">
          <a:xfrm>
            <a:off x="304800" y="1952625"/>
            <a:ext cx="8534400" cy="37338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228600" y="1093788"/>
            <a:ext cx="87430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Average Surface Barometric Pressure Field</a:t>
            </a:r>
          </a:p>
        </p:txBody>
      </p:sp>
      <p:sp>
        <p:nvSpPr>
          <p:cNvPr id="1035" name="Oval 4"/>
          <p:cNvSpPr>
            <a:spLocks noChangeArrowheads="1"/>
          </p:cNvSpPr>
          <p:nvPr/>
        </p:nvSpPr>
        <p:spPr bwMode="auto">
          <a:xfrm>
            <a:off x="2971800" y="2562225"/>
            <a:ext cx="19812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6" name="Oval 5"/>
          <p:cNvSpPr>
            <a:spLocks noChangeArrowheads="1"/>
          </p:cNvSpPr>
          <p:nvPr/>
        </p:nvSpPr>
        <p:spPr bwMode="auto">
          <a:xfrm>
            <a:off x="6172200" y="2590800"/>
            <a:ext cx="1295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7" name="Oval 6"/>
          <p:cNvSpPr>
            <a:spLocks noChangeArrowheads="1"/>
          </p:cNvSpPr>
          <p:nvPr/>
        </p:nvSpPr>
        <p:spPr bwMode="auto">
          <a:xfrm>
            <a:off x="4114800" y="4010025"/>
            <a:ext cx="1752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8" name="Line 7"/>
          <p:cNvSpPr>
            <a:spLocks noChangeShapeType="1"/>
          </p:cNvSpPr>
          <p:nvPr/>
        </p:nvSpPr>
        <p:spPr bwMode="auto">
          <a:xfrm>
            <a:off x="3810000" y="25622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39" name="Line 8"/>
          <p:cNvSpPr>
            <a:spLocks noChangeShapeType="1"/>
          </p:cNvSpPr>
          <p:nvPr/>
        </p:nvSpPr>
        <p:spPr bwMode="auto">
          <a:xfrm>
            <a:off x="6781800" y="26384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0" name="Line 9"/>
          <p:cNvSpPr>
            <a:spLocks noChangeShapeType="1"/>
          </p:cNvSpPr>
          <p:nvPr/>
        </p:nvSpPr>
        <p:spPr bwMode="auto">
          <a:xfrm flipH="1" flipV="1">
            <a:off x="5029200" y="40100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1" name="Line 10"/>
          <p:cNvSpPr>
            <a:spLocks noChangeShapeType="1"/>
          </p:cNvSpPr>
          <p:nvPr/>
        </p:nvSpPr>
        <p:spPr bwMode="auto">
          <a:xfrm>
            <a:off x="6705600" y="2638425"/>
            <a:ext cx="15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2" name="Oval 11"/>
          <p:cNvSpPr>
            <a:spLocks noChangeArrowheads="1"/>
          </p:cNvSpPr>
          <p:nvPr/>
        </p:nvSpPr>
        <p:spPr bwMode="auto">
          <a:xfrm>
            <a:off x="6781800" y="4010025"/>
            <a:ext cx="11430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3" name="Line 12"/>
          <p:cNvSpPr>
            <a:spLocks noChangeShapeType="1"/>
          </p:cNvSpPr>
          <p:nvPr/>
        </p:nvSpPr>
        <p:spPr bwMode="auto">
          <a:xfrm flipH="1">
            <a:off x="7239000" y="4010025"/>
            <a:ext cx="22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4" name="Oval 13"/>
          <p:cNvSpPr>
            <a:spLocks noChangeArrowheads="1"/>
          </p:cNvSpPr>
          <p:nvPr/>
        </p:nvSpPr>
        <p:spPr bwMode="auto">
          <a:xfrm>
            <a:off x="914400" y="4010025"/>
            <a:ext cx="15240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45" name="Line 14"/>
          <p:cNvSpPr>
            <a:spLocks noChangeShapeType="1"/>
          </p:cNvSpPr>
          <p:nvPr/>
        </p:nvSpPr>
        <p:spPr bwMode="auto">
          <a:xfrm flipH="1">
            <a:off x="1600200" y="4010025"/>
            <a:ext cx="228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2070" name="Text Box 15"/>
          <p:cNvSpPr txBox="1">
            <a:spLocks noChangeArrowheads="1"/>
          </p:cNvSpPr>
          <p:nvPr/>
        </p:nvSpPr>
        <p:spPr bwMode="auto">
          <a:xfrm>
            <a:off x="4251325" y="26495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1" name="Text Box 16"/>
          <p:cNvSpPr txBox="1">
            <a:spLocks noChangeArrowheads="1"/>
          </p:cNvSpPr>
          <p:nvPr/>
        </p:nvSpPr>
        <p:spPr bwMode="auto">
          <a:xfrm>
            <a:off x="6705600" y="27860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2" name="Text Box 17"/>
          <p:cNvSpPr txBox="1">
            <a:spLocks noChangeArrowheads="1"/>
          </p:cNvSpPr>
          <p:nvPr/>
        </p:nvSpPr>
        <p:spPr bwMode="auto">
          <a:xfrm>
            <a:off x="1143000" y="42338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3" name="Text Box 18"/>
          <p:cNvSpPr txBox="1">
            <a:spLocks noChangeArrowheads="1"/>
          </p:cNvSpPr>
          <p:nvPr/>
        </p:nvSpPr>
        <p:spPr bwMode="auto">
          <a:xfrm>
            <a:off x="5257800" y="41576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4" name="Text Box 19"/>
          <p:cNvSpPr txBox="1">
            <a:spLocks noChangeArrowheads="1"/>
          </p:cNvSpPr>
          <p:nvPr/>
        </p:nvSpPr>
        <p:spPr bwMode="auto">
          <a:xfrm>
            <a:off x="7162800" y="415766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>
                    <a:lumMod val="50000"/>
                  </a:schemeClr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2075" name="Text Box 20"/>
          <p:cNvSpPr txBox="1">
            <a:spLocks noChangeArrowheads="1"/>
          </p:cNvSpPr>
          <p:nvPr/>
        </p:nvSpPr>
        <p:spPr bwMode="auto">
          <a:xfrm>
            <a:off x="3087688" y="6191250"/>
            <a:ext cx="2056973" cy="46166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Surface Wind </a:t>
            </a:r>
          </a:p>
        </p:txBody>
      </p:sp>
      <p:sp>
        <p:nvSpPr>
          <p:cNvPr id="1052" name="AutoShape 21"/>
          <p:cNvSpPr>
            <a:spLocks noChangeArrowheads="1"/>
          </p:cNvSpPr>
          <p:nvPr/>
        </p:nvSpPr>
        <p:spPr bwMode="auto">
          <a:xfrm>
            <a:off x="5464175" y="6172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Jester" pitchFamily="2" charset="0"/>
            </a:endParaRPr>
          </a:p>
        </p:txBody>
      </p:sp>
      <p:sp>
        <p:nvSpPr>
          <p:cNvPr id="1053" name="Text Box 22"/>
          <p:cNvSpPr txBox="1">
            <a:spLocks noChangeArrowheads="1"/>
          </p:cNvSpPr>
          <p:nvPr/>
        </p:nvSpPr>
        <p:spPr bwMode="auto">
          <a:xfrm>
            <a:off x="457200" y="5029200"/>
            <a:ext cx="898003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</a:rPr>
              <a:t> July </a:t>
            </a:r>
          </a:p>
        </p:txBody>
      </p:sp>
      <p:graphicFrame>
        <p:nvGraphicFramePr>
          <p:cNvPr id="350231" name="Object 23"/>
          <p:cNvGraphicFramePr>
            <a:graphicFrameLocks noChangeAspect="1"/>
          </p:cNvGraphicFramePr>
          <p:nvPr/>
        </p:nvGraphicFramePr>
        <p:xfrm>
          <a:off x="3581400" y="3124200"/>
          <a:ext cx="990600" cy="930275"/>
        </p:xfrm>
        <a:graphic>
          <a:graphicData uri="http://schemas.openxmlformats.org/presentationml/2006/ole">
            <p:oleObj spid="_x0000_s195586" name="Image" r:id="rId5" imgW="343082" imgH="321480" progId="Photoshop.Image.6">
              <p:embed/>
            </p:oleObj>
          </a:graphicData>
        </a:graphic>
      </p:graphicFrame>
      <p:graphicFrame>
        <p:nvGraphicFramePr>
          <p:cNvPr id="350232" name="Object 24"/>
          <p:cNvGraphicFramePr>
            <a:graphicFrameLocks noChangeAspect="1"/>
          </p:cNvGraphicFramePr>
          <p:nvPr/>
        </p:nvGraphicFramePr>
        <p:xfrm>
          <a:off x="4648200" y="3733800"/>
          <a:ext cx="838200" cy="787400"/>
        </p:xfrm>
        <a:graphic>
          <a:graphicData uri="http://schemas.openxmlformats.org/presentationml/2006/ole">
            <p:oleObj spid="_x0000_s195587" name="Image" r:id="rId6" imgW="343082" imgH="321480" progId="Photoshop.Image.6">
              <p:embed/>
            </p:oleObj>
          </a:graphicData>
        </a:graphic>
      </p:graphicFrame>
      <p:graphicFrame>
        <p:nvGraphicFramePr>
          <p:cNvPr id="350233" name="Object 25"/>
          <p:cNvGraphicFramePr>
            <a:graphicFrameLocks noChangeAspect="1"/>
          </p:cNvGraphicFramePr>
          <p:nvPr/>
        </p:nvGraphicFramePr>
        <p:xfrm>
          <a:off x="6248400" y="3124200"/>
          <a:ext cx="838200" cy="787400"/>
        </p:xfrm>
        <a:graphic>
          <a:graphicData uri="http://schemas.openxmlformats.org/presentationml/2006/ole">
            <p:oleObj spid="_x0000_s195588" name="Image" r:id="rId7" imgW="343082" imgH="321480" progId="Photoshop.Image.6">
              <p:embed/>
            </p:oleObj>
          </a:graphicData>
        </a:graphic>
      </p:graphicFrame>
      <p:graphicFrame>
        <p:nvGraphicFramePr>
          <p:cNvPr id="350234" name="Object 26"/>
          <p:cNvGraphicFramePr>
            <a:graphicFrameLocks noChangeAspect="1"/>
          </p:cNvGraphicFramePr>
          <p:nvPr/>
        </p:nvGraphicFramePr>
        <p:xfrm>
          <a:off x="6858000" y="3733800"/>
          <a:ext cx="838200" cy="787400"/>
        </p:xfrm>
        <a:graphic>
          <a:graphicData uri="http://schemas.openxmlformats.org/presentationml/2006/ole">
            <p:oleObj spid="_x0000_s195589" name="Image" r:id="rId8" imgW="343082" imgH="321480" progId="Photoshop.Image.6">
              <p:embed/>
            </p:oleObj>
          </a:graphicData>
        </a:graphic>
      </p:graphicFrame>
      <p:graphicFrame>
        <p:nvGraphicFramePr>
          <p:cNvPr id="350235" name="Object 27"/>
          <p:cNvGraphicFramePr>
            <a:graphicFrameLocks noChangeAspect="1"/>
          </p:cNvGraphicFramePr>
          <p:nvPr/>
        </p:nvGraphicFramePr>
        <p:xfrm>
          <a:off x="1295400" y="3733800"/>
          <a:ext cx="838200" cy="787400"/>
        </p:xfrm>
        <a:graphic>
          <a:graphicData uri="http://schemas.openxmlformats.org/presentationml/2006/ole">
            <p:oleObj spid="_x0000_s195590" name="Image" r:id="rId9" imgW="343082" imgH="321480" progId="Photoshop.Image.6">
              <p:embed/>
            </p:oleObj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-0.01366 C 0.00712 -0.01482 -0.03645 -0.01412 -0.05868 -0.02014 C -0.0809 -0.02616 -0.10364 -0.03704 -0.11354 -0.05023 C -0.12343 -0.06343 -0.13159 -0.08264 -0.1184 -0.09977 C -0.1052 -0.1169 -0.06597 -0.14931 -0.03455 -0.15347 C -0.00312 -0.15764 0.04879 -0.14167 0.07032 -0.12546 C 0.09184 -0.10926 0.09896 -0.07407 0.09514 -0.05579 C 0.09132 -0.0375 0.0599 -0.02245 0.04775 -0.01574 C 0.03559 -0.00903 0.02622 -0.01574 0.02188 -0.01574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C -0.01875 0.00278 -0.03768 -0.00694 -0.04844 -0.02592 C -0.0592 -0.0449 -0.07448 -0.09259 -0.06459 -0.11412 C -0.05469 -0.13564 -0.01233 -0.15463 0.01128 -0.15486 C 0.03489 -0.15509 0.06857 -0.13472 0.07743 -0.1162 C 0.08628 -0.09768 0.07621 -0.06134 0.06441 -0.04305 C 0.0526 -0.02476 0.01875 -0.00277 2.77778E-7 -7.40741E-7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-0.0169 C -0.02205 -0.01088 -0.06562 0.00185 -0.07587 0.01945 C -0.08611 0.03704 -0.08628 0.07222 -0.07292 0.08843 C -0.05955 0.10463 -0.02066 0.11991 0.00451 0.11644 C 0.02969 0.11296 0.06944 0.08565 0.07865 0.0669 C 0.08785 0.04815 0.07257 0.01829 0.05955 0.0044 C 0.04653 -0.00949 0.01024 -0.01366 2.77556E-17 -0.01713 " pathEditMode="relative" rAng="0" ptsTypes="aaaaaaa">
                                      <p:cBhvr>
                                        <p:cTn id="16" dur="5000" fill="hold"/>
                                        <p:tgtEl>
                                          <p:spTgt spid="350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898 C -0.00555 -0.01504 -0.02864 -0.01528 -0.03784 0.00255 C -0.04705 0.02037 -0.05607 0.06945 -0.05069 0.08843 C -0.04531 0.10741 -0.02066 0.1125 -0.00555 0.11644 C 0.00955 0.12037 0.02848 0.11759 0.03959 0.11204 C 0.0507 0.10648 0.05677 0.09838 0.06129 0.0838 C 0.0658 0.06921 0.07379 0.04144 0.06702 0.02384 C 0.06025 0.00625 0.03073 -0.01412 0.02032 -0.02129 C 0.0099 -0.02847 0.01615 -0.02754 0.00417 -0.01898 Z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0" fill="hold"/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350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169 C -0.01719 -0.01273 -0.05851 -0.00301 -0.07431 0.01065 C -0.09011 0.02431 -0.1125 0.04653 -0.10087 0.06482 C -0.08924 0.0831 -0.03403 0.11875 -0.00417 0.12084 C 0.02569 0.12292 0.06771 0.09838 0.07812 0.07778 C 0.08854 0.05718 0.07152 0.01273 0.05798 -0.00231 C 0.04444 -0.01736 0.01875 -0.01504 -0.0033 -0.01296 " pathEditMode="relative" rAng="0" ptsTypes="aaaaaaa">
                                      <p:cBhvr>
                                        <p:cTn id="24" dur="5000" fill="hold"/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B4104E-F2F6-400A-BA57-1271C4D7DB0D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2772" name="Picture 2" descr="global curr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8613"/>
            <a:ext cx="8686800" cy="438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0" y="685800"/>
            <a:ext cx="91278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600" b="1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Jester" pitchFamily="2" charset="0"/>
                <a:cs typeface="Arial" pitchFamily="34" charset="0"/>
              </a:rPr>
              <a:t>The Major Current Gyres of the Global Ocean</a:t>
            </a: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2057400" y="2895600"/>
            <a:ext cx="445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California </a:t>
            </a:r>
          </a:p>
          <a:p>
            <a:pPr algn="ctr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6477000" y="3363913"/>
            <a:ext cx="7056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Canary </a:t>
            </a:r>
          </a:p>
          <a:p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6" name="Text Box 6"/>
          <p:cNvSpPr txBox="1">
            <a:spLocks noChangeArrowheads="1"/>
          </p:cNvSpPr>
          <p:nvPr/>
        </p:nvSpPr>
        <p:spPr bwMode="auto">
          <a:xfrm>
            <a:off x="7029134" y="4278313"/>
            <a:ext cx="853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Benguela</a:t>
            </a:r>
            <a:r>
              <a:rPr lang="en-US" sz="1200" dirty="0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A50021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897913" y="4202113"/>
            <a:ext cx="6896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Peru</a:t>
            </a:r>
          </a:p>
          <a:p>
            <a:pPr algn="ctr" eaLnBrk="1" hangingPunct="1"/>
            <a:r>
              <a:rPr lang="en-US" sz="1200" dirty="0">
                <a:solidFill>
                  <a:srgbClr val="990033"/>
                </a:solidFill>
                <a:latin typeface="Jester" pitchFamily="2" charset="0"/>
                <a:cs typeface="Arial" pitchFamily="34" charset="0"/>
              </a:rPr>
              <a:t>Current</a:t>
            </a:r>
          </a:p>
        </p:txBody>
      </p:sp>
      <p:sp>
        <p:nvSpPr>
          <p:cNvPr id="394248" name="Freeform 8"/>
          <p:cNvSpPr>
            <a:spLocks/>
          </p:cNvSpPr>
          <p:nvPr/>
        </p:nvSpPr>
        <p:spPr bwMode="auto">
          <a:xfrm>
            <a:off x="2590800" y="32766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49" name="Freeform 9"/>
          <p:cNvSpPr>
            <a:spLocks/>
          </p:cNvSpPr>
          <p:nvPr/>
        </p:nvSpPr>
        <p:spPr bwMode="auto">
          <a:xfrm>
            <a:off x="6143625" y="3983038"/>
            <a:ext cx="257175" cy="360362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50" name="Freeform 10"/>
          <p:cNvSpPr>
            <a:spLocks/>
          </p:cNvSpPr>
          <p:nvPr/>
        </p:nvSpPr>
        <p:spPr bwMode="auto">
          <a:xfrm>
            <a:off x="4038600" y="40386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  <p:sp>
        <p:nvSpPr>
          <p:cNvPr id="394251" name="Freeform 11"/>
          <p:cNvSpPr>
            <a:spLocks/>
          </p:cNvSpPr>
          <p:nvPr/>
        </p:nvSpPr>
        <p:spPr bwMode="auto">
          <a:xfrm>
            <a:off x="5562600" y="3352800"/>
            <a:ext cx="257175" cy="360363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147" y="192"/>
              </a:cxn>
              <a:cxn ang="0">
                <a:pos x="57" y="210"/>
              </a:cxn>
              <a:cxn ang="0">
                <a:pos x="3" y="144"/>
              </a:cxn>
              <a:cxn ang="0">
                <a:pos x="39" y="84"/>
              </a:cxn>
              <a:cxn ang="0">
                <a:pos x="111" y="66"/>
              </a:cxn>
              <a:cxn ang="0">
                <a:pos x="147" y="0"/>
              </a:cxn>
            </a:cxnLst>
            <a:rect l="0" t="0" r="r" b="b"/>
            <a:pathLst>
              <a:path w="162" h="227">
                <a:moveTo>
                  <a:pt x="147" y="0"/>
                </a:moveTo>
                <a:cubicBezTo>
                  <a:pt x="159" y="24"/>
                  <a:pt x="162" y="157"/>
                  <a:pt x="147" y="192"/>
                </a:cubicBezTo>
                <a:cubicBezTo>
                  <a:pt x="132" y="227"/>
                  <a:pt x="81" y="218"/>
                  <a:pt x="57" y="210"/>
                </a:cubicBezTo>
                <a:cubicBezTo>
                  <a:pt x="33" y="202"/>
                  <a:pt x="6" y="165"/>
                  <a:pt x="3" y="144"/>
                </a:cubicBezTo>
                <a:cubicBezTo>
                  <a:pt x="0" y="123"/>
                  <a:pt x="21" y="97"/>
                  <a:pt x="39" y="84"/>
                </a:cubicBezTo>
                <a:cubicBezTo>
                  <a:pt x="57" y="71"/>
                  <a:pt x="93" y="80"/>
                  <a:pt x="111" y="66"/>
                </a:cubicBezTo>
                <a:cubicBezTo>
                  <a:pt x="129" y="52"/>
                  <a:pt x="139" y="14"/>
                  <a:pt x="147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Jester" pitchFamily="2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-0.01077 0.00092 -0.0191 -0.00139 -0.03334 4.81481E-6 C -0.04757 0.00138 -0.06823 0.00671 -0.08594 0.00856 C -0.10365 0.01041 -0.12917 0.01736 -0.14011 0.01134 C -0.15105 0.00532 -0.15886 -0.01343 -0.15157 -0.02755 C -0.14427 -0.04167 -0.10487 -0.06505 -0.09636 -0.07338 C -0.08785 -0.08172 -0.10521 -0.07524 -0.1 -0.07778 C -0.0948 -0.08033 -0.0757 -0.08426 -0.06511 -0.08866 C -0.05452 -0.09306 -0.04653 -0.10163 -0.03594 -0.10394 C -0.02535 -0.10625 -0.01389 -0.10232 -0.00157 -0.10255 C 0.01076 -0.10278 0.02795 -0.10417 0.03802 -0.10533 C 0.04809 -0.10649 0.05034 -0.10857 0.05885 -0.1095 C 0.06736 -0.11042 0.08038 -0.11366 0.08906 -0.11088 C 0.09774 -0.10811 0.10625 -0.09838 0.11093 -0.09283 C 0.11562 -0.08727 0.11579 -0.08588 0.11666 -0.07778 C 0.11753 -0.06968 0.11944 -0.05186 0.11666 -0.04445 C 0.11388 -0.03704 0.10555 -0.03889 0.1 -0.03334 C 0.09444 -0.02778 0.08975 -0.01505 0.08333 -0.01112 C 0.07691 -0.00718 0.07048 -0.01042 0.06198 -0.0095 C 0.05347 -0.00857 0.04201 -0.00695 0.03177 -0.00533 C 0.02152 -0.00371 0.01076 -0.00093 4.16667E-6 4.81481E-6 Z " pathEditMode="relative" rAng="0" ptsTypes="aaaaaaaaaaaaaaaaaaaaa">
                                      <p:cBhvr>
                                        <p:cTn id="6" dur="50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811 C -0.00591 -0.00857 -0.02379 -0.0088 -0.03334 -0.01111 C -0.04289 -0.01343 -0.05209 -0.01945 -0.05834 -0.02223 C -0.06459 -0.025 -0.06858 -0.02199 -0.07136 -0.02755 C -0.07414 -0.03311 -0.07674 -0.04815 -0.075 -0.05556 C -0.07327 -0.06297 -0.06737 -0.06713 -0.06094 -0.07199 C -0.05452 -0.07686 -0.04532 -0.08102 -0.03698 -0.08449 C -0.02865 -0.08797 -0.02049 -0.09028 -0.01094 -0.09283 C -0.00139 -0.09537 0.00885 -0.10047 0.02031 -0.09977 C 0.03177 -0.09908 0.05243 -0.09792 0.05833 -0.08889 C 0.06423 -0.07986 0.0585 -0.05672 0.05573 -0.04561 C 0.05295 -0.03449 0.05069 -0.02848 0.04166 -0.02223 C 0.03263 -0.01598 0.00989 -0.01111 0.00156 -0.00811 " pathEditMode="relative" rAng="0" ptsTypes="aaaaaaaaaaaaa">
                                      <p:cBhvr>
                                        <p:cTn id="8" dur="5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338 C -0.01597 -0.02431 -0.04219 -0.03611 -0.06927 -0.02616 C -0.09635 -0.01621 -0.14757 0.01157 -0.1651 0.03634 C -0.18264 0.06111 -0.18646 0.1037 -0.17448 0.12245 C -0.1625 0.1412 -0.11858 0.14351 -0.09323 0.14884 C -0.06788 0.15416 -0.04566 0.15509 -0.0224 0.15439 C 0.00087 0.1537 0.02934 0.15625 0.04635 0.14467 C 0.06337 0.1331 0.07587 0.10555 0.07969 0.08495 C 0.08351 0.06435 0.07552 0.03657 0.06927 0.02106 C 0.06302 0.00555 0.05191 -0.00116 0.04219 -0.00811 C 0.03246 -0.01505 0.0184 -0.01806 0.01094 -0.02061 C 0.00347 -0.02315 0.01076 -0.02246 -0.0026 -0.02338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24 C -0.00469 -0.00138 -0.02031 -0.00092 -0.02865 0.00834 C -0.03698 0.0176 -0.04167 0.03264 -0.05 0.05232 C -0.05834 0.072 -0.08629 0.11019 -0.07865 0.12639 C -0.07101 0.1426 -0.02466 0.14931 -0.00469 0.15 C 0.01528 0.1507 0.02847 0.14075 0.04166 0.1301 C 0.05486 0.11945 0.07083 0.10232 0.075 0.08565 C 0.07916 0.06899 0.07309 0.04468 0.06666 0.0301 C 0.06024 0.01551 0.04809 0.00371 0.03698 -0.00185 C 0.02587 -0.0074 0.00607 -0.003 2.5E-6 -0.00324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8" grpId="0" animBg="1"/>
      <p:bldP spid="394249" grpId="0" animBg="1"/>
      <p:bldP spid="394250" grpId="0" animBg="1"/>
      <p:bldP spid="3942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83298" name="Picture 2" descr="ocean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8382000" cy="37830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762000" y="990600"/>
            <a:ext cx="7732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Average Surface Barometric Pressure Field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4708525" y="28305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6858000" y="28908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3641725" y="2297113"/>
            <a:ext cx="471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Rockwell Extra Bold" pitchFamily="18" charset="0"/>
              </a:rPr>
              <a:t>L</a:t>
            </a: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6781800" y="1976438"/>
            <a:ext cx="471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Rockwell Extra Bold" pitchFamily="18" charset="0"/>
              </a:rPr>
              <a:t>L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889125" y="42783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5486400" y="4262438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7299325" y="4125913"/>
            <a:ext cx="54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99"/>
                </a:solidFill>
                <a:latin typeface="Rockwell Extra Bold" pitchFamily="18" charset="0"/>
              </a:rPr>
              <a:t>H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0506-521B-4089-ADB6-E56D3D41DE22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13" name="Right Arrow 12"/>
          <p:cNvSpPr/>
          <p:nvPr/>
        </p:nvSpPr>
        <p:spPr bwMode="auto">
          <a:xfrm rot="1643702">
            <a:off x="4036740" y="2600423"/>
            <a:ext cx="814724" cy="4532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130082">
            <a:off x="6789355" y="2529726"/>
            <a:ext cx="595981" cy="41022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Jester" pitchFamily="2" charset="0"/>
              <a:cs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90114" name="Picture 2" descr="ocean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8325" y="304800"/>
            <a:ext cx="4232275" cy="6248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82588" y="2619375"/>
            <a:ext cx="36083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/>
              <a:t>Fritdjof</a:t>
            </a:r>
            <a:r>
              <a:rPr lang="en-US" sz="3600" dirty="0" smtClean="0"/>
              <a:t> </a:t>
            </a:r>
            <a:r>
              <a:rPr lang="en-US" sz="3600" dirty="0"/>
              <a:t>Nansen</a:t>
            </a:r>
          </a:p>
          <a:p>
            <a:pPr algn="ctr"/>
            <a:r>
              <a:rPr lang="en-US" sz="3600" dirty="0"/>
              <a:t>-----</a:t>
            </a:r>
          </a:p>
          <a:p>
            <a:pPr algn="ctr"/>
            <a:r>
              <a:rPr lang="en-US" sz="3600" dirty="0"/>
              <a:t>Father of Modern</a:t>
            </a:r>
          </a:p>
          <a:p>
            <a:pPr algn="ctr"/>
            <a:r>
              <a:rPr lang="en-US" sz="3600" dirty="0"/>
              <a:t>Oceanography</a:t>
            </a:r>
          </a:p>
          <a:p>
            <a:pPr algn="ctr"/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970B-5D3C-47B9-B7F7-ADE259DD843C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87394" name="Picture 2" descr="ocean47"/>
          <p:cNvPicPr>
            <a:picLocks noChangeAspect="1" noChangeArrowheads="1"/>
          </p:cNvPicPr>
          <p:nvPr/>
        </p:nvPicPr>
        <p:blipFill>
          <a:blip r:embed="rId2"/>
          <a:srcRect t="3677" b="2354"/>
          <a:stretch>
            <a:fillRect/>
          </a:stretch>
        </p:blipFill>
        <p:spPr bwMode="auto">
          <a:xfrm>
            <a:off x="1066800" y="533400"/>
            <a:ext cx="6705600" cy="5978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489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Average Surface Barometric Pressure Field</a:t>
            </a:r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4937125" y="2209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1752600" y="22812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4387850" y="43386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6096000" y="43386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2133600" y="54054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953000" y="53292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6477000" y="53292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6248400" y="22050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5943600" y="11382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5" name="Text Box 13"/>
          <p:cNvSpPr txBox="1">
            <a:spLocks noChangeArrowheads="1"/>
          </p:cNvSpPr>
          <p:nvPr/>
        </p:nvSpPr>
        <p:spPr bwMode="auto">
          <a:xfrm>
            <a:off x="4114800" y="1062038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3399"/>
                </a:solidFill>
                <a:latin typeface="Rockwell Extra Bold" pitchFamily="18" charset="0"/>
              </a:rPr>
              <a:t>H </a:t>
            </a:r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3581400" y="3881438"/>
            <a:ext cx="399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Rockwell Extra Bold" pitchFamily="18" charset="0"/>
              </a:rPr>
              <a:t>L</a:t>
            </a:r>
          </a:p>
        </p:txBody>
      </p:sp>
      <p:sp>
        <p:nvSpPr>
          <p:cNvPr id="187407" name="Text Box 15"/>
          <p:cNvSpPr txBox="1">
            <a:spLocks noChangeArrowheads="1"/>
          </p:cNvSpPr>
          <p:nvPr/>
        </p:nvSpPr>
        <p:spPr bwMode="auto">
          <a:xfrm>
            <a:off x="6030913" y="3500438"/>
            <a:ext cx="399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Rockwell Extra Bold" pitchFamily="18" charset="0"/>
              </a:rPr>
              <a:t>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866E-F592-4F59-BC4A-FB9659763FC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492125"/>
            <a:ext cx="8610600" cy="5913438"/>
            <a:chOff x="192" y="310"/>
            <a:chExt cx="5424" cy="3725"/>
          </a:xfrm>
        </p:grpSpPr>
        <p:pic>
          <p:nvPicPr>
            <p:cNvPr id="132101" name="Picture 5" descr="no atl currents"/>
            <p:cNvPicPr>
              <a:picLocks noChangeAspect="1" noChangeArrowheads="1"/>
            </p:cNvPicPr>
            <p:nvPr/>
          </p:nvPicPr>
          <p:blipFill>
            <a:blip r:embed="rId2"/>
            <a:srcRect l="10477" t="6326" r="10477" b="19061"/>
            <a:stretch>
              <a:fillRect/>
            </a:stretch>
          </p:blipFill>
          <p:spPr bwMode="auto">
            <a:xfrm>
              <a:off x="192" y="310"/>
              <a:ext cx="5424" cy="3725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2832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2099" name="AutoShape 3"/>
          <p:cNvSpPr>
            <a:spLocks noChangeArrowheads="1"/>
          </p:cNvSpPr>
          <p:nvPr/>
        </p:nvSpPr>
        <p:spPr bwMode="auto">
          <a:xfrm rot="766914">
            <a:off x="2209800" y="56388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0287-2AD7-4395-A9A4-71C06AE4B935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" y="492125"/>
            <a:ext cx="8610600" cy="5913438"/>
            <a:chOff x="192" y="310"/>
            <a:chExt cx="5424" cy="3725"/>
          </a:xfrm>
        </p:grpSpPr>
        <p:pic>
          <p:nvPicPr>
            <p:cNvPr id="133126" name="Picture 6" descr="no atl currents"/>
            <p:cNvPicPr>
              <a:picLocks noChangeAspect="1" noChangeArrowheads="1"/>
            </p:cNvPicPr>
            <p:nvPr/>
          </p:nvPicPr>
          <p:blipFill>
            <a:blip r:embed="rId2"/>
            <a:srcRect l="10477" t="6326" r="10477" b="19061"/>
            <a:stretch>
              <a:fillRect/>
            </a:stretch>
          </p:blipFill>
          <p:spPr bwMode="auto">
            <a:xfrm>
              <a:off x="192" y="310"/>
              <a:ext cx="5424" cy="3725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33128" name="Text Box 8"/>
            <p:cNvSpPr txBox="1">
              <a:spLocks noChangeArrowheads="1"/>
            </p:cNvSpPr>
            <p:nvPr/>
          </p:nvSpPr>
          <p:spPr bwMode="auto">
            <a:xfrm>
              <a:off x="2832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3123" name="AutoShape 3"/>
          <p:cNvSpPr>
            <a:spLocks noChangeArrowheads="1"/>
          </p:cNvSpPr>
          <p:nvPr/>
        </p:nvSpPr>
        <p:spPr bwMode="auto">
          <a:xfrm rot="587396">
            <a:off x="2286000" y="56388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AutoShape 4"/>
          <p:cNvSpPr>
            <a:spLocks noChangeArrowheads="1"/>
          </p:cNvSpPr>
          <p:nvPr/>
        </p:nvSpPr>
        <p:spPr bwMode="auto">
          <a:xfrm rot="-4891211">
            <a:off x="1004887" y="4329113"/>
            <a:ext cx="885825" cy="16764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B03D3-62F5-4683-A9CA-E49EC0A7392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492125"/>
            <a:ext cx="8610600" cy="5913438"/>
            <a:chOff x="192" y="310"/>
            <a:chExt cx="5424" cy="3725"/>
          </a:xfrm>
        </p:grpSpPr>
        <p:pic>
          <p:nvPicPr>
            <p:cNvPr id="134151" name="Picture 7" descr="no atl currents"/>
            <p:cNvPicPr>
              <a:picLocks noChangeAspect="1" noChangeArrowheads="1"/>
            </p:cNvPicPr>
            <p:nvPr/>
          </p:nvPicPr>
          <p:blipFill>
            <a:blip r:embed="rId2"/>
            <a:srcRect l="10477" t="6326" r="10477" b="19061"/>
            <a:stretch>
              <a:fillRect/>
            </a:stretch>
          </p:blipFill>
          <p:spPr bwMode="auto">
            <a:xfrm>
              <a:off x="192" y="310"/>
              <a:ext cx="5424" cy="3725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34153" name="Text Box 9"/>
            <p:cNvSpPr txBox="1">
              <a:spLocks noChangeArrowheads="1"/>
            </p:cNvSpPr>
            <p:nvPr/>
          </p:nvSpPr>
          <p:spPr bwMode="auto">
            <a:xfrm>
              <a:off x="2832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4147" name="AutoShape 3"/>
          <p:cNvSpPr>
            <a:spLocks noChangeArrowheads="1"/>
          </p:cNvSpPr>
          <p:nvPr/>
        </p:nvSpPr>
        <p:spPr bwMode="auto">
          <a:xfrm rot="587396">
            <a:off x="2286000" y="56388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AutoShape 4"/>
          <p:cNvSpPr>
            <a:spLocks noChangeArrowheads="1"/>
          </p:cNvSpPr>
          <p:nvPr/>
        </p:nvSpPr>
        <p:spPr bwMode="auto">
          <a:xfrm rot="-4891211">
            <a:off x="1004887" y="4481513"/>
            <a:ext cx="885825" cy="15240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 rot="8953905">
            <a:off x="1371600" y="3657600"/>
            <a:ext cx="2111375" cy="690563"/>
          </a:xfrm>
          <a:prstGeom prst="leftArrow">
            <a:avLst>
              <a:gd name="adj1" fmla="val 50000"/>
              <a:gd name="adj2" fmla="val 76437"/>
            </a:avLst>
          </a:prstGeom>
          <a:gradFill rotWithShape="1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8FC74-3190-43C3-B82B-2E29502EE655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0" y="2133600"/>
            <a:ext cx="25368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solidFill>
                  <a:schemeClr val="tx2"/>
                </a:solidFill>
              </a:rPr>
              <a:t>The Gulf Stream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</a:rPr>
              <a:t>------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</a:rPr>
              <a:t>Sea Surface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</a:rPr>
              <a:t>Temperature</a:t>
            </a:r>
          </a:p>
        </p:txBody>
      </p:sp>
      <p:pic>
        <p:nvPicPr>
          <p:cNvPr id="140291" name="Picture 3" descr="eastcoast_june84"/>
          <p:cNvPicPr>
            <a:picLocks noChangeAspect="1" noChangeArrowheads="1"/>
          </p:cNvPicPr>
          <p:nvPr/>
        </p:nvPicPr>
        <p:blipFill>
          <a:blip r:embed="rId2"/>
          <a:srcRect l="1250" t="2499" r="2499" b="2499"/>
          <a:stretch>
            <a:fillRect/>
          </a:stretch>
        </p:blipFill>
        <p:spPr bwMode="auto">
          <a:xfrm>
            <a:off x="2743200" y="533400"/>
            <a:ext cx="5867400" cy="5791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8677-C75D-4F68-BC12-AC25C6C5AEE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35176" name="Picture 8" descr="no atl currents"/>
          <p:cNvPicPr>
            <a:picLocks noChangeAspect="1" noChangeArrowheads="1"/>
          </p:cNvPicPr>
          <p:nvPr/>
        </p:nvPicPr>
        <p:blipFill>
          <a:blip r:embed="rId2"/>
          <a:srcRect l="10477" t="6326" r="10477" b="19061"/>
          <a:stretch>
            <a:fillRect/>
          </a:stretch>
        </p:blipFill>
        <p:spPr bwMode="auto">
          <a:xfrm>
            <a:off x="304800" y="492125"/>
            <a:ext cx="8610600" cy="59134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5171" name="AutoShape 3"/>
          <p:cNvSpPr>
            <a:spLocks noChangeArrowheads="1"/>
          </p:cNvSpPr>
          <p:nvPr/>
        </p:nvSpPr>
        <p:spPr bwMode="auto">
          <a:xfrm rot="587396">
            <a:off x="2362200" y="56388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72" name="AutoShape 4"/>
          <p:cNvSpPr>
            <a:spLocks noChangeArrowheads="1"/>
          </p:cNvSpPr>
          <p:nvPr/>
        </p:nvSpPr>
        <p:spPr bwMode="auto">
          <a:xfrm rot="-4891211">
            <a:off x="1081087" y="4405313"/>
            <a:ext cx="885825" cy="15240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73" name="AutoShape 5"/>
          <p:cNvSpPr>
            <a:spLocks noChangeArrowheads="1"/>
          </p:cNvSpPr>
          <p:nvPr/>
        </p:nvSpPr>
        <p:spPr bwMode="auto">
          <a:xfrm rot="6456040">
            <a:off x="4191000" y="3352800"/>
            <a:ext cx="1600200" cy="1447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74" name="AutoShape 6"/>
          <p:cNvSpPr>
            <a:spLocks noChangeArrowheads="1"/>
          </p:cNvSpPr>
          <p:nvPr/>
        </p:nvSpPr>
        <p:spPr bwMode="auto">
          <a:xfrm rot="8953905">
            <a:off x="1524000" y="3505200"/>
            <a:ext cx="2111375" cy="690563"/>
          </a:xfrm>
          <a:prstGeom prst="leftArrow">
            <a:avLst>
              <a:gd name="adj1" fmla="val 50000"/>
              <a:gd name="adj2" fmla="val 76437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4495800" y="3581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175B-6CE2-4E1B-871D-BA77B339DC6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36201" name="Picture 9" descr="no atl currents"/>
          <p:cNvPicPr>
            <a:picLocks noChangeAspect="1" noChangeArrowheads="1"/>
          </p:cNvPicPr>
          <p:nvPr/>
        </p:nvPicPr>
        <p:blipFill>
          <a:blip r:embed="rId2"/>
          <a:srcRect l="10477" t="6326" r="10477" b="19061"/>
          <a:stretch>
            <a:fillRect/>
          </a:stretch>
        </p:blipFill>
        <p:spPr bwMode="auto">
          <a:xfrm>
            <a:off x="304800" y="492125"/>
            <a:ext cx="8610600" cy="59134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6195" name="AutoShape 3"/>
          <p:cNvSpPr>
            <a:spLocks noChangeArrowheads="1"/>
          </p:cNvSpPr>
          <p:nvPr/>
        </p:nvSpPr>
        <p:spPr bwMode="auto">
          <a:xfrm rot="587396">
            <a:off x="2438400" y="57150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196" name="AutoShape 4"/>
          <p:cNvSpPr>
            <a:spLocks noChangeArrowheads="1"/>
          </p:cNvSpPr>
          <p:nvPr/>
        </p:nvSpPr>
        <p:spPr bwMode="auto">
          <a:xfrm rot="-4891211">
            <a:off x="1233487" y="4329113"/>
            <a:ext cx="885825" cy="15240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 rot="6456040">
            <a:off x="4191000" y="3276600"/>
            <a:ext cx="1600200" cy="1447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198" name="AutoShape 6"/>
          <p:cNvSpPr>
            <a:spLocks noChangeArrowheads="1"/>
          </p:cNvSpPr>
          <p:nvPr/>
        </p:nvSpPr>
        <p:spPr bwMode="auto">
          <a:xfrm rot="8953905">
            <a:off x="1676400" y="3429000"/>
            <a:ext cx="2111375" cy="690563"/>
          </a:xfrm>
          <a:prstGeom prst="leftArrow">
            <a:avLst>
              <a:gd name="adj1" fmla="val 50000"/>
              <a:gd name="adj2" fmla="val 76437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199" name="AutoShape 7"/>
          <p:cNvSpPr>
            <a:spLocks noChangeArrowheads="1"/>
          </p:cNvSpPr>
          <p:nvPr/>
        </p:nvSpPr>
        <p:spPr bwMode="auto">
          <a:xfrm rot="-2348360">
            <a:off x="3962400" y="1752600"/>
            <a:ext cx="2760663" cy="698500"/>
          </a:xfrm>
          <a:prstGeom prst="rightArrow">
            <a:avLst>
              <a:gd name="adj1" fmla="val 50000"/>
              <a:gd name="adj2" fmla="val 98807"/>
            </a:avLst>
          </a:prstGeom>
          <a:gradFill rotWithShape="1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495800" y="3581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E106-AB5D-463F-8D03-B71F6C5F57CE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38252" name="Picture 12" descr="no atl currents"/>
          <p:cNvPicPr>
            <a:picLocks noChangeAspect="1" noChangeArrowheads="1"/>
          </p:cNvPicPr>
          <p:nvPr/>
        </p:nvPicPr>
        <p:blipFill>
          <a:blip r:embed="rId2"/>
          <a:srcRect l="10477" t="6326" r="10477" b="19061"/>
          <a:stretch>
            <a:fillRect/>
          </a:stretch>
        </p:blipFill>
        <p:spPr bwMode="auto">
          <a:xfrm>
            <a:off x="304800" y="492125"/>
            <a:ext cx="8610600" cy="59134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8243" name="AutoShape 3"/>
          <p:cNvSpPr>
            <a:spLocks noChangeArrowheads="1"/>
          </p:cNvSpPr>
          <p:nvPr/>
        </p:nvSpPr>
        <p:spPr bwMode="auto">
          <a:xfrm rot="587396">
            <a:off x="2514600" y="5715000"/>
            <a:ext cx="2271713" cy="485775"/>
          </a:xfrm>
          <a:prstGeom prst="leftArrow">
            <a:avLst>
              <a:gd name="adj1" fmla="val 50000"/>
              <a:gd name="adj2" fmla="val 116912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4" name="AutoShape 4"/>
          <p:cNvSpPr>
            <a:spLocks noChangeArrowheads="1"/>
          </p:cNvSpPr>
          <p:nvPr/>
        </p:nvSpPr>
        <p:spPr bwMode="auto">
          <a:xfrm rot="-4891211">
            <a:off x="1233487" y="4405313"/>
            <a:ext cx="885825" cy="15240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5" name="AutoShape 5"/>
          <p:cNvSpPr>
            <a:spLocks noChangeArrowheads="1"/>
          </p:cNvSpPr>
          <p:nvPr/>
        </p:nvSpPr>
        <p:spPr bwMode="auto">
          <a:xfrm rot="6456040">
            <a:off x="4267200" y="3276600"/>
            <a:ext cx="1600200" cy="1447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6" name="AutoShape 6"/>
          <p:cNvSpPr>
            <a:spLocks noChangeArrowheads="1"/>
          </p:cNvSpPr>
          <p:nvPr/>
        </p:nvSpPr>
        <p:spPr bwMode="auto">
          <a:xfrm rot="8953905">
            <a:off x="2011363" y="3370263"/>
            <a:ext cx="2111375" cy="690562"/>
          </a:xfrm>
          <a:prstGeom prst="leftArrow">
            <a:avLst>
              <a:gd name="adj1" fmla="val 50000"/>
              <a:gd name="adj2" fmla="val 76437"/>
            </a:avLst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7" name="AutoShape 7"/>
          <p:cNvSpPr>
            <a:spLocks noChangeArrowheads="1"/>
          </p:cNvSpPr>
          <p:nvPr/>
        </p:nvSpPr>
        <p:spPr bwMode="auto">
          <a:xfrm rot="-2348360">
            <a:off x="4038600" y="1828800"/>
            <a:ext cx="2760663" cy="698500"/>
          </a:xfrm>
          <a:prstGeom prst="rightArrow">
            <a:avLst>
              <a:gd name="adj1" fmla="val 50000"/>
              <a:gd name="adj2" fmla="val 98807"/>
            </a:avLst>
          </a:prstGeom>
          <a:gradFill rotWithShape="1">
            <a:gsLst>
              <a:gs pos="0">
                <a:srgbClr val="FF6600">
                  <a:gamma/>
                  <a:shade val="46275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8" name="AutoShape 8"/>
          <p:cNvSpPr>
            <a:spLocks noChangeArrowheads="1"/>
          </p:cNvSpPr>
          <p:nvPr/>
        </p:nvSpPr>
        <p:spPr bwMode="auto">
          <a:xfrm>
            <a:off x="2209800" y="2971800"/>
            <a:ext cx="3200400" cy="2819400"/>
          </a:xfrm>
          <a:custGeom>
            <a:avLst/>
            <a:gdLst>
              <a:gd name="G0" fmla="+- 8718201 0 0"/>
              <a:gd name="G1" fmla="+- -11796480 0 0"/>
              <a:gd name="G2" fmla="+- 8718201 0 -11796480"/>
              <a:gd name="G3" fmla="+- 10800 0 0"/>
              <a:gd name="G4" fmla="+- 0 0 871820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422 0 0"/>
              <a:gd name="G9" fmla="+- 0 0 -11796480"/>
              <a:gd name="G10" fmla="+- 7422 0 2700"/>
              <a:gd name="G11" fmla="cos G10 8718201"/>
              <a:gd name="G12" fmla="sin G10 8718201"/>
              <a:gd name="G13" fmla="cos 13500 8718201"/>
              <a:gd name="G14" fmla="sin 13500 8718201"/>
              <a:gd name="G15" fmla="+- G11 10800 0"/>
              <a:gd name="G16" fmla="+- G12 10800 0"/>
              <a:gd name="G17" fmla="+- G13 10800 0"/>
              <a:gd name="G18" fmla="+- G14 10800 0"/>
              <a:gd name="G19" fmla="*/ 7422 1 2"/>
              <a:gd name="G20" fmla="+- G19 5400 0"/>
              <a:gd name="G21" fmla="cos G20 8718201"/>
              <a:gd name="G22" fmla="sin G20 8718201"/>
              <a:gd name="G23" fmla="+- G21 10800 0"/>
              <a:gd name="G24" fmla="+- G12 G23 G22"/>
              <a:gd name="G25" fmla="+- G22 G23 G11"/>
              <a:gd name="G26" fmla="cos 10800 8718201"/>
              <a:gd name="G27" fmla="sin 10800 8718201"/>
              <a:gd name="G28" fmla="cos 7422 8718201"/>
              <a:gd name="G29" fmla="sin 7422 871820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871820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422 G39"/>
              <a:gd name="G43" fmla="sin 74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705 w 21600"/>
              <a:gd name="T5" fmla="*/ 6496 h 21600"/>
              <a:gd name="T6" fmla="*/ 1689 w 21600"/>
              <a:gd name="T7" fmla="*/ 10800 h 21600"/>
              <a:gd name="T8" fmla="*/ 17607 w 21600"/>
              <a:gd name="T9" fmla="*/ 7842 h 21600"/>
              <a:gd name="T10" fmla="*/ 1587 w 21600"/>
              <a:gd name="T11" fmla="*/ 20668 h 21600"/>
              <a:gd name="T12" fmla="*/ 1373 w 21600"/>
              <a:gd name="T13" fmla="*/ 14465 h 21600"/>
              <a:gd name="T14" fmla="*/ 7577 w 21600"/>
              <a:gd name="T15" fmla="*/ 1425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5735" y="16225"/>
                </a:moveTo>
                <a:cubicBezTo>
                  <a:pt x="7109" y="17508"/>
                  <a:pt x="8919" y="18222"/>
                  <a:pt x="10800" y="18222"/>
                </a:cubicBezTo>
                <a:cubicBezTo>
                  <a:pt x="14899" y="18222"/>
                  <a:pt x="18222" y="14899"/>
                  <a:pt x="18222" y="10800"/>
                </a:cubicBezTo>
                <a:cubicBezTo>
                  <a:pt x="18222" y="6700"/>
                  <a:pt x="14899" y="3378"/>
                  <a:pt x="10800" y="3378"/>
                </a:cubicBezTo>
                <a:cubicBezTo>
                  <a:pt x="6700" y="3378"/>
                  <a:pt x="3378" y="6700"/>
                  <a:pt x="3378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8064" y="21600"/>
                  <a:pt x="5430" y="20561"/>
                  <a:pt x="3430" y="18694"/>
                </a:cubicBezTo>
                <a:lnTo>
                  <a:pt x="1587" y="20668"/>
                </a:lnTo>
                <a:lnTo>
                  <a:pt x="1373" y="14465"/>
                </a:lnTo>
                <a:lnTo>
                  <a:pt x="7577" y="14251"/>
                </a:lnTo>
                <a:lnTo>
                  <a:pt x="5735" y="16225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57200" y="1524000"/>
            <a:ext cx="4776788" cy="61753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schemeClr val="bg2"/>
                </a:solidFill>
              </a:rPr>
              <a:t>The North Atlantic Gyre</a:t>
            </a:r>
          </a:p>
        </p:txBody>
      </p:sp>
      <p:sp>
        <p:nvSpPr>
          <p:cNvPr id="138250" name="Line 10"/>
          <p:cNvSpPr>
            <a:spLocks noChangeShapeType="1"/>
          </p:cNvSpPr>
          <p:nvPr/>
        </p:nvSpPr>
        <p:spPr bwMode="auto">
          <a:xfrm>
            <a:off x="2667000" y="2133600"/>
            <a:ext cx="45720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4495800" y="3581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5A7A-390D-4300-8977-5650D60A905E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2133600" y="609600"/>
            <a:ext cx="6629400" cy="5638800"/>
            <a:chOff x="816" y="288"/>
            <a:chExt cx="4320" cy="3408"/>
          </a:xfrm>
        </p:grpSpPr>
        <p:pic>
          <p:nvPicPr>
            <p:cNvPr id="38915" name="Picture 3" descr="no atl currents"/>
            <p:cNvPicPr>
              <a:picLocks noChangeAspect="1" noChangeArrowheads="1"/>
            </p:cNvPicPr>
            <p:nvPr/>
          </p:nvPicPr>
          <p:blipFill>
            <a:blip r:embed="rId2"/>
            <a:srcRect l="3847" r="9616" b="7489"/>
            <a:stretch>
              <a:fillRect/>
            </a:stretch>
          </p:blipFill>
          <p:spPr bwMode="auto">
            <a:xfrm>
              <a:off x="816" y="288"/>
              <a:ext cx="4320" cy="3408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38916" name="Freeform 4"/>
            <p:cNvSpPr>
              <a:spLocks/>
            </p:cNvSpPr>
            <p:nvPr/>
          </p:nvSpPr>
          <p:spPr bwMode="auto">
            <a:xfrm>
              <a:off x="1872" y="2515"/>
              <a:ext cx="1296" cy="320"/>
            </a:xfrm>
            <a:custGeom>
              <a:avLst/>
              <a:gdLst/>
              <a:ahLst/>
              <a:cxnLst>
                <a:cxn ang="0">
                  <a:pos x="1296" y="0"/>
                </a:cxn>
                <a:cxn ang="0">
                  <a:pos x="1133" y="183"/>
                </a:cxn>
                <a:cxn ang="0">
                  <a:pos x="941" y="279"/>
                </a:cxn>
                <a:cxn ang="0">
                  <a:pos x="639" y="319"/>
                </a:cxn>
                <a:cxn ang="0">
                  <a:pos x="152" y="286"/>
                </a:cxn>
                <a:cxn ang="0">
                  <a:pos x="0" y="252"/>
                </a:cxn>
              </a:cxnLst>
              <a:rect l="0" t="0" r="r" b="b"/>
              <a:pathLst>
                <a:path w="1296" h="320">
                  <a:moveTo>
                    <a:pt x="1296" y="0"/>
                  </a:moveTo>
                  <a:cubicBezTo>
                    <a:pt x="1271" y="30"/>
                    <a:pt x="1192" y="137"/>
                    <a:pt x="1133" y="183"/>
                  </a:cubicBezTo>
                  <a:cubicBezTo>
                    <a:pt x="1074" y="229"/>
                    <a:pt x="1023" y="256"/>
                    <a:pt x="941" y="279"/>
                  </a:cubicBezTo>
                  <a:cubicBezTo>
                    <a:pt x="859" y="302"/>
                    <a:pt x="770" y="318"/>
                    <a:pt x="639" y="319"/>
                  </a:cubicBezTo>
                  <a:cubicBezTo>
                    <a:pt x="508" y="320"/>
                    <a:pt x="259" y="297"/>
                    <a:pt x="152" y="286"/>
                  </a:cubicBezTo>
                  <a:cubicBezTo>
                    <a:pt x="45" y="275"/>
                    <a:pt x="32" y="259"/>
                    <a:pt x="0" y="252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17" name="Freeform 5"/>
            <p:cNvSpPr>
              <a:spLocks/>
            </p:cNvSpPr>
            <p:nvPr/>
          </p:nvSpPr>
          <p:spPr bwMode="auto">
            <a:xfrm>
              <a:off x="2822" y="547"/>
              <a:ext cx="1018" cy="643"/>
            </a:xfrm>
            <a:custGeom>
              <a:avLst/>
              <a:gdLst/>
              <a:ahLst/>
              <a:cxnLst>
                <a:cxn ang="0">
                  <a:pos x="1018" y="0"/>
                </a:cxn>
                <a:cxn ang="0">
                  <a:pos x="634" y="249"/>
                </a:cxn>
                <a:cxn ang="0">
                  <a:pos x="423" y="384"/>
                </a:cxn>
                <a:cxn ang="0">
                  <a:pos x="164" y="461"/>
                </a:cxn>
                <a:cxn ang="0">
                  <a:pos x="0" y="643"/>
                </a:cxn>
              </a:cxnLst>
              <a:rect l="0" t="0" r="r" b="b"/>
              <a:pathLst>
                <a:path w="1018" h="643">
                  <a:moveTo>
                    <a:pt x="1018" y="0"/>
                  </a:moveTo>
                  <a:cubicBezTo>
                    <a:pt x="956" y="41"/>
                    <a:pt x="733" y="185"/>
                    <a:pt x="634" y="249"/>
                  </a:cubicBezTo>
                  <a:cubicBezTo>
                    <a:pt x="535" y="313"/>
                    <a:pt x="501" y="349"/>
                    <a:pt x="423" y="384"/>
                  </a:cubicBezTo>
                  <a:cubicBezTo>
                    <a:pt x="345" y="419"/>
                    <a:pt x="234" y="418"/>
                    <a:pt x="164" y="461"/>
                  </a:cubicBezTo>
                  <a:cubicBezTo>
                    <a:pt x="94" y="504"/>
                    <a:pt x="34" y="605"/>
                    <a:pt x="0" y="643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18" name="Freeform 6"/>
            <p:cNvSpPr>
              <a:spLocks/>
            </p:cNvSpPr>
            <p:nvPr/>
          </p:nvSpPr>
          <p:spPr bwMode="auto">
            <a:xfrm>
              <a:off x="968" y="2442"/>
              <a:ext cx="981" cy="553"/>
            </a:xfrm>
            <a:custGeom>
              <a:avLst/>
              <a:gdLst/>
              <a:ahLst/>
              <a:cxnLst>
                <a:cxn ang="0">
                  <a:pos x="981" y="553"/>
                </a:cxn>
                <a:cxn ang="0">
                  <a:pos x="722" y="448"/>
                </a:cxn>
                <a:cxn ang="0">
                  <a:pos x="443" y="332"/>
                </a:cxn>
                <a:cxn ang="0">
                  <a:pos x="261" y="179"/>
                </a:cxn>
                <a:cxn ang="0">
                  <a:pos x="98" y="246"/>
                </a:cxn>
                <a:cxn ang="0">
                  <a:pos x="30" y="112"/>
                </a:cxn>
                <a:cxn ang="0">
                  <a:pos x="280" y="6"/>
                </a:cxn>
                <a:cxn ang="0">
                  <a:pos x="376" y="73"/>
                </a:cxn>
                <a:cxn ang="0">
                  <a:pos x="520" y="188"/>
                </a:cxn>
                <a:cxn ang="0">
                  <a:pos x="578" y="6"/>
                </a:cxn>
              </a:cxnLst>
              <a:rect l="0" t="0" r="r" b="b"/>
              <a:pathLst>
                <a:path w="981" h="553">
                  <a:moveTo>
                    <a:pt x="981" y="553"/>
                  </a:moveTo>
                  <a:cubicBezTo>
                    <a:pt x="938" y="536"/>
                    <a:pt x="812" y="485"/>
                    <a:pt x="722" y="448"/>
                  </a:cubicBezTo>
                  <a:cubicBezTo>
                    <a:pt x="632" y="411"/>
                    <a:pt x="520" y="377"/>
                    <a:pt x="443" y="332"/>
                  </a:cubicBezTo>
                  <a:cubicBezTo>
                    <a:pt x="366" y="287"/>
                    <a:pt x="318" y="193"/>
                    <a:pt x="261" y="179"/>
                  </a:cubicBezTo>
                  <a:cubicBezTo>
                    <a:pt x="204" y="165"/>
                    <a:pt x="136" y="257"/>
                    <a:pt x="98" y="246"/>
                  </a:cubicBezTo>
                  <a:cubicBezTo>
                    <a:pt x="60" y="235"/>
                    <a:pt x="0" y="152"/>
                    <a:pt x="30" y="112"/>
                  </a:cubicBezTo>
                  <a:cubicBezTo>
                    <a:pt x="60" y="72"/>
                    <a:pt x="222" y="12"/>
                    <a:pt x="280" y="6"/>
                  </a:cubicBezTo>
                  <a:cubicBezTo>
                    <a:pt x="338" y="0"/>
                    <a:pt x="336" y="43"/>
                    <a:pt x="376" y="73"/>
                  </a:cubicBezTo>
                  <a:cubicBezTo>
                    <a:pt x="416" y="103"/>
                    <a:pt x="486" y="199"/>
                    <a:pt x="520" y="188"/>
                  </a:cubicBezTo>
                  <a:cubicBezTo>
                    <a:pt x="554" y="177"/>
                    <a:pt x="568" y="36"/>
                    <a:pt x="578" y="6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19" name="Freeform 7"/>
            <p:cNvSpPr>
              <a:spLocks/>
            </p:cNvSpPr>
            <p:nvPr/>
          </p:nvSpPr>
          <p:spPr bwMode="auto">
            <a:xfrm>
              <a:off x="1550" y="2160"/>
              <a:ext cx="322" cy="574"/>
            </a:xfrm>
            <a:custGeom>
              <a:avLst/>
              <a:gdLst/>
              <a:ahLst/>
              <a:cxnLst>
                <a:cxn ang="0">
                  <a:pos x="178" y="460"/>
                </a:cxn>
                <a:cxn ang="0">
                  <a:pos x="293" y="547"/>
                </a:cxn>
                <a:cxn ang="0">
                  <a:pos x="34" y="297"/>
                </a:cxn>
                <a:cxn ang="0">
                  <a:pos x="92" y="115"/>
                </a:cxn>
                <a:cxn ang="0">
                  <a:pos x="322" y="0"/>
                </a:cxn>
              </a:cxnLst>
              <a:rect l="0" t="0" r="r" b="b"/>
              <a:pathLst>
                <a:path w="322" h="574">
                  <a:moveTo>
                    <a:pt x="178" y="460"/>
                  </a:moveTo>
                  <a:cubicBezTo>
                    <a:pt x="197" y="474"/>
                    <a:pt x="317" y="574"/>
                    <a:pt x="293" y="547"/>
                  </a:cubicBezTo>
                  <a:cubicBezTo>
                    <a:pt x="269" y="520"/>
                    <a:pt x="68" y="369"/>
                    <a:pt x="34" y="297"/>
                  </a:cubicBezTo>
                  <a:cubicBezTo>
                    <a:pt x="0" y="225"/>
                    <a:pt x="44" y="164"/>
                    <a:pt x="92" y="115"/>
                  </a:cubicBezTo>
                  <a:cubicBezTo>
                    <a:pt x="140" y="66"/>
                    <a:pt x="274" y="24"/>
                    <a:pt x="322" y="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Freeform 8"/>
            <p:cNvSpPr>
              <a:spLocks/>
            </p:cNvSpPr>
            <p:nvPr/>
          </p:nvSpPr>
          <p:spPr bwMode="auto">
            <a:xfrm>
              <a:off x="2006" y="1738"/>
              <a:ext cx="1623" cy="441"/>
            </a:xfrm>
            <a:custGeom>
              <a:avLst/>
              <a:gdLst/>
              <a:ahLst/>
              <a:cxnLst>
                <a:cxn ang="0">
                  <a:pos x="0" y="441"/>
                </a:cxn>
                <a:cxn ang="0">
                  <a:pos x="269" y="374"/>
                </a:cxn>
                <a:cxn ang="0">
                  <a:pos x="596" y="307"/>
                </a:cxn>
                <a:cxn ang="0">
                  <a:pos x="1066" y="163"/>
                </a:cxn>
                <a:cxn ang="0">
                  <a:pos x="1623" y="0"/>
                </a:cxn>
              </a:cxnLst>
              <a:rect l="0" t="0" r="r" b="b"/>
              <a:pathLst>
                <a:path w="1623" h="441">
                  <a:moveTo>
                    <a:pt x="0" y="441"/>
                  </a:moveTo>
                  <a:cubicBezTo>
                    <a:pt x="45" y="430"/>
                    <a:pt x="170" y="396"/>
                    <a:pt x="269" y="374"/>
                  </a:cubicBezTo>
                  <a:cubicBezTo>
                    <a:pt x="368" y="352"/>
                    <a:pt x="463" y="342"/>
                    <a:pt x="596" y="307"/>
                  </a:cubicBezTo>
                  <a:cubicBezTo>
                    <a:pt x="729" y="272"/>
                    <a:pt x="895" y="214"/>
                    <a:pt x="1066" y="163"/>
                  </a:cubicBezTo>
                  <a:cubicBezTo>
                    <a:pt x="1237" y="112"/>
                    <a:pt x="1507" y="34"/>
                    <a:pt x="1623" y="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Freeform 9"/>
            <p:cNvSpPr>
              <a:spLocks/>
            </p:cNvSpPr>
            <p:nvPr/>
          </p:nvSpPr>
          <p:spPr bwMode="auto">
            <a:xfrm>
              <a:off x="1968" y="1056"/>
              <a:ext cx="829" cy="734"/>
            </a:xfrm>
            <a:custGeom>
              <a:avLst/>
              <a:gdLst/>
              <a:ahLst/>
              <a:cxnLst>
                <a:cxn ang="0">
                  <a:pos x="790" y="169"/>
                </a:cxn>
                <a:cxn ang="0">
                  <a:pos x="608" y="332"/>
                </a:cxn>
                <a:cxn ang="0">
                  <a:pos x="435" y="370"/>
                </a:cxn>
                <a:cxn ang="0">
                  <a:pos x="243" y="73"/>
                </a:cxn>
                <a:cxn ang="0">
                  <a:pos x="22" y="34"/>
                </a:cxn>
                <a:cxn ang="0">
                  <a:pos x="109" y="274"/>
                </a:cxn>
                <a:cxn ang="0">
                  <a:pos x="368" y="476"/>
                </a:cxn>
                <a:cxn ang="0">
                  <a:pos x="426" y="668"/>
                </a:cxn>
                <a:cxn ang="0">
                  <a:pos x="598" y="716"/>
                </a:cxn>
                <a:cxn ang="0">
                  <a:pos x="829" y="562"/>
                </a:cxn>
              </a:cxnLst>
              <a:rect l="0" t="0" r="r" b="b"/>
              <a:pathLst>
                <a:path w="829" h="734">
                  <a:moveTo>
                    <a:pt x="790" y="169"/>
                  </a:moveTo>
                  <a:cubicBezTo>
                    <a:pt x="760" y="196"/>
                    <a:pt x="667" y="299"/>
                    <a:pt x="608" y="332"/>
                  </a:cubicBezTo>
                  <a:cubicBezTo>
                    <a:pt x="549" y="365"/>
                    <a:pt x="496" y="413"/>
                    <a:pt x="435" y="370"/>
                  </a:cubicBezTo>
                  <a:cubicBezTo>
                    <a:pt x="374" y="327"/>
                    <a:pt x="312" y="129"/>
                    <a:pt x="243" y="73"/>
                  </a:cubicBezTo>
                  <a:cubicBezTo>
                    <a:pt x="174" y="17"/>
                    <a:pt x="44" y="0"/>
                    <a:pt x="22" y="34"/>
                  </a:cubicBezTo>
                  <a:cubicBezTo>
                    <a:pt x="0" y="68"/>
                    <a:pt x="51" y="200"/>
                    <a:pt x="109" y="274"/>
                  </a:cubicBezTo>
                  <a:cubicBezTo>
                    <a:pt x="167" y="348"/>
                    <a:pt x="315" y="410"/>
                    <a:pt x="368" y="476"/>
                  </a:cubicBezTo>
                  <a:cubicBezTo>
                    <a:pt x="421" y="542"/>
                    <a:pt x="388" y="628"/>
                    <a:pt x="426" y="668"/>
                  </a:cubicBezTo>
                  <a:cubicBezTo>
                    <a:pt x="464" y="708"/>
                    <a:pt x="531" y="734"/>
                    <a:pt x="598" y="716"/>
                  </a:cubicBezTo>
                  <a:cubicBezTo>
                    <a:pt x="665" y="698"/>
                    <a:pt x="781" y="594"/>
                    <a:pt x="829" y="562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Freeform 10"/>
            <p:cNvSpPr>
              <a:spLocks/>
            </p:cNvSpPr>
            <p:nvPr/>
          </p:nvSpPr>
          <p:spPr bwMode="auto">
            <a:xfrm>
              <a:off x="3082" y="525"/>
              <a:ext cx="1872" cy="1385"/>
            </a:xfrm>
            <a:custGeom>
              <a:avLst/>
              <a:gdLst/>
              <a:ahLst/>
              <a:cxnLst>
                <a:cxn ang="0">
                  <a:pos x="1872" y="89"/>
                </a:cxn>
                <a:cxn ang="0">
                  <a:pos x="1536" y="32"/>
                </a:cxn>
                <a:cxn ang="0">
                  <a:pos x="1200" y="281"/>
                </a:cxn>
                <a:cxn ang="0">
                  <a:pos x="825" y="608"/>
                </a:cxn>
                <a:cxn ang="0">
                  <a:pos x="412" y="838"/>
                </a:cxn>
                <a:cxn ang="0">
                  <a:pos x="192" y="1145"/>
                </a:cxn>
                <a:cxn ang="0">
                  <a:pos x="76" y="1309"/>
                </a:cxn>
                <a:cxn ang="0">
                  <a:pos x="0" y="1385"/>
                </a:cxn>
              </a:cxnLst>
              <a:rect l="0" t="0" r="r" b="b"/>
              <a:pathLst>
                <a:path w="1872" h="1385">
                  <a:moveTo>
                    <a:pt x="1872" y="89"/>
                  </a:moveTo>
                  <a:cubicBezTo>
                    <a:pt x="1816" y="79"/>
                    <a:pt x="1648" y="0"/>
                    <a:pt x="1536" y="32"/>
                  </a:cubicBezTo>
                  <a:cubicBezTo>
                    <a:pt x="1424" y="64"/>
                    <a:pt x="1318" y="185"/>
                    <a:pt x="1200" y="281"/>
                  </a:cubicBezTo>
                  <a:cubicBezTo>
                    <a:pt x="1082" y="377"/>
                    <a:pt x="956" y="515"/>
                    <a:pt x="825" y="608"/>
                  </a:cubicBezTo>
                  <a:cubicBezTo>
                    <a:pt x="694" y="701"/>
                    <a:pt x="518" y="749"/>
                    <a:pt x="412" y="838"/>
                  </a:cubicBezTo>
                  <a:cubicBezTo>
                    <a:pt x="306" y="927"/>
                    <a:pt x="248" y="1067"/>
                    <a:pt x="192" y="1145"/>
                  </a:cubicBezTo>
                  <a:cubicBezTo>
                    <a:pt x="136" y="1223"/>
                    <a:pt x="108" y="1269"/>
                    <a:pt x="76" y="1309"/>
                  </a:cubicBezTo>
                  <a:cubicBezTo>
                    <a:pt x="44" y="1349"/>
                    <a:pt x="13" y="1372"/>
                    <a:pt x="0" y="1385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Freeform 11"/>
            <p:cNvSpPr>
              <a:spLocks/>
            </p:cNvSpPr>
            <p:nvPr/>
          </p:nvSpPr>
          <p:spPr bwMode="auto">
            <a:xfrm>
              <a:off x="3024" y="1910"/>
              <a:ext cx="501" cy="1047"/>
            </a:xfrm>
            <a:custGeom>
              <a:avLst/>
              <a:gdLst/>
              <a:ahLst/>
              <a:cxnLst>
                <a:cxn ang="0">
                  <a:pos x="96" y="1047"/>
                </a:cxn>
                <a:cxn ang="0">
                  <a:pos x="163" y="855"/>
                </a:cxn>
                <a:cxn ang="0">
                  <a:pos x="336" y="692"/>
                </a:cxn>
                <a:cxn ang="0">
                  <a:pos x="490" y="471"/>
                </a:cxn>
                <a:cxn ang="0">
                  <a:pos x="403" y="183"/>
                </a:cxn>
                <a:cxn ang="0">
                  <a:pos x="240" y="58"/>
                </a:cxn>
                <a:cxn ang="0">
                  <a:pos x="0" y="0"/>
                </a:cxn>
              </a:cxnLst>
              <a:rect l="0" t="0" r="r" b="b"/>
              <a:pathLst>
                <a:path w="501" h="1047">
                  <a:moveTo>
                    <a:pt x="96" y="1047"/>
                  </a:moveTo>
                  <a:cubicBezTo>
                    <a:pt x="107" y="1017"/>
                    <a:pt x="123" y="914"/>
                    <a:pt x="163" y="855"/>
                  </a:cubicBezTo>
                  <a:cubicBezTo>
                    <a:pt x="203" y="796"/>
                    <a:pt x="282" y="756"/>
                    <a:pt x="336" y="692"/>
                  </a:cubicBezTo>
                  <a:cubicBezTo>
                    <a:pt x="390" y="628"/>
                    <a:pt x="479" y="556"/>
                    <a:pt x="490" y="471"/>
                  </a:cubicBezTo>
                  <a:cubicBezTo>
                    <a:pt x="501" y="386"/>
                    <a:pt x="445" y="252"/>
                    <a:pt x="403" y="183"/>
                  </a:cubicBezTo>
                  <a:cubicBezTo>
                    <a:pt x="361" y="114"/>
                    <a:pt x="307" y="88"/>
                    <a:pt x="240" y="58"/>
                  </a:cubicBezTo>
                  <a:cubicBezTo>
                    <a:pt x="173" y="28"/>
                    <a:pt x="50" y="12"/>
                    <a:pt x="0" y="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Freeform 12"/>
            <p:cNvSpPr>
              <a:spLocks/>
            </p:cNvSpPr>
            <p:nvPr/>
          </p:nvSpPr>
          <p:spPr bwMode="auto">
            <a:xfrm>
              <a:off x="1824" y="373"/>
              <a:ext cx="2710" cy="164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461" y="1537"/>
                </a:cxn>
                <a:cxn ang="0">
                  <a:pos x="874" y="1451"/>
                </a:cxn>
                <a:cxn ang="0">
                  <a:pos x="1181" y="1182"/>
                </a:cxn>
                <a:cxn ang="0">
                  <a:pos x="1584" y="827"/>
                </a:cxn>
                <a:cxn ang="0">
                  <a:pos x="1968" y="577"/>
                </a:cxn>
                <a:cxn ang="0">
                  <a:pos x="2208" y="443"/>
                </a:cxn>
                <a:cxn ang="0">
                  <a:pos x="2400" y="299"/>
                </a:cxn>
                <a:cxn ang="0">
                  <a:pos x="2678" y="126"/>
                </a:cxn>
                <a:cxn ang="0">
                  <a:pos x="2592" y="11"/>
                </a:cxn>
                <a:cxn ang="0">
                  <a:pos x="2342" y="59"/>
                </a:cxn>
                <a:cxn ang="0">
                  <a:pos x="2131" y="136"/>
                </a:cxn>
              </a:cxnLst>
              <a:rect l="0" t="0" r="r" b="b"/>
              <a:pathLst>
                <a:path w="2710" h="1643">
                  <a:moveTo>
                    <a:pt x="0" y="1643"/>
                  </a:moveTo>
                  <a:cubicBezTo>
                    <a:pt x="77" y="1625"/>
                    <a:pt x="316" y="1569"/>
                    <a:pt x="461" y="1537"/>
                  </a:cubicBezTo>
                  <a:cubicBezTo>
                    <a:pt x="606" y="1505"/>
                    <a:pt x="754" y="1510"/>
                    <a:pt x="874" y="1451"/>
                  </a:cubicBezTo>
                  <a:cubicBezTo>
                    <a:pt x="994" y="1392"/>
                    <a:pt x="1063" y="1286"/>
                    <a:pt x="1181" y="1182"/>
                  </a:cubicBezTo>
                  <a:cubicBezTo>
                    <a:pt x="1299" y="1078"/>
                    <a:pt x="1453" y="928"/>
                    <a:pt x="1584" y="827"/>
                  </a:cubicBezTo>
                  <a:cubicBezTo>
                    <a:pt x="1715" y="726"/>
                    <a:pt x="1864" y="641"/>
                    <a:pt x="1968" y="577"/>
                  </a:cubicBezTo>
                  <a:cubicBezTo>
                    <a:pt x="2072" y="513"/>
                    <a:pt x="2136" y="489"/>
                    <a:pt x="2208" y="443"/>
                  </a:cubicBezTo>
                  <a:cubicBezTo>
                    <a:pt x="2280" y="397"/>
                    <a:pt x="2322" y="352"/>
                    <a:pt x="2400" y="299"/>
                  </a:cubicBezTo>
                  <a:cubicBezTo>
                    <a:pt x="2478" y="246"/>
                    <a:pt x="2646" y="174"/>
                    <a:pt x="2678" y="126"/>
                  </a:cubicBezTo>
                  <a:cubicBezTo>
                    <a:pt x="2710" y="78"/>
                    <a:pt x="2648" y="22"/>
                    <a:pt x="2592" y="11"/>
                  </a:cubicBezTo>
                  <a:cubicBezTo>
                    <a:pt x="2536" y="0"/>
                    <a:pt x="2419" y="38"/>
                    <a:pt x="2342" y="59"/>
                  </a:cubicBezTo>
                  <a:cubicBezTo>
                    <a:pt x="2265" y="80"/>
                    <a:pt x="2175" y="120"/>
                    <a:pt x="2131" y="136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Freeform 13"/>
            <p:cNvSpPr>
              <a:spLocks/>
            </p:cNvSpPr>
            <p:nvPr/>
          </p:nvSpPr>
          <p:spPr bwMode="auto">
            <a:xfrm>
              <a:off x="1920" y="2918"/>
              <a:ext cx="1075" cy="207"/>
            </a:xfrm>
            <a:custGeom>
              <a:avLst/>
              <a:gdLst/>
              <a:ahLst/>
              <a:cxnLst>
                <a:cxn ang="0">
                  <a:pos x="1075" y="29"/>
                </a:cxn>
                <a:cxn ang="0">
                  <a:pos x="1002" y="112"/>
                </a:cxn>
                <a:cxn ang="0">
                  <a:pos x="687" y="204"/>
                </a:cxn>
                <a:cxn ang="0">
                  <a:pos x="211" y="96"/>
                </a:cxn>
                <a:cxn ang="0">
                  <a:pos x="0" y="0"/>
                </a:cxn>
              </a:cxnLst>
              <a:rect l="0" t="0" r="r" b="b"/>
              <a:pathLst>
                <a:path w="1075" h="207">
                  <a:moveTo>
                    <a:pt x="1075" y="29"/>
                  </a:moveTo>
                  <a:cubicBezTo>
                    <a:pt x="1063" y="43"/>
                    <a:pt x="1067" y="83"/>
                    <a:pt x="1002" y="112"/>
                  </a:cubicBezTo>
                  <a:cubicBezTo>
                    <a:pt x="937" y="141"/>
                    <a:pt x="819" y="207"/>
                    <a:pt x="687" y="204"/>
                  </a:cubicBezTo>
                  <a:cubicBezTo>
                    <a:pt x="555" y="201"/>
                    <a:pt x="325" y="130"/>
                    <a:pt x="211" y="96"/>
                  </a:cubicBezTo>
                  <a:cubicBezTo>
                    <a:pt x="97" y="62"/>
                    <a:pt x="44" y="20"/>
                    <a:pt x="0" y="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Freeform 14"/>
            <p:cNvSpPr>
              <a:spLocks/>
            </p:cNvSpPr>
            <p:nvPr/>
          </p:nvSpPr>
          <p:spPr bwMode="auto">
            <a:xfrm>
              <a:off x="2237" y="3168"/>
              <a:ext cx="1123" cy="317"/>
            </a:xfrm>
            <a:custGeom>
              <a:avLst/>
              <a:gdLst/>
              <a:ahLst/>
              <a:cxnLst>
                <a:cxn ang="0">
                  <a:pos x="1123" y="317"/>
                </a:cxn>
                <a:cxn ang="0">
                  <a:pos x="614" y="230"/>
                </a:cxn>
                <a:cxn ang="0">
                  <a:pos x="288" y="115"/>
                </a:cxn>
                <a:cxn ang="0">
                  <a:pos x="163" y="67"/>
                </a:cxn>
                <a:cxn ang="0">
                  <a:pos x="0" y="0"/>
                </a:cxn>
              </a:cxnLst>
              <a:rect l="0" t="0" r="r" b="b"/>
              <a:pathLst>
                <a:path w="1123" h="317">
                  <a:moveTo>
                    <a:pt x="1123" y="317"/>
                  </a:moveTo>
                  <a:cubicBezTo>
                    <a:pt x="1038" y="303"/>
                    <a:pt x="753" y="264"/>
                    <a:pt x="614" y="230"/>
                  </a:cubicBezTo>
                  <a:cubicBezTo>
                    <a:pt x="475" y="196"/>
                    <a:pt x="363" y="142"/>
                    <a:pt x="288" y="115"/>
                  </a:cubicBezTo>
                  <a:cubicBezTo>
                    <a:pt x="213" y="88"/>
                    <a:pt x="211" y="86"/>
                    <a:pt x="163" y="67"/>
                  </a:cubicBezTo>
                  <a:cubicBezTo>
                    <a:pt x="115" y="48"/>
                    <a:pt x="34" y="14"/>
                    <a:pt x="0" y="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Freeform 15"/>
            <p:cNvSpPr>
              <a:spLocks/>
            </p:cNvSpPr>
            <p:nvPr/>
          </p:nvSpPr>
          <p:spPr bwMode="auto">
            <a:xfrm>
              <a:off x="2928" y="2832"/>
              <a:ext cx="557" cy="490"/>
            </a:xfrm>
            <a:custGeom>
              <a:avLst/>
              <a:gdLst/>
              <a:ahLst/>
              <a:cxnLst>
                <a:cxn ang="0">
                  <a:pos x="413" y="0"/>
                </a:cxn>
                <a:cxn ang="0">
                  <a:pos x="269" y="144"/>
                </a:cxn>
                <a:cxn ang="0">
                  <a:pos x="10" y="326"/>
                </a:cxn>
                <a:cxn ang="0">
                  <a:pos x="211" y="422"/>
                </a:cxn>
                <a:cxn ang="0">
                  <a:pos x="461" y="480"/>
                </a:cxn>
                <a:cxn ang="0">
                  <a:pos x="557" y="480"/>
                </a:cxn>
              </a:cxnLst>
              <a:rect l="0" t="0" r="r" b="b"/>
              <a:pathLst>
                <a:path w="557" h="490">
                  <a:moveTo>
                    <a:pt x="413" y="0"/>
                  </a:moveTo>
                  <a:cubicBezTo>
                    <a:pt x="365" y="48"/>
                    <a:pt x="336" y="90"/>
                    <a:pt x="269" y="144"/>
                  </a:cubicBezTo>
                  <a:cubicBezTo>
                    <a:pt x="202" y="198"/>
                    <a:pt x="20" y="280"/>
                    <a:pt x="10" y="326"/>
                  </a:cubicBezTo>
                  <a:cubicBezTo>
                    <a:pt x="0" y="372"/>
                    <a:pt x="136" y="396"/>
                    <a:pt x="211" y="422"/>
                  </a:cubicBezTo>
                  <a:cubicBezTo>
                    <a:pt x="286" y="448"/>
                    <a:pt x="403" y="470"/>
                    <a:pt x="461" y="480"/>
                  </a:cubicBezTo>
                  <a:cubicBezTo>
                    <a:pt x="519" y="490"/>
                    <a:pt x="541" y="480"/>
                    <a:pt x="557" y="480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Freeform 16"/>
            <p:cNvSpPr>
              <a:spLocks/>
            </p:cNvSpPr>
            <p:nvPr/>
          </p:nvSpPr>
          <p:spPr bwMode="auto">
            <a:xfrm>
              <a:off x="3446" y="3248"/>
              <a:ext cx="677" cy="296"/>
            </a:xfrm>
            <a:custGeom>
              <a:avLst/>
              <a:gdLst/>
              <a:ahLst/>
              <a:cxnLst>
                <a:cxn ang="0">
                  <a:pos x="192" y="54"/>
                </a:cxn>
                <a:cxn ang="0">
                  <a:pos x="605" y="26"/>
                </a:cxn>
                <a:cxn ang="0">
                  <a:pos x="624" y="208"/>
                </a:cxn>
                <a:cxn ang="0">
                  <a:pos x="500" y="285"/>
                </a:cxn>
                <a:cxn ang="0">
                  <a:pos x="356" y="275"/>
                </a:cxn>
                <a:cxn ang="0">
                  <a:pos x="0" y="208"/>
                </a:cxn>
              </a:cxnLst>
              <a:rect l="0" t="0" r="r" b="b"/>
              <a:pathLst>
                <a:path w="677" h="296">
                  <a:moveTo>
                    <a:pt x="192" y="54"/>
                  </a:moveTo>
                  <a:cubicBezTo>
                    <a:pt x="261" y="49"/>
                    <a:pt x="533" y="0"/>
                    <a:pt x="605" y="26"/>
                  </a:cubicBezTo>
                  <a:cubicBezTo>
                    <a:pt x="677" y="52"/>
                    <a:pt x="642" y="165"/>
                    <a:pt x="624" y="208"/>
                  </a:cubicBezTo>
                  <a:cubicBezTo>
                    <a:pt x="606" y="251"/>
                    <a:pt x="545" y="274"/>
                    <a:pt x="500" y="285"/>
                  </a:cubicBezTo>
                  <a:cubicBezTo>
                    <a:pt x="455" y="296"/>
                    <a:pt x="439" y="288"/>
                    <a:pt x="356" y="275"/>
                  </a:cubicBezTo>
                  <a:cubicBezTo>
                    <a:pt x="273" y="262"/>
                    <a:pt x="74" y="222"/>
                    <a:pt x="0" y="208"/>
                  </a:cubicBezTo>
                </a:path>
              </a:pathLst>
            </a:custGeom>
            <a:noFill/>
            <a:ln w="76200" cmpd="sng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231775" y="2068513"/>
            <a:ext cx="1712328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/>
              <a:t>Currents</a:t>
            </a:r>
          </a:p>
          <a:p>
            <a:pPr algn="ctr" eaLnBrk="0" hangingPunct="0"/>
            <a:r>
              <a:rPr lang="en-US" sz="3200" dirty="0"/>
              <a:t>Of the</a:t>
            </a:r>
          </a:p>
          <a:p>
            <a:pPr algn="ctr" eaLnBrk="0" hangingPunct="0"/>
            <a:r>
              <a:rPr lang="en-US" sz="3200" dirty="0"/>
              <a:t>North</a:t>
            </a:r>
          </a:p>
          <a:p>
            <a:pPr algn="ctr" eaLnBrk="0" hangingPunct="0"/>
            <a:r>
              <a:rPr lang="en-US" sz="3200" dirty="0"/>
              <a:t>Atlantic</a:t>
            </a:r>
            <a:r>
              <a:rPr lang="en-US" sz="1800" b="0" dirty="0"/>
              <a:t> </a:t>
            </a:r>
          </a:p>
          <a:p>
            <a:pPr algn="ctr" eaLnBrk="0" hangingPunct="0"/>
            <a:endParaRPr lang="en-US" sz="1800" b="0" dirty="0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6172200" y="4259263"/>
            <a:ext cx="1871663" cy="396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2"/>
                </a:solidFill>
              </a:rPr>
              <a:t>Canary Current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2397125" y="3065463"/>
            <a:ext cx="973138" cy="7016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Gulf </a:t>
            </a:r>
          </a:p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Stream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2724150" y="2151063"/>
            <a:ext cx="1168400" cy="7016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Labrador</a:t>
            </a:r>
          </a:p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Current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4491038" y="627063"/>
            <a:ext cx="1295400" cy="10064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East </a:t>
            </a:r>
          </a:p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Greenland</a:t>
            </a:r>
          </a:p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Current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3429000" y="4894263"/>
            <a:ext cx="2930525" cy="396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2"/>
                </a:solidFill>
              </a:rPr>
              <a:t>North Equatorial Current</a:t>
            </a:r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5105400" y="2532063"/>
            <a:ext cx="2368550" cy="3968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2"/>
                </a:solidFill>
              </a:rPr>
              <a:t>North Atlantic Drift</a:t>
            </a:r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7288213" y="5275263"/>
            <a:ext cx="1016000" cy="7016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Guinea </a:t>
            </a:r>
          </a:p>
          <a:p>
            <a:pPr algn="ctr" eaLnBrk="0" hangingPunct="0"/>
            <a:r>
              <a:rPr lang="en-US" sz="2000">
                <a:solidFill>
                  <a:schemeClr val="bg2"/>
                </a:solidFill>
              </a:rPr>
              <a:t>Current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FEA8-765F-4734-A9C4-956B1404C9D9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0" grpId="0" animBg="1"/>
      <p:bldP spid="38931" grpId="0" animBg="1"/>
      <p:bldP spid="38932" grpId="0" animBg="1"/>
      <p:bldP spid="38933" grpId="0" animBg="1"/>
      <p:bldP spid="38934" grpId="0" animBg="1"/>
      <p:bldP spid="38935" grpId="0" animBg="1"/>
      <p:bldP spid="389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2290" name="Picture 2" descr="norw warm current2"/>
          <p:cNvPicPr>
            <a:picLocks noChangeAspect="1" noChangeArrowheads="1"/>
          </p:cNvPicPr>
          <p:nvPr/>
        </p:nvPicPr>
        <p:blipFill>
          <a:blip r:embed="rId2"/>
          <a:srcRect t="1163" r="835" b="1163"/>
          <a:stretch>
            <a:fillRect/>
          </a:stretch>
        </p:blipFill>
        <p:spPr bwMode="auto">
          <a:xfrm>
            <a:off x="3581400" y="152400"/>
            <a:ext cx="4841875" cy="6324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4800" y="1600200"/>
            <a:ext cx="30432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The Extension</a:t>
            </a:r>
          </a:p>
          <a:p>
            <a:pPr algn="ctr"/>
            <a:r>
              <a:rPr lang="en-US" sz="3600"/>
              <a:t>Of the </a:t>
            </a:r>
          </a:p>
          <a:p>
            <a:pPr algn="ctr"/>
            <a:r>
              <a:rPr lang="en-US" sz="3600"/>
              <a:t>North Atlantic</a:t>
            </a:r>
          </a:p>
          <a:p>
            <a:pPr algn="ctr"/>
            <a:r>
              <a:rPr lang="en-US" sz="3600"/>
              <a:t>Drift off the </a:t>
            </a:r>
          </a:p>
          <a:p>
            <a:pPr algn="ctr"/>
            <a:r>
              <a:rPr lang="en-US" sz="3600"/>
              <a:t>Coast </a:t>
            </a:r>
          </a:p>
          <a:p>
            <a:pPr algn="ctr"/>
            <a:r>
              <a:rPr lang="en-US" sz="3600"/>
              <a:t>Of Norway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DC3E-4C0E-42D3-A25B-C3FC9D4BD710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91138" name="Picture 2" descr="ocean6"/>
          <p:cNvPicPr>
            <a:picLocks noChangeAspect="1" noChangeArrowheads="1"/>
          </p:cNvPicPr>
          <p:nvPr/>
        </p:nvPicPr>
        <p:blipFill>
          <a:blip r:embed="rId2"/>
          <a:srcRect r="1694"/>
          <a:stretch>
            <a:fillRect/>
          </a:stretch>
        </p:blipFill>
        <p:spPr bwMode="auto">
          <a:xfrm>
            <a:off x="4495800" y="304800"/>
            <a:ext cx="3962400" cy="6172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58825" y="2924175"/>
            <a:ext cx="32367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/>
              <a:t>Fridtjof</a:t>
            </a:r>
            <a:r>
              <a:rPr lang="en-US" sz="3600" dirty="0" smtClean="0"/>
              <a:t> </a:t>
            </a:r>
            <a:r>
              <a:rPr lang="en-US" sz="3600" dirty="0"/>
              <a:t>Nansen</a:t>
            </a:r>
          </a:p>
          <a:p>
            <a:pPr algn="ctr"/>
            <a:r>
              <a:rPr lang="en-US" sz="3600" dirty="0"/>
              <a:t>1861-1930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64B2-41FD-4697-BC70-E329C48C69B1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3314" name="Picture 2" descr="northatl circ20"/>
          <p:cNvPicPr>
            <a:picLocks noChangeAspect="1" noChangeArrowheads="1"/>
          </p:cNvPicPr>
          <p:nvPr/>
        </p:nvPicPr>
        <p:blipFill>
          <a:blip r:embed="rId2"/>
          <a:srcRect l="2040" t="2325" r="1324" b="5814"/>
          <a:stretch>
            <a:fillRect/>
          </a:stretch>
        </p:blipFill>
        <p:spPr bwMode="auto">
          <a:xfrm>
            <a:off x="3136900" y="304800"/>
            <a:ext cx="5702300" cy="61722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17513" y="2619375"/>
            <a:ext cx="234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1C1C1C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Nordic </a:t>
            </a:r>
          </a:p>
          <a:p>
            <a:pPr algn="ctr"/>
            <a:r>
              <a:rPr lang="en-US" sz="3600" dirty="0"/>
              <a:t>Sea</a:t>
            </a:r>
          </a:p>
          <a:p>
            <a:pPr algn="ctr"/>
            <a:r>
              <a:rPr lang="en-US" sz="3600" dirty="0"/>
              <a:t>Circulation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9536-B1E5-4849-B483-A7DA907BC56A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724400"/>
            <a:ext cx="17892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6600"/>
                </a:solidFill>
              </a:rPr>
              <a:t>Irminger</a:t>
            </a:r>
            <a:r>
              <a:rPr lang="en-US" sz="3200" dirty="0" smtClean="0">
                <a:solidFill>
                  <a:srgbClr val="FF6600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FF6600"/>
                </a:solidFill>
              </a:rPr>
              <a:t>Current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 bwMode="auto">
          <a:xfrm flipV="1">
            <a:off x="2322672" y="5105400"/>
            <a:ext cx="1639728" cy="15760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B2A699-D332-4001-B967-658298EAA0A6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81800" y="632460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pic>
        <p:nvPicPr>
          <p:cNvPr id="26628" name="Picture 4" descr="othc"/>
          <p:cNvPicPr>
            <a:picLocks noChangeAspect="1" noChangeArrowheads="1"/>
          </p:cNvPicPr>
          <p:nvPr/>
        </p:nvPicPr>
        <p:blipFill>
          <a:blip r:embed="rId3" cstate="print"/>
          <a:srcRect l="2678" t="1320" r="1785" b="8960"/>
          <a:stretch>
            <a:fillRect/>
          </a:stretch>
        </p:blipFill>
        <p:spPr bwMode="auto">
          <a:xfrm>
            <a:off x="457200" y="1143000"/>
            <a:ext cx="8153400" cy="51816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320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Wally Broecker’s Ocean “Conveyer Belt”</a:t>
            </a:r>
            <a:r>
              <a:rPr lang="en-US"/>
              <a:t>”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1295400" y="1905000"/>
            <a:ext cx="1828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4338" name="Picture 2" descr="arc_cl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325" y="366713"/>
            <a:ext cx="5980113" cy="59674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rgbClr val="1C1C1C"/>
            </a:outerShdw>
          </a:effectLst>
        </p:spPr>
      </p:pic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5521325" y="1228725"/>
            <a:ext cx="1752600" cy="1600200"/>
          </a:xfrm>
          <a:prstGeom prst="ellipse">
            <a:avLst/>
          </a:prstGeom>
          <a:noFill/>
          <a:ln w="762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4987925" y="466725"/>
            <a:ext cx="914400" cy="914400"/>
          </a:xfrm>
          <a:prstGeom prst="ellipse">
            <a:avLst/>
          </a:prstGeom>
          <a:noFill/>
          <a:ln w="762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5029200" y="2417763"/>
            <a:ext cx="1219200" cy="1143000"/>
          </a:xfrm>
          <a:prstGeom prst="ellipse">
            <a:avLst/>
          </a:prstGeom>
          <a:noFill/>
          <a:ln w="76200">
            <a:solidFill>
              <a:srgbClr val="0099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492125" y="20812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46075" y="504825"/>
            <a:ext cx="2108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Arctic </a:t>
            </a:r>
          </a:p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Ocean</a:t>
            </a:r>
          </a:p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Exchange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207963" y="2941638"/>
            <a:ext cx="808037" cy="808037"/>
          </a:xfrm>
          <a:prstGeom prst="ellipse">
            <a:avLst/>
          </a:prstGeom>
          <a:noFill/>
          <a:ln w="5715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208088" y="3090863"/>
            <a:ext cx="1144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cs typeface="Arial" charset="0"/>
              </a:rPr>
              <a:t>Inflows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214313" y="3962400"/>
            <a:ext cx="793750" cy="792163"/>
          </a:xfrm>
          <a:prstGeom prst="ellips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146175" y="4111625"/>
            <a:ext cx="1243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cs typeface="Arial" charset="0"/>
              </a:rPr>
              <a:t>Outflow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A043-B5D0-4B98-A7C3-C6BB9E32471E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39" grpId="1" animBg="1"/>
      <p:bldP spid="14340" grpId="0" animBg="1"/>
      <p:bldP spid="14340" grpId="1" animBg="1"/>
      <p:bldP spid="14341" grpId="0" animBg="1"/>
      <p:bldP spid="14344" grpId="0" animBg="1"/>
      <p:bldP spid="14345" grpId="0"/>
      <p:bldP spid="14346" grpId="0" animBg="1"/>
      <p:bldP spid="143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8434" name="Picture 2" descr="thermohaline circulation"/>
          <p:cNvPicPr>
            <a:picLocks noChangeAspect="1" noChangeArrowheads="1"/>
          </p:cNvPicPr>
          <p:nvPr/>
        </p:nvPicPr>
        <p:blipFill>
          <a:blip r:embed="rId3"/>
          <a:srcRect b="27431"/>
          <a:stretch>
            <a:fillRect/>
          </a:stretch>
        </p:blipFill>
        <p:spPr bwMode="auto">
          <a:xfrm>
            <a:off x="449263" y="1028700"/>
            <a:ext cx="8313737" cy="37925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chemeClr val="bg1"/>
            </a:outerShdw>
          </a:effec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928688" y="4806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b="0">
              <a:latin typeface="Arial" pitchFamily="34" charset="0"/>
            </a:endParaRPr>
          </a:p>
        </p:txBody>
      </p:sp>
      <p:sp>
        <p:nvSpPr>
          <p:cNvPr id="28677" name="Oval 4"/>
          <p:cNvSpPr>
            <a:spLocks noChangeArrowheads="1"/>
          </p:cNvSpPr>
          <p:nvPr/>
        </p:nvSpPr>
        <p:spPr bwMode="auto">
          <a:xfrm>
            <a:off x="958850" y="5319713"/>
            <a:ext cx="777875" cy="581025"/>
          </a:xfrm>
          <a:prstGeom prst="ellipse">
            <a:avLst/>
          </a:prstGeom>
          <a:solidFill>
            <a:srgbClr val="CC66FF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1827213" y="5118100"/>
            <a:ext cx="6262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These are the “Ventilation” Areas </a:t>
            </a:r>
          </a:p>
          <a:p>
            <a:r>
              <a:rPr lang="en-US" sz="3200"/>
              <a:t>Where New Deep Water is Formed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96850" y="6483350"/>
            <a:ext cx="4533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Arial" charset="0"/>
              </a:rPr>
              <a:t>Hansen, et al., Science, 13 August, 2004</a:t>
            </a: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584200" y="285750"/>
            <a:ext cx="7927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/>
              <a:t>Wally Broeker’s “Conveyor Belt” Circulation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7111-98A5-4525-94ED-D31824663E29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143000" y="1524000"/>
            <a:ext cx="7010400" cy="5029200"/>
          </a:xfrm>
          <a:prstGeom prst="rect">
            <a:avLst/>
          </a:prstGeom>
          <a:solidFill>
            <a:srgbClr val="66FFFF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9700" name="Freeform 12"/>
          <p:cNvSpPr>
            <a:spLocks/>
          </p:cNvSpPr>
          <p:nvPr/>
        </p:nvSpPr>
        <p:spPr bwMode="auto">
          <a:xfrm>
            <a:off x="1162050" y="1952625"/>
            <a:ext cx="6229350" cy="1335088"/>
          </a:xfrm>
          <a:custGeom>
            <a:avLst/>
            <a:gdLst>
              <a:gd name="T0" fmla="*/ 0 w 3924"/>
              <a:gd name="T1" fmla="*/ 0 h 841"/>
              <a:gd name="T2" fmla="*/ 948 w 3924"/>
              <a:gd name="T3" fmla="*/ 588 h 841"/>
              <a:gd name="T4" fmla="*/ 1872 w 3924"/>
              <a:gd name="T5" fmla="*/ 816 h 841"/>
              <a:gd name="T6" fmla="*/ 3168 w 3924"/>
              <a:gd name="T7" fmla="*/ 708 h 841"/>
              <a:gd name="T8" fmla="*/ 3924 w 3924"/>
              <a:gd name="T9" fmla="*/ 18 h 8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24"/>
              <a:gd name="T16" fmla="*/ 0 h 841"/>
              <a:gd name="T17" fmla="*/ 3924 w 3924"/>
              <a:gd name="T18" fmla="*/ 841 h 8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24" h="841">
                <a:moveTo>
                  <a:pt x="0" y="0"/>
                </a:moveTo>
                <a:cubicBezTo>
                  <a:pt x="158" y="98"/>
                  <a:pt x="636" y="452"/>
                  <a:pt x="948" y="588"/>
                </a:cubicBezTo>
                <a:cubicBezTo>
                  <a:pt x="1260" y="724"/>
                  <a:pt x="1502" y="796"/>
                  <a:pt x="1872" y="816"/>
                </a:cubicBezTo>
                <a:cubicBezTo>
                  <a:pt x="2242" y="836"/>
                  <a:pt x="2826" y="841"/>
                  <a:pt x="3168" y="708"/>
                </a:cubicBezTo>
                <a:cubicBezTo>
                  <a:pt x="3510" y="575"/>
                  <a:pt x="3767" y="162"/>
                  <a:pt x="3924" y="18"/>
                </a:cubicBezTo>
              </a:path>
            </a:pathLst>
          </a:custGeom>
          <a:solidFill>
            <a:srgbClr val="FFCC00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Freeform 10"/>
          <p:cNvSpPr>
            <a:spLocks/>
          </p:cNvSpPr>
          <p:nvPr/>
        </p:nvSpPr>
        <p:spPr bwMode="auto">
          <a:xfrm>
            <a:off x="1095375" y="1892300"/>
            <a:ext cx="5349875" cy="4521200"/>
          </a:xfrm>
          <a:custGeom>
            <a:avLst/>
            <a:gdLst>
              <a:gd name="T0" fmla="*/ 36 w 3370"/>
              <a:gd name="T1" fmla="*/ 254 h 2848"/>
              <a:gd name="T2" fmla="*/ 42 w 3370"/>
              <a:gd name="T3" fmla="*/ 104 h 2848"/>
              <a:gd name="T4" fmla="*/ 78 w 3370"/>
              <a:gd name="T5" fmla="*/ 56 h 2848"/>
              <a:gd name="T6" fmla="*/ 510 w 3370"/>
              <a:gd name="T7" fmla="*/ 440 h 2848"/>
              <a:gd name="T8" fmla="*/ 1044 w 3370"/>
              <a:gd name="T9" fmla="*/ 1568 h 2848"/>
              <a:gd name="T10" fmla="*/ 1974 w 3370"/>
              <a:gd name="T11" fmla="*/ 1820 h 2848"/>
              <a:gd name="T12" fmla="*/ 2934 w 3370"/>
              <a:gd name="T13" fmla="*/ 1844 h 2848"/>
              <a:gd name="T14" fmla="*/ 3054 w 3370"/>
              <a:gd name="T15" fmla="*/ 2072 h 2848"/>
              <a:gd name="T16" fmla="*/ 1038 w 3370"/>
              <a:gd name="T17" fmla="*/ 2744 h 2848"/>
              <a:gd name="T18" fmla="*/ 174 w 3370"/>
              <a:gd name="T19" fmla="*/ 1448 h 2848"/>
              <a:gd name="T20" fmla="*/ 36 w 3370"/>
              <a:gd name="T21" fmla="*/ 254 h 28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70"/>
              <a:gd name="T34" fmla="*/ 0 h 2848"/>
              <a:gd name="T35" fmla="*/ 3370 w 3370"/>
              <a:gd name="T36" fmla="*/ 2848 h 28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70" h="2848">
                <a:moveTo>
                  <a:pt x="36" y="254"/>
                </a:moveTo>
                <a:cubicBezTo>
                  <a:pt x="14" y="30"/>
                  <a:pt x="35" y="137"/>
                  <a:pt x="42" y="104"/>
                </a:cubicBezTo>
                <a:cubicBezTo>
                  <a:pt x="49" y="71"/>
                  <a:pt x="0" y="0"/>
                  <a:pt x="78" y="56"/>
                </a:cubicBezTo>
                <a:cubicBezTo>
                  <a:pt x="156" y="112"/>
                  <a:pt x="349" y="188"/>
                  <a:pt x="510" y="440"/>
                </a:cubicBezTo>
                <a:cubicBezTo>
                  <a:pt x="671" y="692"/>
                  <a:pt x="800" y="1338"/>
                  <a:pt x="1044" y="1568"/>
                </a:cubicBezTo>
                <a:cubicBezTo>
                  <a:pt x="1288" y="1798"/>
                  <a:pt x="1659" y="1774"/>
                  <a:pt x="1974" y="1820"/>
                </a:cubicBezTo>
                <a:cubicBezTo>
                  <a:pt x="2289" y="1866"/>
                  <a:pt x="2754" y="1802"/>
                  <a:pt x="2934" y="1844"/>
                </a:cubicBezTo>
                <a:cubicBezTo>
                  <a:pt x="3114" y="1886"/>
                  <a:pt x="3370" y="1922"/>
                  <a:pt x="3054" y="2072"/>
                </a:cubicBezTo>
                <a:cubicBezTo>
                  <a:pt x="2738" y="2222"/>
                  <a:pt x="1518" y="2848"/>
                  <a:pt x="1038" y="2744"/>
                </a:cubicBezTo>
                <a:cubicBezTo>
                  <a:pt x="558" y="2640"/>
                  <a:pt x="341" y="1863"/>
                  <a:pt x="174" y="1448"/>
                </a:cubicBezTo>
                <a:cubicBezTo>
                  <a:pt x="7" y="1033"/>
                  <a:pt x="62" y="482"/>
                  <a:pt x="36" y="254"/>
                </a:cubicBezTo>
                <a:close/>
              </a:path>
            </a:pathLst>
          </a:custGeom>
          <a:solidFill>
            <a:srgbClr val="0066CC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Freeform 9"/>
          <p:cNvSpPr>
            <a:spLocks/>
          </p:cNvSpPr>
          <p:nvPr/>
        </p:nvSpPr>
        <p:spPr bwMode="auto">
          <a:xfrm>
            <a:off x="3009900" y="1854200"/>
            <a:ext cx="5133975" cy="4470400"/>
          </a:xfrm>
          <a:custGeom>
            <a:avLst/>
            <a:gdLst>
              <a:gd name="T0" fmla="*/ 3024 w 3234"/>
              <a:gd name="T1" fmla="*/ 116 h 2816"/>
              <a:gd name="T2" fmla="*/ 2898 w 3234"/>
              <a:gd name="T3" fmla="*/ 308 h 2816"/>
              <a:gd name="T4" fmla="*/ 2712 w 3234"/>
              <a:gd name="T5" fmla="*/ 752 h 2816"/>
              <a:gd name="T6" fmla="*/ 2520 w 3234"/>
              <a:gd name="T7" fmla="*/ 1232 h 2816"/>
              <a:gd name="T8" fmla="*/ 2064 w 3234"/>
              <a:gd name="T9" fmla="*/ 1748 h 2816"/>
              <a:gd name="T10" fmla="*/ 1434 w 3234"/>
              <a:gd name="T11" fmla="*/ 2096 h 2816"/>
              <a:gd name="T12" fmla="*/ 870 w 3234"/>
              <a:gd name="T13" fmla="*/ 2216 h 2816"/>
              <a:gd name="T14" fmla="*/ 360 w 3234"/>
              <a:gd name="T15" fmla="*/ 2288 h 2816"/>
              <a:gd name="T16" fmla="*/ 360 w 3234"/>
              <a:gd name="T17" fmla="*/ 2576 h 2816"/>
              <a:gd name="T18" fmla="*/ 2520 w 3234"/>
              <a:gd name="T19" fmla="*/ 2528 h 2816"/>
              <a:gd name="T20" fmla="*/ 3096 w 3234"/>
              <a:gd name="T21" fmla="*/ 848 h 2816"/>
              <a:gd name="T22" fmla="*/ 3222 w 3234"/>
              <a:gd name="T23" fmla="*/ 122 h 2816"/>
              <a:gd name="T24" fmla="*/ 3024 w 3234"/>
              <a:gd name="T25" fmla="*/ 116 h 2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34"/>
              <a:gd name="T40" fmla="*/ 0 h 2816"/>
              <a:gd name="T41" fmla="*/ 3234 w 3234"/>
              <a:gd name="T42" fmla="*/ 2816 h 28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34" h="2816">
                <a:moveTo>
                  <a:pt x="3024" y="116"/>
                </a:moveTo>
                <a:cubicBezTo>
                  <a:pt x="2970" y="147"/>
                  <a:pt x="2950" y="202"/>
                  <a:pt x="2898" y="308"/>
                </a:cubicBezTo>
                <a:cubicBezTo>
                  <a:pt x="2846" y="414"/>
                  <a:pt x="2775" y="598"/>
                  <a:pt x="2712" y="752"/>
                </a:cubicBezTo>
                <a:cubicBezTo>
                  <a:pt x="2649" y="906"/>
                  <a:pt x="2628" y="1066"/>
                  <a:pt x="2520" y="1232"/>
                </a:cubicBezTo>
                <a:cubicBezTo>
                  <a:pt x="2412" y="1398"/>
                  <a:pt x="2245" y="1604"/>
                  <a:pt x="2064" y="1748"/>
                </a:cubicBezTo>
                <a:cubicBezTo>
                  <a:pt x="1883" y="1892"/>
                  <a:pt x="1633" y="2018"/>
                  <a:pt x="1434" y="2096"/>
                </a:cubicBezTo>
                <a:cubicBezTo>
                  <a:pt x="1235" y="2174"/>
                  <a:pt x="1049" y="2184"/>
                  <a:pt x="870" y="2216"/>
                </a:cubicBezTo>
                <a:cubicBezTo>
                  <a:pt x="691" y="2248"/>
                  <a:pt x="445" y="2228"/>
                  <a:pt x="360" y="2288"/>
                </a:cubicBezTo>
                <a:cubicBezTo>
                  <a:pt x="275" y="2348"/>
                  <a:pt x="0" y="2536"/>
                  <a:pt x="360" y="2576"/>
                </a:cubicBezTo>
                <a:cubicBezTo>
                  <a:pt x="720" y="2616"/>
                  <a:pt x="2064" y="2816"/>
                  <a:pt x="2520" y="2528"/>
                </a:cubicBezTo>
                <a:cubicBezTo>
                  <a:pt x="2976" y="2240"/>
                  <a:pt x="2979" y="1249"/>
                  <a:pt x="3096" y="848"/>
                </a:cubicBezTo>
                <a:cubicBezTo>
                  <a:pt x="3213" y="447"/>
                  <a:pt x="3234" y="244"/>
                  <a:pt x="3222" y="122"/>
                </a:cubicBezTo>
                <a:cubicBezTo>
                  <a:pt x="3210" y="0"/>
                  <a:pt x="3069" y="91"/>
                  <a:pt x="3024" y="116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Freeform 5" descr="Weave"/>
          <p:cNvSpPr>
            <a:spLocks/>
          </p:cNvSpPr>
          <p:nvPr/>
        </p:nvSpPr>
        <p:spPr bwMode="auto">
          <a:xfrm>
            <a:off x="1106488" y="1654175"/>
            <a:ext cx="7056437" cy="4899025"/>
          </a:xfrm>
          <a:custGeom>
            <a:avLst/>
            <a:gdLst>
              <a:gd name="T0" fmla="*/ 23 w 4445"/>
              <a:gd name="T1" fmla="*/ 3086 h 3086"/>
              <a:gd name="T2" fmla="*/ 35 w 4445"/>
              <a:gd name="T3" fmla="*/ 2648 h 3086"/>
              <a:gd name="T4" fmla="*/ 23 w 4445"/>
              <a:gd name="T5" fmla="*/ 686 h 3086"/>
              <a:gd name="T6" fmla="*/ 29 w 4445"/>
              <a:gd name="T7" fmla="*/ 410 h 3086"/>
              <a:gd name="T8" fmla="*/ 23 w 4445"/>
              <a:gd name="T9" fmla="*/ 344 h 3086"/>
              <a:gd name="T10" fmla="*/ 167 w 4445"/>
              <a:gd name="T11" fmla="*/ 494 h 3086"/>
              <a:gd name="T12" fmla="*/ 473 w 4445"/>
              <a:gd name="T13" fmla="*/ 1634 h 3086"/>
              <a:gd name="T14" fmla="*/ 1031 w 4445"/>
              <a:gd name="T15" fmla="*/ 2366 h 3086"/>
              <a:gd name="T16" fmla="*/ 3287 w 4445"/>
              <a:gd name="T17" fmla="*/ 2366 h 3086"/>
              <a:gd name="T18" fmla="*/ 4217 w 4445"/>
              <a:gd name="T19" fmla="*/ 596 h 3086"/>
              <a:gd name="T20" fmla="*/ 4403 w 4445"/>
              <a:gd name="T21" fmla="*/ 266 h 3086"/>
              <a:gd name="T22" fmla="*/ 4439 w 4445"/>
              <a:gd name="T23" fmla="*/ 470 h 3086"/>
              <a:gd name="T24" fmla="*/ 4439 w 4445"/>
              <a:gd name="T25" fmla="*/ 3086 h 30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45"/>
              <a:gd name="T40" fmla="*/ 0 h 3086"/>
              <a:gd name="T41" fmla="*/ 4445 w 4445"/>
              <a:gd name="T42" fmla="*/ 3086 h 30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45" h="3086">
                <a:moveTo>
                  <a:pt x="23" y="3086"/>
                </a:moveTo>
                <a:cubicBezTo>
                  <a:pt x="25" y="3013"/>
                  <a:pt x="35" y="3048"/>
                  <a:pt x="35" y="2648"/>
                </a:cubicBezTo>
                <a:cubicBezTo>
                  <a:pt x="35" y="2248"/>
                  <a:pt x="24" y="1059"/>
                  <a:pt x="23" y="686"/>
                </a:cubicBezTo>
                <a:cubicBezTo>
                  <a:pt x="22" y="313"/>
                  <a:pt x="29" y="467"/>
                  <a:pt x="29" y="410"/>
                </a:cubicBezTo>
                <a:cubicBezTo>
                  <a:pt x="29" y="353"/>
                  <a:pt x="0" y="330"/>
                  <a:pt x="23" y="344"/>
                </a:cubicBezTo>
                <a:cubicBezTo>
                  <a:pt x="46" y="358"/>
                  <a:pt x="92" y="279"/>
                  <a:pt x="167" y="494"/>
                </a:cubicBezTo>
                <a:cubicBezTo>
                  <a:pt x="242" y="709"/>
                  <a:pt x="329" y="1322"/>
                  <a:pt x="473" y="1634"/>
                </a:cubicBezTo>
                <a:cubicBezTo>
                  <a:pt x="617" y="1946"/>
                  <a:pt x="562" y="2244"/>
                  <a:pt x="1031" y="2366"/>
                </a:cubicBezTo>
                <a:cubicBezTo>
                  <a:pt x="1500" y="2488"/>
                  <a:pt x="2756" y="2661"/>
                  <a:pt x="3287" y="2366"/>
                </a:cubicBezTo>
                <a:cubicBezTo>
                  <a:pt x="3818" y="2071"/>
                  <a:pt x="4031" y="946"/>
                  <a:pt x="4217" y="596"/>
                </a:cubicBezTo>
                <a:cubicBezTo>
                  <a:pt x="4403" y="246"/>
                  <a:pt x="4366" y="287"/>
                  <a:pt x="4403" y="266"/>
                </a:cubicBezTo>
                <a:cubicBezTo>
                  <a:pt x="4440" y="245"/>
                  <a:pt x="4433" y="0"/>
                  <a:pt x="4439" y="470"/>
                </a:cubicBezTo>
                <a:cubicBezTo>
                  <a:pt x="4445" y="940"/>
                  <a:pt x="4439" y="2541"/>
                  <a:pt x="4439" y="3086"/>
                </a:cubicBezTo>
              </a:path>
            </a:pathLst>
          </a:custGeom>
          <a:pattFill prst="weave">
            <a:fgClr>
              <a:srgbClr val="993300"/>
            </a:fgClr>
            <a:bgClr>
              <a:schemeClr val="folHlink"/>
            </a:bgClr>
          </a:patt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Line 6"/>
          <p:cNvSpPr>
            <a:spLocks noChangeShapeType="1"/>
          </p:cNvSpPr>
          <p:nvPr/>
        </p:nvSpPr>
        <p:spPr bwMode="auto">
          <a:xfrm flipH="1">
            <a:off x="1143000" y="1981200"/>
            <a:ext cx="7010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685800" y="1066800"/>
            <a:ext cx="1611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Nordic Sea</a:t>
            </a: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6994525" y="1066800"/>
            <a:ext cx="157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Antarctica</a:t>
            </a:r>
          </a:p>
        </p:txBody>
      </p:sp>
      <p:sp>
        <p:nvSpPr>
          <p:cNvPr id="29707" name="Freeform 11"/>
          <p:cNvSpPr>
            <a:spLocks/>
          </p:cNvSpPr>
          <p:nvPr/>
        </p:nvSpPr>
        <p:spPr bwMode="auto">
          <a:xfrm>
            <a:off x="2676525" y="2057400"/>
            <a:ext cx="3109913" cy="815975"/>
          </a:xfrm>
          <a:custGeom>
            <a:avLst/>
            <a:gdLst>
              <a:gd name="T0" fmla="*/ 510 w 1959"/>
              <a:gd name="T1" fmla="*/ 28 h 514"/>
              <a:gd name="T2" fmla="*/ 48 w 1959"/>
              <a:gd name="T3" fmla="*/ 304 h 514"/>
              <a:gd name="T4" fmla="*/ 798 w 1959"/>
              <a:gd name="T5" fmla="*/ 508 h 514"/>
              <a:gd name="T6" fmla="*/ 1848 w 1959"/>
              <a:gd name="T7" fmla="*/ 340 h 514"/>
              <a:gd name="T8" fmla="*/ 1464 w 1959"/>
              <a:gd name="T9" fmla="*/ 52 h 514"/>
              <a:gd name="T10" fmla="*/ 510 w 1959"/>
              <a:gd name="T11" fmla="*/ 28 h 5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9"/>
              <a:gd name="T19" fmla="*/ 0 h 514"/>
              <a:gd name="T20" fmla="*/ 1959 w 1959"/>
              <a:gd name="T21" fmla="*/ 514 h 5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9" h="514">
                <a:moveTo>
                  <a:pt x="510" y="28"/>
                </a:moveTo>
                <a:cubicBezTo>
                  <a:pt x="277" y="54"/>
                  <a:pt x="0" y="224"/>
                  <a:pt x="48" y="304"/>
                </a:cubicBezTo>
                <a:cubicBezTo>
                  <a:pt x="96" y="384"/>
                  <a:pt x="498" y="502"/>
                  <a:pt x="798" y="508"/>
                </a:cubicBezTo>
                <a:cubicBezTo>
                  <a:pt x="1098" y="514"/>
                  <a:pt x="1737" y="416"/>
                  <a:pt x="1848" y="340"/>
                </a:cubicBezTo>
                <a:cubicBezTo>
                  <a:pt x="1959" y="264"/>
                  <a:pt x="1687" y="104"/>
                  <a:pt x="1464" y="52"/>
                </a:cubicBezTo>
                <a:cubicBezTo>
                  <a:pt x="1241" y="0"/>
                  <a:pt x="709" y="33"/>
                  <a:pt x="510" y="28"/>
                </a:cubicBezTo>
                <a:close/>
              </a:path>
            </a:pathLst>
          </a:custGeom>
          <a:solidFill>
            <a:srgbClr val="FF6600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3048000" y="2057400"/>
            <a:ext cx="2100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Mediterranean</a:t>
            </a:r>
          </a:p>
          <a:p>
            <a:pPr algn="ctr"/>
            <a:r>
              <a:rPr lang="en-US"/>
              <a:t>Water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3429000" y="2819400"/>
            <a:ext cx="258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Subtropical Water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2547938" y="4724400"/>
            <a:ext cx="1109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NADW</a:t>
            </a:r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5410200" y="5029200"/>
            <a:ext cx="109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AABW</a:t>
            </a:r>
          </a:p>
        </p:txBody>
      </p:sp>
      <p:sp>
        <p:nvSpPr>
          <p:cNvPr id="29712" name="Text Box 18"/>
          <p:cNvSpPr txBox="1">
            <a:spLocks noChangeArrowheads="1"/>
          </p:cNvSpPr>
          <p:nvPr/>
        </p:nvSpPr>
        <p:spPr bwMode="auto">
          <a:xfrm>
            <a:off x="3794125" y="10668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Equator   </a:t>
            </a:r>
          </a:p>
        </p:txBody>
      </p:sp>
      <p:sp>
        <p:nvSpPr>
          <p:cNvPr id="29713" name="Text Box 19"/>
          <p:cNvSpPr txBox="1">
            <a:spLocks noChangeArrowheads="1"/>
          </p:cNvSpPr>
          <p:nvPr/>
        </p:nvSpPr>
        <p:spPr bwMode="auto">
          <a:xfrm>
            <a:off x="1371600" y="76200"/>
            <a:ext cx="64299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Water Masses Involved in the </a:t>
            </a:r>
          </a:p>
          <a:p>
            <a:pPr algn="ctr"/>
            <a:r>
              <a:rPr lang="en-US" sz="2800" dirty="0" err="1"/>
              <a:t>Thermohaline</a:t>
            </a:r>
            <a:r>
              <a:rPr lang="en-US" sz="2800" dirty="0"/>
              <a:t> Circulation In the Atlantic</a:t>
            </a:r>
          </a:p>
        </p:txBody>
      </p:sp>
      <p:sp>
        <p:nvSpPr>
          <p:cNvPr id="29714" name="Rectangle 20"/>
          <p:cNvSpPr>
            <a:spLocks noChangeArrowheads="1"/>
          </p:cNvSpPr>
          <p:nvPr/>
        </p:nvSpPr>
        <p:spPr bwMode="auto">
          <a:xfrm>
            <a:off x="1143000" y="1524000"/>
            <a:ext cx="7010400" cy="5029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Freeform 22"/>
          <p:cNvSpPr>
            <a:spLocks/>
          </p:cNvSpPr>
          <p:nvPr/>
        </p:nvSpPr>
        <p:spPr bwMode="auto">
          <a:xfrm>
            <a:off x="6248400" y="2286000"/>
            <a:ext cx="1143000" cy="1371600"/>
          </a:xfrm>
          <a:custGeom>
            <a:avLst/>
            <a:gdLst>
              <a:gd name="T0" fmla="*/ 720 w 720"/>
              <a:gd name="T1" fmla="*/ 0 h 864"/>
              <a:gd name="T2" fmla="*/ 480 w 720"/>
              <a:gd name="T3" fmla="*/ 432 h 864"/>
              <a:gd name="T4" fmla="*/ 0 w 720"/>
              <a:gd name="T5" fmla="*/ 864 h 864"/>
              <a:gd name="T6" fmla="*/ 0 60000 65536"/>
              <a:gd name="T7" fmla="*/ 0 60000 65536"/>
              <a:gd name="T8" fmla="*/ 0 60000 65536"/>
              <a:gd name="T9" fmla="*/ 0 w 720"/>
              <a:gd name="T10" fmla="*/ 0 h 864"/>
              <a:gd name="T11" fmla="*/ 720 w 720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864">
                <a:moveTo>
                  <a:pt x="720" y="0"/>
                </a:moveTo>
                <a:cubicBezTo>
                  <a:pt x="660" y="144"/>
                  <a:pt x="600" y="288"/>
                  <a:pt x="480" y="432"/>
                </a:cubicBezTo>
                <a:cubicBezTo>
                  <a:pt x="360" y="576"/>
                  <a:pt x="180" y="720"/>
                  <a:pt x="0" y="864"/>
                </a:cubicBezTo>
              </a:path>
            </a:pathLst>
          </a:custGeom>
          <a:noFill/>
          <a:ln w="1301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9" name="Freeform 23"/>
          <p:cNvSpPr>
            <a:spLocks/>
          </p:cNvSpPr>
          <p:nvPr/>
        </p:nvSpPr>
        <p:spPr bwMode="auto">
          <a:xfrm>
            <a:off x="6477000" y="2343150"/>
            <a:ext cx="1276350" cy="2457450"/>
          </a:xfrm>
          <a:custGeom>
            <a:avLst/>
            <a:gdLst>
              <a:gd name="T0" fmla="*/ 804 w 804"/>
              <a:gd name="T1" fmla="*/ 0 h 1548"/>
              <a:gd name="T2" fmla="*/ 480 w 804"/>
              <a:gd name="T3" fmla="*/ 828 h 1548"/>
              <a:gd name="T4" fmla="*/ 288 w 804"/>
              <a:gd name="T5" fmla="*/ 1212 h 1548"/>
              <a:gd name="T6" fmla="*/ 0 w 804"/>
              <a:gd name="T7" fmla="*/ 1548 h 1548"/>
              <a:gd name="T8" fmla="*/ 0 60000 65536"/>
              <a:gd name="T9" fmla="*/ 0 60000 65536"/>
              <a:gd name="T10" fmla="*/ 0 60000 65536"/>
              <a:gd name="T11" fmla="*/ 0 60000 65536"/>
              <a:gd name="T12" fmla="*/ 0 w 804"/>
              <a:gd name="T13" fmla="*/ 0 h 1548"/>
              <a:gd name="T14" fmla="*/ 804 w 804"/>
              <a:gd name="T15" fmla="*/ 1548 h 15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" h="1548">
                <a:moveTo>
                  <a:pt x="804" y="0"/>
                </a:moveTo>
                <a:cubicBezTo>
                  <a:pt x="750" y="137"/>
                  <a:pt x="566" y="626"/>
                  <a:pt x="480" y="828"/>
                </a:cubicBezTo>
                <a:cubicBezTo>
                  <a:pt x="394" y="1030"/>
                  <a:pt x="368" y="1092"/>
                  <a:pt x="288" y="1212"/>
                </a:cubicBezTo>
                <a:cubicBezTo>
                  <a:pt x="208" y="1332"/>
                  <a:pt x="104" y="1440"/>
                  <a:pt x="0" y="1548"/>
                </a:cubicBezTo>
              </a:path>
            </a:pathLst>
          </a:custGeom>
          <a:noFill/>
          <a:ln w="1111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60" name="Freeform 24"/>
          <p:cNvSpPr>
            <a:spLocks/>
          </p:cNvSpPr>
          <p:nvPr/>
        </p:nvSpPr>
        <p:spPr bwMode="auto">
          <a:xfrm>
            <a:off x="1400175" y="2200275"/>
            <a:ext cx="1104900" cy="2676525"/>
          </a:xfrm>
          <a:custGeom>
            <a:avLst/>
            <a:gdLst>
              <a:gd name="T0" fmla="*/ 0 w 696"/>
              <a:gd name="T1" fmla="*/ 0 h 1686"/>
              <a:gd name="T2" fmla="*/ 138 w 696"/>
              <a:gd name="T3" fmla="*/ 360 h 1686"/>
              <a:gd name="T4" fmla="*/ 318 w 696"/>
              <a:gd name="T5" fmla="*/ 864 h 1686"/>
              <a:gd name="T6" fmla="*/ 474 w 696"/>
              <a:gd name="T7" fmla="*/ 1254 h 1686"/>
              <a:gd name="T8" fmla="*/ 696 w 696"/>
              <a:gd name="T9" fmla="*/ 1686 h 16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6"/>
              <a:gd name="T16" fmla="*/ 0 h 1686"/>
              <a:gd name="T17" fmla="*/ 696 w 696"/>
              <a:gd name="T18" fmla="*/ 1686 h 16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6" h="1686">
                <a:moveTo>
                  <a:pt x="0" y="0"/>
                </a:moveTo>
                <a:cubicBezTo>
                  <a:pt x="23" y="60"/>
                  <a:pt x="85" y="216"/>
                  <a:pt x="138" y="360"/>
                </a:cubicBezTo>
                <a:cubicBezTo>
                  <a:pt x="191" y="504"/>
                  <a:pt x="262" y="715"/>
                  <a:pt x="318" y="864"/>
                </a:cubicBezTo>
                <a:cubicBezTo>
                  <a:pt x="374" y="1013"/>
                  <a:pt x="411" y="1117"/>
                  <a:pt x="474" y="1254"/>
                </a:cubicBezTo>
                <a:cubicBezTo>
                  <a:pt x="537" y="1391"/>
                  <a:pt x="659" y="1614"/>
                  <a:pt x="696" y="1686"/>
                </a:cubicBezTo>
              </a:path>
            </a:pathLst>
          </a:custGeom>
          <a:noFill/>
          <a:ln w="1111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3000375" y="3581400"/>
            <a:ext cx="31718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Antarctic Intermediate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Water</a:t>
            </a:r>
          </a:p>
          <a:p>
            <a:pPr algn="ctr"/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1555-C762-4510-A962-843AA3C1706F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9" grpId="0"/>
      <p:bldP spid="65550" grpId="0"/>
      <p:bldP spid="65552" grpId="0"/>
      <p:bldP spid="65553" grpId="0"/>
      <p:bldP spid="65558" grpId="0" animBg="1"/>
      <p:bldP spid="65559" grpId="0" animBg="1"/>
      <p:bldP spid="65560" grpId="0" animBg="1"/>
      <p:bldP spid="655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143000" y="1524000"/>
            <a:ext cx="7010400" cy="5029200"/>
          </a:xfrm>
          <a:prstGeom prst="rect">
            <a:avLst/>
          </a:prstGeom>
          <a:solidFill>
            <a:srgbClr val="66FFFF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2"/>
                </a:solidFill>
              </a:rPr>
              <a:t>Antarctic Intermediate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Water</a:t>
            </a:r>
          </a:p>
        </p:txBody>
      </p:sp>
      <p:sp>
        <p:nvSpPr>
          <p:cNvPr id="30724" name="Freeform 3"/>
          <p:cNvSpPr>
            <a:spLocks/>
          </p:cNvSpPr>
          <p:nvPr/>
        </p:nvSpPr>
        <p:spPr bwMode="auto">
          <a:xfrm>
            <a:off x="1162050" y="1952625"/>
            <a:ext cx="6229350" cy="1335088"/>
          </a:xfrm>
          <a:custGeom>
            <a:avLst/>
            <a:gdLst>
              <a:gd name="T0" fmla="*/ 0 w 3924"/>
              <a:gd name="T1" fmla="*/ 0 h 841"/>
              <a:gd name="T2" fmla="*/ 948 w 3924"/>
              <a:gd name="T3" fmla="*/ 588 h 841"/>
              <a:gd name="T4" fmla="*/ 1872 w 3924"/>
              <a:gd name="T5" fmla="*/ 816 h 841"/>
              <a:gd name="T6" fmla="*/ 3168 w 3924"/>
              <a:gd name="T7" fmla="*/ 708 h 841"/>
              <a:gd name="T8" fmla="*/ 3924 w 3924"/>
              <a:gd name="T9" fmla="*/ 18 h 8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24"/>
              <a:gd name="T16" fmla="*/ 0 h 841"/>
              <a:gd name="T17" fmla="*/ 3924 w 3924"/>
              <a:gd name="T18" fmla="*/ 841 h 8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24" h="841">
                <a:moveTo>
                  <a:pt x="0" y="0"/>
                </a:moveTo>
                <a:cubicBezTo>
                  <a:pt x="158" y="98"/>
                  <a:pt x="636" y="452"/>
                  <a:pt x="948" y="588"/>
                </a:cubicBezTo>
                <a:cubicBezTo>
                  <a:pt x="1260" y="724"/>
                  <a:pt x="1502" y="796"/>
                  <a:pt x="1872" y="816"/>
                </a:cubicBezTo>
                <a:cubicBezTo>
                  <a:pt x="2242" y="836"/>
                  <a:pt x="2826" y="841"/>
                  <a:pt x="3168" y="708"/>
                </a:cubicBezTo>
                <a:cubicBezTo>
                  <a:pt x="3510" y="575"/>
                  <a:pt x="3767" y="162"/>
                  <a:pt x="3924" y="18"/>
                </a:cubicBezTo>
              </a:path>
            </a:pathLst>
          </a:custGeom>
          <a:solidFill>
            <a:srgbClr val="FFCC00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5" name="Freeform 4"/>
          <p:cNvSpPr>
            <a:spLocks/>
          </p:cNvSpPr>
          <p:nvPr/>
        </p:nvSpPr>
        <p:spPr bwMode="auto">
          <a:xfrm>
            <a:off x="1095375" y="1892300"/>
            <a:ext cx="5349875" cy="4521200"/>
          </a:xfrm>
          <a:custGeom>
            <a:avLst/>
            <a:gdLst>
              <a:gd name="T0" fmla="*/ 36 w 3370"/>
              <a:gd name="T1" fmla="*/ 254 h 2848"/>
              <a:gd name="T2" fmla="*/ 42 w 3370"/>
              <a:gd name="T3" fmla="*/ 104 h 2848"/>
              <a:gd name="T4" fmla="*/ 78 w 3370"/>
              <a:gd name="T5" fmla="*/ 56 h 2848"/>
              <a:gd name="T6" fmla="*/ 510 w 3370"/>
              <a:gd name="T7" fmla="*/ 440 h 2848"/>
              <a:gd name="T8" fmla="*/ 1044 w 3370"/>
              <a:gd name="T9" fmla="*/ 1568 h 2848"/>
              <a:gd name="T10" fmla="*/ 1974 w 3370"/>
              <a:gd name="T11" fmla="*/ 1820 h 2848"/>
              <a:gd name="T12" fmla="*/ 2934 w 3370"/>
              <a:gd name="T13" fmla="*/ 1844 h 2848"/>
              <a:gd name="T14" fmla="*/ 3054 w 3370"/>
              <a:gd name="T15" fmla="*/ 2072 h 2848"/>
              <a:gd name="T16" fmla="*/ 1038 w 3370"/>
              <a:gd name="T17" fmla="*/ 2744 h 2848"/>
              <a:gd name="T18" fmla="*/ 174 w 3370"/>
              <a:gd name="T19" fmla="*/ 1448 h 2848"/>
              <a:gd name="T20" fmla="*/ 36 w 3370"/>
              <a:gd name="T21" fmla="*/ 254 h 28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70"/>
              <a:gd name="T34" fmla="*/ 0 h 2848"/>
              <a:gd name="T35" fmla="*/ 3370 w 3370"/>
              <a:gd name="T36" fmla="*/ 2848 h 28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70" h="2848">
                <a:moveTo>
                  <a:pt x="36" y="254"/>
                </a:moveTo>
                <a:cubicBezTo>
                  <a:pt x="14" y="30"/>
                  <a:pt x="35" y="137"/>
                  <a:pt x="42" y="104"/>
                </a:cubicBezTo>
                <a:cubicBezTo>
                  <a:pt x="49" y="71"/>
                  <a:pt x="0" y="0"/>
                  <a:pt x="78" y="56"/>
                </a:cubicBezTo>
                <a:cubicBezTo>
                  <a:pt x="156" y="112"/>
                  <a:pt x="349" y="188"/>
                  <a:pt x="510" y="440"/>
                </a:cubicBezTo>
                <a:cubicBezTo>
                  <a:pt x="671" y="692"/>
                  <a:pt x="800" y="1338"/>
                  <a:pt x="1044" y="1568"/>
                </a:cubicBezTo>
                <a:cubicBezTo>
                  <a:pt x="1288" y="1798"/>
                  <a:pt x="1659" y="1774"/>
                  <a:pt x="1974" y="1820"/>
                </a:cubicBezTo>
                <a:cubicBezTo>
                  <a:pt x="2289" y="1866"/>
                  <a:pt x="2754" y="1802"/>
                  <a:pt x="2934" y="1844"/>
                </a:cubicBezTo>
                <a:cubicBezTo>
                  <a:pt x="3114" y="1886"/>
                  <a:pt x="3370" y="1922"/>
                  <a:pt x="3054" y="2072"/>
                </a:cubicBezTo>
                <a:cubicBezTo>
                  <a:pt x="2738" y="2222"/>
                  <a:pt x="1518" y="2848"/>
                  <a:pt x="1038" y="2744"/>
                </a:cubicBezTo>
                <a:cubicBezTo>
                  <a:pt x="558" y="2640"/>
                  <a:pt x="341" y="1863"/>
                  <a:pt x="174" y="1448"/>
                </a:cubicBezTo>
                <a:cubicBezTo>
                  <a:pt x="7" y="1033"/>
                  <a:pt x="62" y="482"/>
                  <a:pt x="36" y="254"/>
                </a:cubicBezTo>
                <a:close/>
              </a:path>
            </a:pathLst>
          </a:custGeom>
          <a:solidFill>
            <a:srgbClr val="0066CC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Freeform 5"/>
          <p:cNvSpPr>
            <a:spLocks/>
          </p:cNvSpPr>
          <p:nvPr/>
        </p:nvSpPr>
        <p:spPr bwMode="auto">
          <a:xfrm>
            <a:off x="3009900" y="1854200"/>
            <a:ext cx="5133975" cy="4470400"/>
          </a:xfrm>
          <a:custGeom>
            <a:avLst/>
            <a:gdLst>
              <a:gd name="T0" fmla="*/ 3024 w 3234"/>
              <a:gd name="T1" fmla="*/ 116 h 2816"/>
              <a:gd name="T2" fmla="*/ 2898 w 3234"/>
              <a:gd name="T3" fmla="*/ 308 h 2816"/>
              <a:gd name="T4" fmla="*/ 2712 w 3234"/>
              <a:gd name="T5" fmla="*/ 752 h 2816"/>
              <a:gd name="T6" fmla="*/ 2520 w 3234"/>
              <a:gd name="T7" fmla="*/ 1232 h 2816"/>
              <a:gd name="T8" fmla="*/ 2064 w 3234"/>
              <a:gd name="T9" fmla="*/ 1748 h 2816"/>
              <a:gd name="T10" fmla="*/ 1434 w 3234"/>
              <a:gd name="T11" fmla="*/ 2096 h 2816"/>
              <a:gd name="T12" fmla="*/ 870 w 3234"/>
              <a:gd name="T13" fmla="*/ 2216 h 2816"/>
              <a:gd name="T14" fmla="*/ 360 w 3234"/>
              <a:gd name="T15" fmla="*/ 2288 h 2816"/>
              <a:gd name="T16" fmla="*/ 360 w 3234"/>
              <a:gd name="T17" fmla="*/ 2576 h 2816"/>
              <a:gd name="T18" fmla="*/ 2520 w 3234"/>
              <a:gd name="T19" fmla="*/ 2528 h 2816"/>
              <a:gd name="T20" fmla="*/ 3096 w 3234"/>
              <a:gd name="T21" fmla="*/ 848 h 2816"/>
              <a:gd name="T22" fmla="*/ 3222 w 3234"/>
              <a:gd name="T23" fmla="*/ 122 h 2816"/>
              <a:gd name="T24" fmla="*/ 3024 w 3234"/>
              <a:gd name="T25" fmla="*/ 116 h 2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34"/>
              <a:gd name="T40" fmla="*/ 0 h 2816"/>
              <a:gd name="T41" fmla="*/ 3234 w 3234"/>
              <a:gd name="T42" fmla="*/ 2816 h 281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34" h="2816">
                <a:moveTo>
                  <a:pt x="3024" y="116"/>
                </a:moveTo>
                <a:cubicBezTo>
                  <a:pt x="2970" y="147"/>
                  <a:pt x="2950" y="202"/>
                  <a:pt x="2898" y="308"/>
                </a:cubicBezTo>
                <a:cubicBezTo>
                  <a:pt x="2846" y="414"/>
                  <a:pt x="2775" y="598"/>
                  <a:pt x="2712" y="752"/>
                </a:cubicBezTo>
                <a:cubicBezTo>
                  <a:pt x="2649" y="906"/>
                  <a:pt x="2628" y="1066"/>
                  <a:pt x="2520" y="1232"/>
                </a:cubicBezTo>
                <a:cubicBezTo>
                  <a:pt x="2412" y="1398"/>
                  <a:pt x="2245" y="1604"/>
                  <a:pt x="2064" y="1748"/>
                </a:cubicBezTo>
                <a:cubicBezTo>
                  <a:pt x="1883" y="1892"/>
                  <a:pt x="1633" y="2018"/>
                  <a:pt x="1434" y="2096"/>
                </a:cubicBezTo>
                <a:cubicBezTo>
                  <a:pt x="1235" y="2174"/>
                  <a:pt x="1049" y="2184"/>
                  <a:pt x="870" y="2216"/>
                </a:cubicBezTo>
                <a:cubicBezTo>
                  <a:pt x="691" y="2248"/>
                  <a:pt x="445" y="2228"/>
                  <a:pt x="360" y="2288"/>
                </a:cubicBezTo>
                <a:cubicBezTo>
                  <a:pt x="275" y="2348"/>
                  <a:pt x="0" y="2536"/>
                  <a:pt x="360" y="2576"/>
                </a:cubicBezTo>
                <a:cubicBezTo>
                  <a:pt x="720" y="2616"/>
                  <a:pt x="2064" y="2816"/>
                  <a:pt x="2520" y="2528"/>
                </a:cubicBezTo>
                <a:cubicBezTo>
                  <a:pt x="2976" y="2240"/>
                  <a:pt x="2979" y="1249"/>
                  <a:pt x="3096" y="848"/>
                </a:cubicBezTo>
                <a:cubicBezTo>
                  <a:pt x="3213" y="447"/>
                  <a:pt x="3234" y="244"/>
                  <a:pt x="3222" y="122"/>
                </a:cubicBezTo>
                <a:cubicBezTo>
                  <a:pt x="3210" y="0"/>
                  <a:pt x="3069" y="91"/>
                  <a:pt x="3024" y="116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Freeform 6" descr="Weave"/>
          <p:cNvSpPr>
            <a:spLocks/>
          </p:cNvSpPr>
          <p:nvPr/>
        </p:nvSpPr>
        <p:spPr bwMode="auto">
          <a:xfrm>
            <a:off x="1106488" y="1654175"/>
            <a:ext cx="7056437" cy="4899025"/>
          </a:xfrm>
          <a:custGeom>
            <a:avLst/>
            <a:gdLst>
              <a:gd name="T0" fmla="*/ 23 w 4445"/>
              <a:gd name="T1" fmla="*/ 3086 h 3086"/>
              <a:gd name="T2" fmla="*/ 35 w 4445"/>
              <a:gd name="T3" fmla="*/ 2648 h 3086"/>
              <a:gd name="T4" fmla="*/ 23 w 4445"/>
              <a:gd name="T5" fmla="*/ 686 h 3086"/>
              <a:gd name="T6" fmla="*/ 29 w 4445"/>
              <a:gd name="T7" fmla="*/ 410 h 3086"/>
              <a:gd name="T8" fmla="*/ 23 w 4445"/>
              <a:gd name="T9" fmla="*/ 344 h 3086"/>
              <a:gd name="T10" fmla="*/ 167 w 4445"/>
              <a:gd name="T11" fmla="*/ 494 h 3086"/>
              <a:gd name="T12" fmla="*/ 473 w 4445"/>
              <a:gd name="T13" fmla="*/ 1634 h 3086"/>
              <a:gd name="T14" fmla="*/ 1031 w 4445"/>
              <a:gd name="T15" fmla="*/ 2366 h 3086"/>
              <a:gd name="T16" fmla="*/ 3287 w 4445"/>
              <a:gd name="T17" fmla="*/ 2366 h 3086"/>
              <a:gd name="T18" fmla="*/ 4217 w 4445"/>
              <a:gd name="T19" fmla="*/ 596 h 3086"/>
              <a:gd name="T20" fmla="*/ 4403 w 4445"/>
              <a:gd name="T21" fmla="*/ 266 h 3086"/>
              <a:gd name="T22" fmla="*/ 4439 w 4445"/>
              <a:gd name="T23" fmla="*/ 470 h 3086"/>
              <a:gd name="T24" fmla="*/ 4439 w 4445"/>
              <a:gd name="T25" fmla="*/ 3086 h 308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45"/>
              <a:gd name="T40" fmla="*/ 0 h 3086"/>
              <a:gd name="T41" fmla="*/ 4445 w 4445"/>
              <a:gd name="T42" fmla="*/ 3086 h 308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45" h="3086">
                <a:moveTo>
                  <a:pt x="23" y="3086"/>
                </a:moveTo>
                <a:cubicBezTo>
                  <a:pt x="25" y="3013"/>
                  <a:pt x="35" y="3048"/>
                  <a:pt x="35" y="2648"/>
                </a:cubicBezTo>
                <a:cubicBezTo>
                  <a:pt x="35" y="2248"/>
                  <a:pt x="24" y="1059"/>
                  <a:pt x="23" y="686"/>
                </a:cubicBezTo>
                <a:cubicBezTo>
                  <a:pt x="22" y="313"/>
                  <a:pt x="29" y="467"/>
                  <a:pt x="29" y="410"/>
                </a:cubicBezTo>
                <a:cubicBezTo>
                  <a:pt x="29" y="353"/>
                  <a:pt x="0" y="330"/>
                  <a:pt x="23" y="344"/>
                </a:cubicBezTo>
                <a:cubicBezTo>
                  <a:pt x="46" y="358"/>
                  <a:pt x="92" y="279"/>
                  <a:pt x="167" y="494"/>
                </a:cubicBezTo>
                <a:cubicBezTo>
                  <a:pt x="242" y="709"/>
                  <a:pt x="329" y="1322"/>
                  <a:pt x="473" y="1634"/>
                </a:cubicBezTo>
                <a:cubicBezTo>
                  <a:pt x="617" y="1946"/>
                  <a:pt x="562" y="2244"/>
                  <a:pt x="1031" y="2366"/>
                </a:cubicBezTo>
                <a:cubicBezTo>
                  <a:pt x="1500" y="2488"/>
                  <a:pt x="2756" y="2661"/>
                  <a:pt x="3287" y="2366"/>
                </a:cubicBezTo>
                <a:cubicBezTo>
                  <a:pt x="3818" y="2071"/>
                  <a:pt x="4031" y="946"/>
                  <a:pt x="4217" y="596"/>
                </a:cubicBezTo>
                <a:cubicBezTo>
                  <a:pt x="4403" y="246"/>
                  <a:pt x="4366" y="287"/>
                  <a:pt x="4403" y="266"/>
                </a:cubicBezTo>
                <a:cubicBezTo>
                  <a:pt x="4440" y="245"/>
                  <a:pt x="4433" y="0"/>
                  <a:pt x="4439" y="470"/>
                </a:cubicBezTo>
                <a:cubicBezTo>
                  <a:pt x="4445" y="940"/>
                  <a:pt x="4439" y="2541"/>
                  <a:pt x="4439" y="3086"/>
                </a:cubicBezTo>
              </a:path>
            </a:pathLst>
          </a:custGeom>
          <a:pattFill prst="weave">
            <a:fgClr>
              <a:srgbClr val="993300"/>
            </a:fgClr>
            <a:bgClr>
              <a:schemeClr val="folHlink"/>
            </a:bgClr>
          </a:patt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7"/>
          <p:cNvSpPr>
            <a:spLocks noChangeShapeType="1"/>
          </p:cNvSpPr>
          <p:nvPr/>
        </p:nvSpPr>
        <p:spPr bwMode="auto">
          <a:xfrm flipH="1">
            <a:off x="1143000" y="1981200"/>
            <a:ext cx="7010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685800" y="1066800"/>
            <a:ext cx="1611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Nordic Sea</a:t>
            </a: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6994525" y="1066800"/>
            <a:ext cx="1576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Antarctica</a:t>
            </a:r>
          </a:p>
        </p:txBody>
      </p:sp>
      <p:sp>
        <p:nvSpPr>
          <p:cNvPr id="30731" name="Freeform 10"/>
          <p:cNvSpPr>
            <a:spLocks/>
          </p:cNvSpPr>
          <p:nvPr/>
        </p:nvSpPr>
        <p:spPr bwMode="auto">
          <a:xfrm>
            <a:off x="2676525" y="2057400"/>
            <a:ext cx="3109913" cy="815975"/>
          </a:xfrm>
          <a:custGeom>
            <a:avLst/>
            <a:gdLst>
              <a:gd name="T0" fmla="*/ 510 w 1959"/>
              <a:gd name="T1" fmla="*/ 28 h 514"/>
              <a:gd name="T2" fmla="*/ 48 w 1959"/>
              <a:gd name="T3" fmla="*/ 304 h 514"/>
              <a:gd name="T4" fmla="*/ 798 w 1959"/>
              <a:gd name="T5" fmla="*/ 508 h 514"/>
              <a:gd name="T6" fmla="*/ 1848 w 1959"/>
              <a:gd name="T7" fmla="*/ 340 h 514"/>
              <a:gd name="T8" fmla="*/ 1464 w 1959"/>
              <a:gd name="T9" fmla="*/ 52 h 514"/>
              <a:gd name="T10" fmla="*/ 510 w 1959"/>
              <a:gd name="T11" fmla="*/ 28 h 5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9"/>
              <a:gd name="T19" fmla="*/ 0 h 514"/>
              <a:gd name="T20" fmla="*/ 1959 w 1959"/>
              <a:gd name="T21" fmla="*/ 514 h 5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9" h="514">
                <a:moveTo>
                  <a:pt x="510" y="28"/>
                </a:moveTo>
                <a:cubicBezTo>
                  <a:pt x="277" y="54"/>
                  <a:pt x="0" y="224"/>
                  <a:pt x="48" y="304"/>
                </a:cubicBezTo>
                <a:cubicBezTo>
                  <a:pt x="96" y="384"/>
                  <a:pt x="498" y="502"/>
                  <a:pt x="798" y="508"/>
                </a:cubicBezTo>
                <a:cubicBezTo>
                  <a:pt x="1098" y="514"/>
                  <a:pt x="1737" y="416"/>
                  <a:pt x="1848" y="340"/>
                </a:cubicBezTo>
                <a:cubicBezTo>
                  <a:pt x="1959" y="264"/>
                  <a:pt x="1687" y="104"/>
                  <a:pt x="1464" y="52"/>
                </a:cubicBezTo>
                <a:cubicBezTo>
                  <a:pt x="1241" y="0"/>
                  <a:pt x="709" y="33"/>
                  <a:pt x="510" y="28"/>
                </a:cubicBezTo>
                <a:close/>
              </a:path>
            </a:pathLst>
          </a:custGeom>
          <a:solidFill>
            <a:srgbClr val="FF6600"/>
          </a:solidFill>
          <a:ln w="3810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048000" y="2057400"/>
            <a:ext cx="2100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Mediterranean</a:t>
            </a:r>
          </a:p>
          <a:p>
            <a:pPr algn="ctr"/>
            <a:r>
              <a:rPr lang="en-US"/>
              <a:t>Water</a:t>
            </a:r>
          </a:p>
        </p:txBody>
      </p:sp>
      <p:sp>
        <p:nvSpPr>
          <p:cNvPr id="30733" name="Text Box 12"/>
          <p:cNvSpPr txBox="1">
            <a:spLocks noChangeArrowheads="1"/>
          </p:cNvSpPr>
          <p:nvPr/>
        </p:nvSpPr>
        <p:spPr bwMode="auto">
          <a:xfrm>
            <a:off x="3429000" y="2819400"/>
            <a:ext cx="258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Subtropical Water</a:t>
            </a:r>
          </a:p>
        </p:txBody>
      </p:sp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2547938" y="4724400"/>
            <a:ext cx="1109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NADW</a:t>
            </a:r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5410200" y="5029200"/>
            <a:ext cx="109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AABW</a:t>
            </a:r>
          </a:p>
        </p:txBody>
      </p:sp>
      <p:sp>
        <p:nvSpPr>
          <p:cNvPr id="30736" name="Text Box 15"/>
          <p:cNvSpPr txBox="1">
            <a:spLocks noChangeArrowheads="1"/>
          </p:cNvSpPr>
          <p:nvPr/>
        </p:nvSpPr>
        <p:spPr bwMode="auto">
          <a:xfrm>
            <a:off x="3794125" y="10668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Equator   </a:t>
            </a:r>
          </a:p>
        </p:txBody>
      </p:sp>
      <p:sp>
        <p:nvSpPr>
          <p:cNvPr id="30737" name="Text Box 16"/>
          <p:cNvSpPr txBox="1">
            <a:spLocks noChangeArrowheads="1"/>
          </p:cNvSpPr>
          <p:nvPr/>
        </p:nvSpPr>
        <p:spPr bwMode="auto">
          <a:xfrm>
            <a:off x="1371600" y="76200"/>
            <a:ext cx="642996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Water Masses Involved in the </a:t>
            </a:r>
          </a:p>
          <a:p>
            <a:pPr algn="ctr"/>
            <a:r>
              <a:rPr lang="en-US" sz="2800" dirty="0" err="1"/>
              <a:t>Thermohaline</a:t>
            </a:r>
            <a:r>
              <a:rPr lang="en-US" sz="2800" dirty="0"/>
              <a:t> Circulation In the Atlantic</a:t>
            </a:r>
          </a:p>
        </p:txBody>
      </p:sp>
      <p:sp>
        <p:nvSpPr>
          <p:cNvPr id="30738" name="Rectangle 17"/>
          <p:cNvSpPr>
            <a:spLocks noChangeArrowheads="1"/>
          </p:cNvSpPr>
          <p:nvPr/>
        </p:nvSpPr>
        <p:spPr bwMode="auto">
          <a:xfrm>
            <a:off x="1143000" y="1524000"/>
            <a:ext cx="7010400" cy="5029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Freeform 19"/>
          <p:cNvSpPr>
            <a:spLocks/>
          </p:cNvSpPr>
          <p:nvPr/>
        </p:nvSpPr>
        <p:spPr bwMode="auto">
          <a:xfrm>
            <a:off x="1536700" y="2054225"/>
            <a:ext cx="1330325" cy="2232025"/>
          </a:xfrm>
          <a:custGeom>
            <a:avLst/>
            <a:gdLst>
              <a:gd name="T0" fmla="*/ 838 w 838"/>
              <a:gd name="T1" fmla="*/ 62 h 1406"/>
              <a:gd name="T2" fmla="*/ 76 w 838"/>
              <a:gd name="T3" fmla="*/ 224 h 1406"/>
              <a:gd name="T4" fmla="*/ 382 w 838"/>
              <a:gd name="T5" fmla="*/ 1406 h 1406"/>
              <a:gd name="T6" fmla="*/ 0 60000 65536"/>
              <a:gd name="T7" fmla="*/ 0 60000 65536"/>
              <a:gd name="T8" fmla="*/ 0 60000 65536"/>
              <a:gd name="T9" fmla="*/ 0 w 838"/>
              <a:gd name="T10" fmla="*/ 0 h 1406"/>
              <a:gd name="T11" fmla="*/ 838 w 838"/>
              <a:gd name="T12" fmla="*/ 1406 h 1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8" h="1406">
                <a:moveTo>
                  <a:pt x="838" y="62"/>
                </a:moveTo>
                <a:cubicBezTo>
                  <a:pt x="711" y="89"/>
                  <a:pt x="152" y="0"/>
                  <a:pt x="76" y="224"/>
                </a:cubicBezTo>
                <a:cubicBezTo>
                  <a:pt x="0" y="448"/>
                  <a:pt x="318" y="1160"/>
                  <a:pt x="382" y="1406"/>
                </a:cubicBezTo>
              </a:path>
            </a:pathLst>
          </a:custGeom>
          <a:noFill/>
          <a:ln w="136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2209800" y="3124200"/>
            <a:ext cx="823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MOC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7C12-39BB-419A-AAD4-5D487EE7333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933450" y="465138"/>
            <a:ext cx="739657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chemeClr val="tx2"/>
                </a:solidFill>
              </a:rPr>
              <a:t>In </a:t>
            </a:r>
            <a:r>
              <a:rPr lang="en-US" sz="3200" dirty="0">
                <a:solidFill>
                  <a:schemeClr val="tx2"/>
                </a:solidFill>
              </a:rPr>
              <a:t>August 2004)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A Paper Appeared in </a:t>
            </a:r>
            <a:r>
              <a:rPr lang="en-US" sz="3200" i="1" dirty="0">
                <a:solidFill>
                  <a:schemeClr val="tx2"/>
                </a:solidFill>
              </a:rPr>
              <a:t>Science</a:t>
            </a:r>
            <a:r>
              <a:rPr lang="en-US" sz="3200" b="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Entitled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“Already the Day After Tomorrow?”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Written by </a:t>
            </a:r>
            <a:r>
              <a:rPr lang="en-US" sz="3200" dirty="0" err="1">
                <a:solidFill>
                  <a:schemeClr val="tx2"/>
                </a:solidFill>
              </a:rPr>
              <a:t>Bogi</a:t>
            </a:r>
            <a:r>
              <a:rPr lang="en-US" sz="3200" dirty="0">
                <a:solidFill>
                  <a:schemeClr val="tx2"/>
                </a:solidFill>
              </a:rPr>
              <a:t> Hansen, </a:t>
            </a:r>
            <a:r>
              <a:rPr lang="en-US" sz="3200" dirty="0" err="1">
                <a:solidFill>
                  <a:schemeClr val="tx2"/>
                </a:solidFill>
              </a:rPr>
              <a:t>Svein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Østerhus</a:t>
            </a:r>
            <a:r>
              <a:rPr lang="en-US" sz="3200" dirty="0">
                <a:solidFill>
                  <a:schemeClr val="tx2"/>
                </a:solidFill>
              </a:rPr>
              <a:t>,</a:t>
            </a:r>
          </a:p>
          <a:p>
            <a:pPr algn="ctr" eaLnBrk="0" hangingPunct="0"/>
            <a:r>
              <a:rPr lang="en-US" sz="3200" dirty="0" err="1">
                <a:solidFill>
                  <a:schemeClr val="tx2"/>
                </a:solidFill>
              </a:rPr>
              <a:t>Detlef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Quadfasel</a:t>
            </a:r>
            <a:r>
              <a:rPr lang="en-US" sz="3200" dirty="0">
                <a:solidFill>
                  <a:schemeClr val="tx2"/>
                </a:solidFill>
              </a:rPr>
              <a:t> and William </a:t>
            </a:r>
            <a:r>
              <a:rPr lang="en-US" sz="3200" dirty="0" err="1">
                <a:solidFill>
                  <a:schemeClr val="tx2"/>
                </a:solidFill>
              </a:rPr>
              <a:t>Turrell</a:t>
            </a:r>
            <a:endParaRPr lang="en-US" sz="3200" dirty="0">
              <a:solidFill>
                <a:schemeClr val="tx2"/>
              </a:solidFill>
            </a:endParaRP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From </a:t>
            </a:r>
            <a:r>
              <a:rPr lang="en-US" sz="3200" dirty="0" err="1">
                <a:solidFill>
                  <a:schemeClr val="tx2"/>
                </a:solidFill>
              </a:rPr>
              <a:t>Faroes</a:t>
            </a:r>
            <a:r>
              <a:rPr lang="en-US" sz="3200" dirty="0">
                <a:solidFill>
                  <a:schemeClr val="tx2"/>
                </a:solidFill>
              </a:rPr>
              <a:t>, Norway, Germany and 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Scotland, respectively,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which summarizes the state of the issue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of Climate Change which might result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from a decline of the</a:t>
            </a: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Atlantic </a:t>
            </a:r>
            <a:r>
              <a:rPr lang="en-US" sz="3200" dirty="0" err="1">
                <a:solidFill>
                  <a:schemeClr val="tx2"/>
                </a:solidFill>
              </a:rPr>
              <a:t>Meridional</a:t>
            </a:r>
            <a:endParaRPr lang="en-US" sz="3200" dirty="0">
              <a:solidFill>
                <a:schemeClr val="tx2"/>
              </a:solidFill>
            </a:endParaRPr>
          </a:p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Overturning Circulation (MOC)</a:t>
            </a:r>
          </a:p>
          <a:p>
            <a:pPr algn="ctr" eaLnBrk="0" hangingPunct="0"/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13B36-8B9E-4FC3-92EF-9C89774367B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2771" name="Picture 2" descr="the nordic sea"/>
          <p:cNvPicPr>
            <a:picLocks noChangeAspect="1" noChangeArrowheads="1"/>
          </p:cNvPicPr>
          <p:nvPr/>
        </p:nvPicPr>
        <p:blipFill>
          <a:blip r:embed="rId3">
            <a:lum bright="-24000"/>
          </a:blip>
          <a:srcRect l="9779" t="4179" r="7135" b="12756"/>
          <a:stretch>
            <a:fillRect/>
          </a:stretch>
        </p:blipFill>
        <p:spPr bwMode="auto">
          <a:xfrm>
            <a:off x="665163" y="212725"/>
            <a:ext cx="5503862" cy="6273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746125" y="4708525"/>
            <a:ext cx="4511675" cy="1676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910388" y="2235200"/>
            <a:ext cx="17430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6796" dir="3806097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Iceland-</a:t>
            </a:r>
          </a:p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Faroes</a:t>
            </a:r>
          </a:p>
          <a:p>
            <a:pPr algn="ctr" eaLnBrk="0" hangingPunct="0">
              <a:defRPr/>
            </a:pPr>
            <a:r>
              <a:rPr lang="en-US" sz="3600">
                <a:cs typeface="Arial" charset="0"/>
              </a:rPr>
              <a:t>Ridge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3162300" y="3394075"/>
            <a:ext cx="3641725" cy="2060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0F3-8CD9-44D8-BE22-2519CA1FCA0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/>
      <p:bldP spid="1946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3795" name="Picture 6" descr="iceland faroes ba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79388"/>
            <a:ext cx="6934200" cy="57769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921000" y="6096000"/>
            <a:ext cx="538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</a:rPr>
              <a:t>Hansen, et al., </a:t>
            </a:r>
            <a:r>
              <a:rPr lang="en-US" i="1">
                <a:solidFill>
                  <a:schemeClr val="tx2"/>
                </a:solidFill>
              </a:rPr>
              <a:t>Science</a:t>
            </a:r>
            <a:r>
              <a:rPr lang="en-US">
                <a:solidFill>
                  <a:schemeClr val="tx2"/>
                </a:solidFill>
              </a:rPr>
              <a:t>, 13 August, 2004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5334000" y="636588"/>
            <a:ext cx="18827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Faroes Bank 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Channel 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Overflow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3943350" y="636588"/>
            <a:ext cx="14668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Denmark 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Strait 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Overflow</a:t>
            </a: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124200" y="1931988"/>
            <a:ext cx="1057275" cy="1981200"/>
          </a:xfrm>
          <a:custGeom>
            <a:avLst/>
            <a:gdLst>
              <a:gd name="T0" fmla="*/ 618 w 618"/>
              <a:gd name="T1" fmla="*/ 0 h 1140"/>
              <a:gd name="T2" fmla="*/ 468 w 618"/>
              <a:gd name="T3" fmla="*/ 150 h 1140"/>
              <a:gd name="T4" fmla="*/ 390 w 618"/>
              <a:gd name="T5" fmla="*/ 306 h 1140"/>
              <a:gd name="T6" fmla="*/ 324 w 618"/>
              <a:gd name="T7" fmla="*/ 534 h 1140"/>
              <a:gd name="T8" fmla="*/ 282 w 618"/>
              <a:gd name="T9" fmla="*/ 714 h 1140"/>
              <a:gd name="T10" fmla="*/ 0 w 618"/>
              <a:gd name="T11" fmla="*/ 1140 h 1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8"/>
              <a:gd name="T19" fmla="*/ 0 h 1140"/>
              <a:gd name="T20" fmla="*/ 618 w 618"/>
              <a:gd name="T21" fmla="*/ 1140 h 1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8" h="1140">
                <a:moveTo>
                  <a:pt x="618" y="0"/>
                </a:moveTo>
                <a:cubicBezTo>
                  <a:pt x="593" y="25"/>
                  <a:pt x="506" y="99"/>
                  <a:pt x="468" y="150"/>
                </a:cubicBezTo>
                <a:cubicBezTo>
                  <a:pt x="430" y="201"/>
                  <a:pt x="414" y="242"/>
                  <a:pt x="390" y="306"/>
                </a:cubicBezTo>
                <a:cubicBezTo>
                  <a:pt x="366" y="370"/>
                  <a:pt x="342" y="466"/>
                  <a:pt x="324" y="534"/>
                </a:cubicBezTo>
                <a:cubicBezTo>
                  <a:pt x="306" y="602"/>
                  <a:pt x="336" y="613"/>
                  <a:pt x="282" y="714"/>
                </a:cubicBezTo>
                <a:cubicBezTo>
                  <a:pt x="228" y="815"/>
                  <a:pt x="59" y="1051"/>
                  <a:pt x="0" y="1140"/>
                </a:cubicBezTo>
              </a:path>
            </a:pathLst>
          </a:cu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Freeform 8"/>
          <p:cNvSpPr>
            <a:spLocks/>
          </p:cNvSpPr>
          <p:nvPr/>
        </p:nvSpPr>
        <p:spPr bwMode="auto">
          <a:xfrm>
            <a:off x="5334000" y="1779588"/>
            <a:ext cx="1536700" cy="2057400"/>
          </a:xfrm>
          <a:custGeom>
            <a:avLst/>
            <a:gdLst>
              <a:gd name="T0" fmla="*/ 912 w 1160"/>
              <a:gd name="T1" fmla="*/ 0 h 1248"/>
              <a:gd name="T2" fmla="*/ 1104 w 1160"/>
              <a:gd name="T3" fmla="*/ 336 h 1248"/>
              <a:gd name="T4" fmla="*/ 1152 w 1160"/>
              <a:gd name="T5" fmla="*/ 624 h 1248"/>
              <a:gd name="T6" fmla="*/ 1056 w 1160"/>
              <a:gd name="T7" fmla="*/ 768 h 1248"/>
              <a:gd name="T8" fmla="*/ 816 w 1160"/>
              <a:gd name="T9" fmla="*/ 768 h 1248"/>
              <a:gd name="T10" fmla="*/ 576 w 1160"/>
              <a:gd name="T11" fmla="*/ 768 h 1248"/>
              <a:gd name="T12" fmla="*/ 384 w 1160"/>
              <a:gd name="T13" fmla="*/ 864 h 1248"/>
              <a:gd name="T14" fmla="*/ 96 w 1160"/>
              <a:gd name="T15" fmla="*/ 1104 h 1248"/>
              <a:gd name="T16" fmla="*/ 0 w 1160"/>
              <a:gd name="T17" fmla="*/ 1248 h 12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0"/>
              <a:gd name="T28" fmla="*/ 0 h 1248"/>
              <a:gd name="T29" fmla="*/ 1160 w 1160"/>
              <a:gd name="T30" fmla="*/ 1248 h 12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0" h="1248">
                <a:moveTo>
                  <a:pt x="912" y="0"/>
                </a:moveTo>
                <a:cubicBezTo>
                  <a:pt x="944" y="56"/>
                  <a:pt x="1064" y="232"/>
                  <a:pt x="1104" y="336"/>
                </a:cubicBezTo>
                <a:cubicBezTo>
                  <a:pt x="1144" y="440"/>
                  <a:pt x="1160" y="552"/>
                  <a:pt x="1152" y="624"/>
                </a:cubicBezTo>
                <a:cubicBezTo>
                  <a:pt x="1144" y="696"/>
                  <a:pt x="1112" y="744"/>
                  <a:pt x="1056" y="768"/>
                </a:cubicBezTo>
                <a:cubicBezTo>
                  <a:pt x="1000" y="792"/>
                  <a:pt x="896" y="768"/>
                  <a:pt x="816" y="768"/>
                </a:cubicBezTo>
                <a:cubicBezTo>
                  <a:pt x="736" y="768"/>
                  <a:pt x="648" y="752"/>
                  <a:pt x="576" y="768"/>
                </a:cubicBezTo>
                <a:cubicBezTo>
                  <a:pt x="504" y="784"/>
                  <a:pt x="464" y="808"/>
                  <a:pt x="384" y="864"/>
                </a:cubicBezTo>
                <a:cubicBezTo>
                  <a:pt x="304" y="920"/>
                  <a:pt x="160" y="1040"/>
                  <a:pt x="96" y="1104"/>
                </a:cubicBezTo>
                <a:cubicBezTo>
                  <a:pt x="32" y="1168"/>
                  <a:pt x="16" y="1208"/>
                  <a:pt x="0" y="1248"/>
                </a:cubicBezTo>
              </a:path>
            </a:pathLst>
          </a:cu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3276600" y="3151188"/>
            <a:ext cx="457200" cy="457200"/>
          </a:xfrm>
          <a:prstGeom prst="ellipse">
            <a:avLst/>
          </a:prstGeom>
          <a:solidFill>
            <a:srgbClr val="CC99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5715000" y="2922588"/>
            <a:ext cx="457200" cy="457200"/>
          </a:xfrm>
          <a:prstGeom prst="ellipse">
            <a:avLst/>
          </a:prstGeom>
          <a:solidFill>
            <a:srgbClr val="CC99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5486400" y="1931988"/>
            <a:ext cx="595313" cy="1790700"/>
          </a:xfrm>
          <a:custGeom>
            <a:avLst/>
            <a:gdLst>
              <a:gd name="T0" fmla="*/ 129 w 375"/>
              <a:gd name="T1" fmla="*/ 1128 h 1128"/>
              <a:gd name="T2" fmla="*/ 81 w 375"/>
              <a:gd name="T3" fmla="*/ 744 h 1128"/>
              <a:gd name="T4" fmla="*/ 15 w 375"/>
              <a:gd name="T5" fmla="*/ 420 h 1128"/>
              <a:gd name="T6" fmla="*/ 171 w 375"/>
              <a:gd name="T7" fmla="*/ 156 h 1128"/>
              <a:gd name="T8" fmla="*/ 375 w 375"/>
              <a:gd name="T9" fmla="*/ 0 h 11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5"/>
              <a:gd name="T16" fmla="*/ 0 h 1128"/>
              <a:gd name="T17" fmla="*/ 375 w 375"/>
              <a:gd name="T18" fmla="*/ 1128 h 11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5" h="1128">
                <a:moveTo>
                  <a:pt x="129" y="1128"/>
                </a:moveTo>
                <a:cubicBezTo>
                  <a:pt x="121" y="1064"/>
                  <a:pt x="100" y="862"/>
                  <a:pt x="81" y="744"/>
                </a:cubicBezTo>
                <a:cubicBezTo>
                  <a:pt x="62" y="626"/>
                  <a:pt x="0" y="518"/>
                  <a:pt x="15" y="420"/>
                </a:cubicBezTo>
                <a:cubicBezTo>
                  <a:pt x="30" y="322"/>
                  <a:pt x="111" y="226"/>
                  <a:pt x="171" y="156"/>
                </a:cubicBezTo>
                <a:cubicBezTo>
                  <a:pt x="231" y="86"/>
                  <a:pt x="332" y="33"/>
                  <a:pt x="375" y="0"/>
                </a:cubicBezTo>
              </a:path>
            </a:pathLst>
          </a:cu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6638925" y="1770063"/>
            <a:ext cx="504825" cy="2009775"/>
          </a:xfrm>
          <a:custGeom>
            <a:avLst/>
            <a:gdLst>
              <a:gd name="T0" fmla="*/ 0 w 318"/>
              <a:gd name="T1" fmla="*/ 1266 h 1266"/>
              <a:gd name="T2" fmla="*/ 90 w 318"/>
              <a:gd name="T3" fmla="*/ 984 h 1266"/>
              <a:gd name="T4" fmla="*/ 210 w 318"/>
              <a:gd name="T5" fmla="*/ 642 h 1266"/>
              <a:gd name="T6" fmla="*/ 294 w 318"/>
              <a:gd name="T7" fmla="*/ 378 h 1266"/>
              <a:gd name="T8" fmla="*/ 318 w 318"/>
              <a:gd name="T9" fmla="*/ 0 h 12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8"/>
              <a:gd name="T16" fmla="*/ 0 h 1266"/>
              <a:gd name="T17" fmla="*/ 318 w 318"/>
              <a:gd name="T18" fmla="*/ 1266 h 12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8" h="1266">
                <a:moveTo>
                  <a:pt x="0" y="1266"/>
                </a:moveTo>
                <a:cubicBezTo>
                  <a:pt x="15" y="1218"/>
                  <a:pt x="55" y="1088"/>
                  <a:pt x="90" y="984"/>
                </a:cubicBezTo>
                <a:cubicBezTo>
                  <a:pt x="125" y="880"/>
                  <a:pt x="176" y="743"/>
                  <a:pt x="210" y="642"/>
                </a:cubicBezTo>
                <a:cubicBezTo>
                  <a:pt x="244" y="541"/>
                  <a:pt x="276" y="485"/>
                  <a:pt x="294" y="378"/>
                </a:cubicBezTo>
                <a:cubicBezTo>
                  <a:pt x="312" y="271"/>
                  <a:pt x="313" y="79"/>
                  <a:pt x="318" y="0"/>
                </a:cubicBezTo>
              </a:path>
            </a:pathLst>
          </a:cu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181600" y="3913188"/>
            <a:ext cx="2139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Compensating </a:t>
            </a:r>
          </a:p>
          <a:p>
            <a:pPr algn="ctr"/>
            <a:r>
              <a:rPr lang="en-US">
                <a:solidFill>
                  <a:srgbClr val="FF0000"/>
                </a:solidFill>
              </a:rPr>
              <a:t>Flow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2895600" y="475138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Entrainment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1311275" y="788988"/>
            <a:ext cx="381000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1641475" y="1017588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&gt;500m</a:t>
            </a: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1311275" y="1093788"/>
            <a:ext cx="3810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676400" y="619125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&lt;500m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1219200" y="238125"/>
            <a:ext cx="207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Bottom Depth</a:t>
            </a:r>
          </a:p>
        </p:txBody>
      </p:sp>
      <p:sp>
        <p:nvSpPr>
          <p:cNvPr id="33812" name="Line 21"/>
          <p:cNvSpPr>
            <a:spLocks noChangeShapeType="1"/>
          </p:cNvSpPr>
          <p:nvPr/>
        </p:nvSpPr>
        <p:spPr bwMode="auto">
          <a:xfrm flipH="1" flipV="1">
            <a:off x="3505200" y="3455988"/>
            <a:ext cx="76200" cy="1295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Line 22"/>
          <p:cNvSpPr>
            <a:spLocks noChangeShapeType="1"/>
          </p:cNvSpPr>
          <p:nvPr/>
        </p:nvSpPr>
        <p:spPr bwMode="auto">
          <a:xfrm flipV="1">
            <a:off x="3886200" y="3151188"/>
            <a:ext cx="1981200" cy="1600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222B-DA4E-4485-B5E3-41FBC5BB4D8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sp>
        <p:nvSpPr>
          <p:cNvPr id="34819" name="Rectangle 20"/>
          <p:cNvSpPr>
            <a:spLocks noChangeArrowheads="1"/>
          </p:cNvSpPr>
          <p:nvPr/>
        </p:nvSpPr>
        <p:spPr bwMode="auto">
          <a:xfrm>
            <a:off x="304800" y="1428750"/>
            <a:ext cx="8610600" cy="4114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accent1"/>
              </a:gs>
            </a:gsLst>
            <a:lin ang="0" scaled="1"/>
          </a:gra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4823" name="AutoShape 5"/>
          <p:cNvSpPr>
            <a:spLocks noChangeArrowheads="1"/>
          </p:cNvSpPr>
          <p:nvPr/>
        </p:nvSpPr>
        <p:spPr bwMode="auto">
          <a:xfrm>
            <a:off x="381000" y="1657350"/>
            <a:ext cx="6705600" cy="704850"/>
          </a:xfrm>
          <a:prstGeom prst="rightArrow">
            <a:avLst>
              <a:gd name="adj1" fmla="val 57519"/>
              <a:gd name="adj2" fmla="val 16667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       Compensating </a:t>
            </a:r>
            <a:r>
              <a:rPr lang="en-US" dirty="0">
                <a:solidFill>
                  <a:schemeClr val="bg2"/>
                </a:solidFill>
              </a:rPr>
              <a:t>Flow</a:t>
            </a:r>
          </a:p>
        </p:txBody>
      </p:sp>
      <p:sp>
        <p:nvSpPr>
          <p:cNvPr id="34820" name="Freeform 15"/>
          <p:cNvSpPr>
            <a:spLocks/>
          </p:cNvSpPr>
          <p:nvPr/>
        </p:nvSpPr>
        <p:spPr bwMode="auto">
          <a:xfrm>
            <a:off x="292100" y="1295400"/>
            <a:ext cx="8675688" cy="4248150"/>
          </a:xfrm>
          <a:custGeom>
            <a:avLst/>
            <a:gdLst>
              <a:gd name="T0" fmla="*/ 32 w 5465"/>
              <a:gd name="T1" fmla="*/ 2670 h 2676"/>
              <a:gd name="T2" fmla="*/ 44 w 5465"/>
              <a:gd name="T3" fmla="*/ 2232 h 2676"/>
              <a:gd name="T4" fmla="*/ 296 w 5465"/>
              <a:gd name="T5" fmla="*/ 2244 h 2676"/>
              <a:gd name="T6" fmla="*/ 488 w 5465"/>
              <a:gd name="T7" fmla="*/ 2196 h 2676"/>
              <a:gd name="T8" fmla="*/ 680 w 5465"/>
              <a:gd name="T9" fmla="*/ 2244 h 2676"/>
              <a:gd name="T10" fmla="*/ 920 w 5465"/>
              <a:gd name="T11" fmla="*/ 2148 h 2676"/>
              <a:gd name="T12" fmla="*/ 1160 w 5465"/>
              <a:gd name="T13" fmla="*/ 2196 h 2676"/>
              <a:gd name="T14" fmla="*/ 1496 w 5465"/>
              <a:gd name="T15" fmla="*/ 2100 h 2676"/>
              <a:gd name="T16" fmla="*/ 1928 w 5465"/>
              <a:gd name="T17" fmla="*/ 2100 h 2676"/>
              <a:gd name="T18" fmla="*/ 2216 w 5465"/>
              <a:gd name="T19" fmla="*/ 1908 h 2676"/>
              <a:gd name="T20" fmla="*/ 2360 w 5465"/>
              <a:gd name="T21" fmla="*/ 1812 h 2676"/>
              <a:gd name="T22" fmla="*/ 2456 w 5465"/>
              <a:gd name="T23" fmla="*/ 1668 h 2676"/>
              <a:gd name="T24" fmla="*/ 2504 w 5465"/>
              <a:gd name="T25" fmla="*/ 1524 h 2676"/>
              <a:gd name="T26" fmla="*/ 2648 w 5465"/>
              <a:gd name="T27" fmla="*/ 1332 h 2676"/>
              <a:gd name="T28" fmla="*/ 2744 w 5465"/>
              <a:gd name="T29" fmla="*/ 1140 h 2676"/>
              <a:gd name="T30" fmla="*/ 2906 w 5465"/>
              <a:gd name="T31" fmla="*/ 906 h 2676"/>
              <a:gd name="T32" fmla="*/ 3128 w 5465"/>
              <a:gd name="T33" fmla="*/ 852 h 2676"/>
              <a:gd name="T34" fmla="*/ 4040 w 5465"/>
              <a:gd name="T35" fmla="*/ 852 h 2676"/>
              <a:gd name="T36" fmla="*/ 4328 w 5465"/>
              <a:gd name="T37" fmla="*/ 804 h 2676"/>
              <a:gd name="T38" fmla="*/ 4556 w 5465"/>
              <a:gd name="T39" fmla="*/ 180 h 2676"/>
              <a:gd name="T40" fmla="*/ 4856 w 5465"/>
              <a:gd name="T41" fmla="*/ 96 h 2676"/>
              <a:gd name="T42" fmla="*/ 5198 w 5465"/>
              <a:gd name="T43" fmla="*/ 90 h 2676"/>
              <a:gd name="T44" fmla="*/ 5426 w 5465"/>
              <a:gd name="T45" fmla="*/ 120 h 2676"/>
              <a:gd name="T46" fmla="*/ 5432 w 5465"/>
              <a:gd name="T47" fmla="*/ 426 h 2676"/>
              <a:gd name="T48" fmla="*/ 5432 w 5465"/>
              <a:gd name="T49" fmla="*/ 2676 h 267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465"/>
              <a:gd name="T76" fmla="*/ 0 h 2676"/>
              <a:gd name="T77" fmla="*/ 5465 w 5465"/>
              <a:gd name="T78" fmla="*/ 2676 h 267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465" h="2676">
                <a:moveTo>
                  <a:pt x="32" y="2670"/>
                </a:moveTo>
                <a:cubicBezTo>
                  <a:pt x="34" y="2597"/>
                  <a:pt x="0" y="2303"/>
                  <a:pt x="44" y="2232"/>
                </a:cubicBezTo>
                <a:cubicBezTo>
                  <a:pt x="88" y="2161"/>
                  <a:pt x="222" y="2250"/>
                  <a:pt x="296" y="2244"/>
                </a:cubicBezTo>
                <a:cubicBezTo>
                  <a:pt x="370" y="2238"/>
                  <a:pt x="424" y="2196"/>
                  <a:pt x="488" y="2196"/>
                </a:cubicBezTo>
                <a:cubicBezTo>
                  <a:pt x="552" y="2196"/>
                  <a:pt x="608" y="2252"/>
                  <a:pt x="680" y="2244"/>
                </a:cubicBezTo>
                <a:cubicBezTo>
                  <a:pt x="752" y="2236"/>
                  <a:pt x="840" y="2156"/>
                  <a:pt x="920" y="2148"/>
                </a:cubicBezTo>
                <a:cubicBezTo>
                  <a:pt x="1000" y="2140"/>
                  <a:pt x="1064" y="2204"/>
                  <a:pt x="1160" y="2196"/>
                </a:cubicBezTo>
                <a:cubicBezTo>
                  <a:pt x="1256" y="2188"/>
                  <a:pt x="1368" y="2116"/>
                  <a:pt x="1496" y="2100"/>
                </a:cubicBezTo>
                <a:cubicBezTo>
                  <a:pt x="1624" y="2084"/>
                  <a:pt x="1808" y="2132"/>
                  <a:pt x="1928" y="2100"/>
                </a:cubicBezTo>
                <a:cubicBezTo>
                  <a:pt x="2048" y="2068"/>
                  <a:pt x="2144" y="1956"/>
                  <a:pt x="2216" y="1908"/>
                </a:cubicBezTo>
                <a:cubicBezTo>
                  <a:pt x="2288" y="1860"/>
                  <a:pt x="2320" y="1852"/>
                  <a:pt x="2360" y="1812"/>
                </a:cubicBezTo>
                <a:cubicBezTo>
                  <a:pt x="2400" y="1772"/>
                  <a:pt x="2432" y="1716"/>
                  <a:pt x="2456" y="1668"/>
                </a:cubicBezTo>
                <a:cubicBezTo>
                  <a:pt x="2480" y="1620"/>
                  <a:pt x="2472" y="1580"/>
                  <a:pt x="2504" y="1524"/>
                </a:cubicBezTo>
                <a:cubicBezTo>
                  <a:pt x="2536" y="1468"/>
                  <a:pt x="2608" y="1396"/>
                  <a:pt x="2648" y="1332"/>
                </a:cubicBezTo>
                <a:cubicBezTo>
                  <a:pt x="2688" y="1268"/>
                  <a:pt x="2701" y="1211"/>
                  <a:pt x="2744" y="1140"/>
                </a:cubicBezTo>
                <a:cubicBezTo>
                  <a:pt x="2787" y="1069"/>
                  <a:pt x="2842" y="954"/>
                  <a:pt x="2906" y="906"/>
                </a:cubicBezTo>
                <a:cubicBezTo>
                  <a:pt x="2970" y="858"/>
                  <a:pt x="2939" y="861"/>
                  <a:pt x="3128" y="852"/>
                </a:cubicBezTo>
                <a:cubicBezTo>
                  <a:pt x="3317" y="843"/>
                  <a:pt x="3840" y="860"/>
                  <a:pt x="4040" y="852"/>
                </a:cubicBezTo>
                <a:cubicBezTo>
                  <a:pt x="4240" y="844"/>
                  <a:pt x="4242" y="916"/>
                  <a:pt x="4328" y="804"/>
                </a:cubicBezTo>
                <a:cubicBezTo>
                  <a:pt x="4414" y="692"/>
                  <a:pt x="4468" y="298"/>
                  <a:pt x="4556" y="180"/>
                </a:cubicBezTo>
                <a:cubicBezTo>
                  <a:pt x="4644" y="62"/>
                  <a:pt x="4749" y="111"/>
                  <a:pt x="4856" y="96"/>
                </a:cubicBezTo>
                <a:cubicBezTo>
                  <a:pt x="4963" y="81"/>
                  <a:pt x="5103" y="86"/>
                  <a:pt x="5198" y="90"/>
                </a:cubicBezTo>
                <a:cubicBezTo>
                  <a:pt x="5293" y="94"/>
                  <a:pt x="5387" y="64"/>
                  <a:pt x="5426" y="120"/>
                </a:cubicBezTo>
                <a:cubicBezTo>
                  <a:pt x="5465" y="176"/>
                  <a:pt x="5431" y="0"/>
                  <a:pt x="5432" y="426"/>
                </a:cubicBezTo>
                <a:cubicBezTo>
                  <a:pt x="5433" y="852"/>
                  <a:pt x="5432" y="2207"/>
                  <a:pt x="5432" y="2676"/>
                </a:cubicBezTo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3530600" y="5715000"/>
            <a:ext cx="538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</a:rPr>
              <a:t>Hansen, et al., </a:t>
            </a:r>
            <a:r>
              <a:rPr lang="en-US" i="1">
                <a:solidFill>
                  <a:schemeClr val="tx2"/>
                </a:solidFill>
              </a:rPr>
              <a:t>Science</a:t>
            </a:r>
            <a:r>
              <a:rPr lang="en-US">
                <a:solidFill>
                  <a:schemeClr val="tx2"/>
                </a:solidFill>
              </a:rPr>
              <a:t>, 13 August, 2004</a:t>
            </a:r>
          </a:p>
        </p:txBody>
      </p:sp>
      <p:sp>
        <p:nvSpPr>
          <p:cNvPr id="34822" name="Freeform 4" descr="Weave"/>
          <p:cNvSpPr>
            <a:spLocks/>
          </p:cNvSpPr>
          <p:nvPr/>
        </p:nvSpPr>
        <p:spPr bwMode="auto">
          <a:xfrm>
            <a:off x="2486025" y="1657350"/>
            <a:ext cx="6450013" cy="3905250"/>
          </a:xfrm>
          <a:custGeom>
            <a:avLst/>
            <a:gdLst>
              <a:gd name="T0" fmla="*/ 0 w 4063"/>
              <a:gd name="T1" fmla="*/ 2430 h 2460"/>
              <a:gd name="T2" fmla="*/ 882 w 4063"/>
              <a:gd name="T3" fmla="*/ 1872 h 2460"/>
              <a:gd name="T4" fmla="*/ 1314 w 4063"/>
              <a:gd name="T5" fmla="*/ 1200 h 2460"/>
              <a:gd name="T6" fmla="*/ 1554 w 4063"/>
              <a:gd name="T7" fmla="*/ 768 h 2460"/>
              <a:gd name="T8" fmla="*/ 1746 w 4063"/>
              <a:gd name="T9" fmla="*/ 720 h 2460"/>
              <a:gd name="T10" fmla="*/ 1890 w 4063"/>
              <a:gd name="T11" fmla="*/ 1008 h 2460"/>
              <a:gd name="T12" fmla="*/ 2112 w 4063"/>
              <a:gd name="T13" fmla="*/ 1596 h 2460"/>
              <a:gd name="T14" fmla="*/ 2454 w 4063"/>
              <a:gd name="T15" fmla="*/ 1962 h 2460"/>
              <a:gd name="T16" fmla="*/ 3156 w 4063"/>
              <a:gd name="T17" fmla="*/ 1896 h 2460"/>
              <a:gd name="T18" fmla="*/ 3546 w 4063"/>
              <a:gd name="T19" fmla="*/ 1044 h 2460"/>
              <a:gd name="T20" fmla="*/ 3786 w 4063"/>
              <a:gd name="T21" fmla="*/ 414 h 2460"/>
              <a:gd name="T22" fmla="*/ 3846 w 4063"/>
              <a:gd name="T23" fmla="*/ 210 h 2460"/>
              <a:gd name="T24" fmla="*/ 3990 w 4063"/>
              <a:gd name="T25" fmla="*/ 156 h 2460"/>
              <a:gd name="T26" fmla="*/ 4056 w 4063"/>
              <a:gd name="T27" fmla="*/ 384 h 2460"/>
              <a:gd name="T28" fmla="*/ 4032 w 4063"/>
              <a:gd name="T29" fmla="*/ 2460 h 24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63"/>
              <a:gd name="T46" fmla="*/ 0 h 2460"/>
              <a:gd name="T47" fmla="*/ 4063 w 4063"/>
              <a:gd name="T48" fmla="*/ 2460 h 24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63" h="2460">
                <a:moveTo>
                  <a:pt x="0" y="2430"/>
                </a:moveTo>
                <a:cubicBezTo>
                  <a:pt x="146" y="2337"/>
                  <a:pt x="663" y="2077"/>
                  <a:pt x="882" y="1872"/>
                </a:cubicBezTo>
                <a:cubicBezTo>
                  <a:pt x="1101" y="1667"/>
                  <a:pt x="1202" y="1384"/>
                  <a:pt x="1314" y="1200"/>
                </a:cubicBezTo>
                <a:cubicBezTo>
                  <a:pt x="1426" y="1016"/>
                  <a:pt x="1482" y="848"/>
                  <a:pt x="1554" y="768"/>
                </a:cubicBezTo>
                <a:cubicBezTo>
                  <a:pt x="1626" y="688"/>
                  <a:pt x="1690" y="680"/>
                  <a:pt x="1746" y="720"/>
                </a:cubicBezTo>
                <a:cubicBezTo>
                  <a:pt x="1802" y="760"/>
                  <a:pt x="1829" y="862"/>
                  <a:pt x="1890" y="1008"/>
                </a:cubicBezTo>
                <a:cubicBezTo>
                  <a:pt x="1951" y="1154"/>
                  <a:pt x="2018" y="1437"/>
                  <a:pt x="2112" y="1596"/>
                </a:cubicBezTo>
                <a:cubicBezTo>
                  <a:pt x="2206" y="1755"/>
                  <a:pt x="2280" y="1912"/>
                  <a:pt x="2454" y="1962"/>
                </a:cubicBezTo>
                <a:cubicBezTo>
                  <a:pt x="2628" y="2012"/>
                  <a:pt x="2974" y="2049"/>
                  <a:pt x="3156" y="1896"/>
                </a:cubicBezTo>
                <a:cubicBezTo>
                  <a:pt x="3338" y="1743"/>
                  <a:pt x="3441" y="1291"/>
                  <a:pt x="3546" y="1044"/>
                </a:cubicBezTo>
                <a:cubicBezTo>
                  <a:pt x="3651" y="797"/>
                  <a:pt x="3736" y="553"/>
                  <a:pt x="3786" y="414"/>
                </a:cubicBezTo>
                <a:cubicBezTo>
                  <a:pt x="3836" y="275"/>
                  <a:pt x="3812" y="253"/>
                  <a:pt x="3846" y="210"/>
                </a:cubicBezTo>
                <a:cubicBezTo>
                  <a:pt x="3880" y="167"/>
                  <a:pt x="3955" y="127"/>
                  <a:pt x="3990" y="156"/>
                </a:cubicBezTo>
                <a:cubicBezTo>
                  <a:pt x="4025" y="185"/>
                  <a:pt x="4049" y="0"/>
                  <a:pt x="4056" y="384"/>
                </a:cubicBezTo>
                <a:cubicBezTo>
                  <a:pt x="4063" y="768"/>
                  <a:pt x="4037" y="2028"/>
                  <a:pt x="4032" y="2460"/>
                </a:cubicBezTo>
              </a:path>
            </a:pathLst>
          </a:custGeom>
          <a:pattFill prst="weave">
            <a:fgClr>
              <a:srgbClr val="993300"/>
            </a:fgClr>
            <a:bgClr>
              <a:schemeClr val="folHlink"/>
            </a:bgClr>
          </a:patt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752600" y="1447800"/>
            <a:ext cx="762000" cy="3048000"/>
            <a:chOff x="1752600" y="1447800"/>
            <a:chExt cx="762000" cy="3048000"/>
          </a:xfrm>
        </p:grpSpPr>
        <p:sp>
          <p:nvSpPr>
            <p:cNvPr id="34825" name="AutoShape 9"/>
            <p:cNvSpPr>
              <a:spLocks noChangeArrowheads="1"/>
            </p:cNvSpPr>
            <p:nvPr/>
          </p:nvSpPr>
          <p:spPr bwMode="auto">
            <a:xfrm>
              <a:off x="1752600" y="1447800"/>
              <a:ext cx="762000" cy="3048000"/>
            </a:xfrm>
            <a:prstGeom prst="downArrow">
              <a:avLst>
                <a:gd name="adj1" fmla="val 49676"/>
                <a:gd name="adj2" fmla="val 89528"/>
              </a:avLst>
            </a:prstGeom>
            <a:solidFill>
              <a:srgbClr val="FF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 rot="5400000">
              <a:off x="1322174" y="2827486"/>
              <a:ext cx="16530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Ventilation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15225" y="1436661"/>
            <a:ext cx="714375" cy="1906614"/>
            <a:chOff x="7515225" y="1436661"/>
            <a:chExt cx="714375" cy="1906614"/>
          </a:xfrm>
        </p:grpSpPr>
        <p:sp>
          <p:nvSpPr>
            <p:cNvPr id="34827" name="AutoShape 11"/>
            <p:cNvSpPr>
              <a:spLocks noChangeArrowheads="1"/>
            </p:cNvSpPr>
            <p:nvPr/>
          </p:nvSpPr>
          <p:spPr bwMode="auto">
            <a:xfrm>
              <a:off x="7515225" y="1438275"/>
              <a:ext cx="714375" cy="1905000"/>
            </a:xfrm>
            <a:prstGeom prst="downArrow">
              <a:avLst>
                <a:gd name="adj1" fmla="val 49676"/>
                <a:gd name="adj2" fmla="val 69444"/>
              </a:avLst>
            </a:prstGeom>
            <a:solidFill>
              <a:schemeClr val="accent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Text Box 12"/>
            <p:cNvSpPr txBox="1">
              <a:spLocks noChangeArrowheads="1"/>
            </p:cNvSpPr>
            <p:nvPr/>
          </p:nvSpPr>
          <p:spPr bwMode="auto">
            <a:xfrm rot="5400000">
              <a:off x="7050339" y="2032337"/>
              <a:ext cx="16530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Ventilation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7200" y="2114550"/>
            <a:ext cx="838200" cy="2590800"/>
            <a:chOff x="457200" y="2114550"/>
            <a:chExt cx="838200" cy="2590800"/>
          </a:xfrm>
        </p:grpSpPr>
        <p:sp>
          <p:nvSpPr>
            <p:cNvPr id="34829" name="AutoShape 13"/>
            <p:cNvSpPr>
              <a:spLocks noChangeArrowheads="1"/>
            </p:cNvSpPr>
            <p:nvPr/>
          </p:nvSpPr>
          <p:spPr bwMode="auto">
            <a:xfrm>
              <a:off x="457200" y="2114550"/>
              <a:ext cx="838200" cy="2590800"/>
            </a:xfrm>
            <a:prstGeom prst="upArrow">
              <a:avLst>
                <a:gd name="adj1" fmla="val 41833"/>
                <a:gd name="adj2" fmla="val 10666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 rot="5400000">
              <a:off x="173521" y="3064818"/>
              <a:ext cx="15087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Upwelling</a:t>
              </a:r>
            </a:p>
          </p:txBody>
        </p:sp>
      </p:grpSp>
      <p:sp>
        <p:nvSpPr>
          <p:cNvPr id="34831" name="Rectangle 16"/>
          <p:cNvSpPr>
            <a:spLocks noChangeArrowheads="1"/>
          </p:cNvSpPr>
          <p:nvPr/>
        </p:nvSpPr>
        <p:spPr bwMode="auto">
          <a:xfrm>
            <a:off x="304800" y="1123950"/>
            <a:ext cx="8610600" cy="44196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Text Box 17"/>
          <p:cNvSpPr txBox="1">
            <a:spLocks noChangeArrowheads="1"/>
          </p:cNvSpPr>
          <p:nvPr/>
        </p:nvSpPr>
        <p:spPr bwMode="auto">
          <a:xfrm>
            <a:off x="593725" y="5010150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NADW 3ºC</a:t>
            </a:r>
          </a:p>
        </p:txBody>
      </p:sp>
      <p:sp>
        <p:nvSpPr>
          <p:cNvPr id="34834" name="Text Box 21"/>
          <p:cNvSpPr txBox="1">
            <a:spLocks noChangeArrowheads="1"/>
          </p:cNvSpPr>
          <p:nvPr/>
        </p:nvSpPr>
        <p:spPr bwMode="auto">
          <a:xfrm>
            <a:off x="4221163" y="4019550"/>
            <a:ext cx="1514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Greenland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Scotland 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Ridge</a:t>
            </a:r>
          </a:p>
        </p:txBody>
      </p:sp>
      <p:sp>
        <p:nvSpPr>
          <p:cNvPr id="34835" name="Text Box 22"/>
          <p:cNvSpPr txBox="1">
            <a:spLocks noChangeArrowheads="1"/>
          </p:cNvSpPr>
          <p:nvPr/>
        </p:nvSpPr>
        <p:spPr bwMode="auto">
          <a:xfrm>
            <a:off x="7527925" y="649288"/>
            <a:ext cx="99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Arctic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078480" y="1443784"/>
            <a:ext cx="1295400" cy="2602436"/>
            <a:chOff x="3078480" y="1420924"/>
            <a:chExt cx="1295400" cy="2602436"/>
          </a:xfrm>
        </p:grpSpPr>
        <p:sp>
          <p:nvSpPr>
            <p:cNvPr id="24" name="Bent Arrow 23"/>
            <p:cNvSpPr/>
            <p:nvPr/>
          </p:nvSpPr>
          <p:spPr bwMode="auto">
            <a:xfrm flipV="1">
              <a:off x="3078480" y="1432560"/>
              <a:ext cx="1295400" cy="2590800"/>
            </a:xfrm>
            <a:prstGeom prst="bentArrow">
              <a:avLst>
                <a:gd name="adj1" fmla="val 37353"/>
                <a:gd name="adj2" fmla="val 25000"/>
                <a:gd name="adj3" fmla="val 43261"/>
                <a:gd name="adj4" fmla="val 39837"/>
              </a:avLst>
            </a:prstGeom>
            <a:solidFill>
              <a:srgbClr val="CC66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Jester" pitchFamily="2" charset="0"/>
                <a:cs typeface="Arial" charset="0"/>
              </a:endParaRPr>
            </a:p>
          </p:txBody>
        </p:sp>
        <p:sp>
          <p:nvSpPr>
            <p:cNvPr id="34836" name="Text Box 24"/>
            <p:cNvSpPr txBox="1">
              <a:spLocks noChangeArrowheads="1"/>
            </p:cNvSpPr>
            <p:nvPr/>
          </p:nvSpPr>
          <p:spPr bwMode="auto">
            <a:xfrm rot="5400000">
              <a:off x="2179908" y="2393305"/>
              <a:ext cx="24064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Entrainment 6ºC</a:t>
              </a:r>
            </a:p>
          </p:txBody>
        </p:sp>
      </p:grpSp>
      <p:sp>
        <p:nvSpPr>
          <p:cNvPr id="34837" name="Text Box 25"/>
          <p:cNvSpPr txBox="1">
            <a:spLocks noChangeArrowheads="1"/>
          </p:cNvSpPr>
          <p:nvPr/>
        </p:nvSpPr>
        <p:spPr bwMode="auto">
          <a:xfrm>
            <a:off x="288925" y="685800"/>
            <a:ext cx="211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 Latitiudes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419600" y="2190750"/>
            <a:ext cx="1952625" cy="1162050"/>
            <a:chOff x="4419600" y="2190750"/>
            <a:chExt cx="1952625" cy="1162050"/>
          </a:xfrm>
        </p:grpSpPr>
        <p:sp>
          <p:nvSpPr>
            <p:cNvPr id="34833" name="Text Box 18"/>
            <p:cNvSpPr txBox="1">
              <a:spLocks noChangeArrowheads="1"/>
            </p:cNvSpPr>
            <p:nvPr/>
          </p:nvSpPr>
          <p:spPr bwMode="auto">
            <a:xfrm>
              <a:off x="4419600" y="2190750"/>
              <a:ext cx="1952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Overflow 0ºC</a:t>
              </a:r>
            </a:p>
          </p:txBody>
        </p:sp>
        <p:sp>
          <p:nvSpPr>
            <p:cNvPr id="34838" name="AutoShape 26"/>
            <p:cNvSpPr>
              <a:spLocks noChangeArrowheads="1"/>
            </p:cNvSpPr>
            <p:nvPr/>
          </p:nvSpPr>
          <p:spPr bwMode="auto">
            <a:xfrm flipH="1">
              <a:off x="4419600" y="2590800"/>
              <a:ext cx="838200" cy="762000"/>
            </a:xfrm>
            <a:custGeom>
              <a:avLst/>
              <a:gdLst>
                <a:gd name="T0" fmla="*/ 710452 w 21600"/>
                <a:gd name="T1" fmla="*/ 107139 h 21600"/>
                <a:gd name="T2" fmla="*/ 407846 w 21600"/>
                <a:gd name="T3" fmla="*/ 73731 h 21600"/>
                <a:gd name="T4" fmla="*/ 597877 w 21600"/>
                <a:gd name="T5" fmla="*/ 212937 h 21600"/>
                <a:gd name="T6" fmla="*/ 942975 w 21600"/>
                <a:gd name="T7" fmla="*/ 381000 h 21600"/>
                <a:gd name="T8" fmla="*/ 757252 w 21600"/>
                <a:gd name="T9" fmla="*/ 549875 h 21600"/>
                <a:gd name="T10" fmla="*/ 571489 w 21600"/>
                <a:gd name="T11" fmla="*/ 38100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427" y="10800"/>
                  </a:moveTo>
                  <a:cubicBezTo>
                    <a:pt x="17427" y="7140"/>
                    <a:pt x="14459" y="4173"/>
                    <a:pt x="10800" y="4173"/>
                  </a:cubicBezTo>
                  <a:cubicBezTo>
                    <a:pt x="10726" y="4172"/>
                    <a:pt x="10653" y="4174"/>
                    <a:pt x="10579" y="4176"/>
                  </a:cubicBezTo>
                  <a:lnTo>
                    <a:pt x="10441" y="5"/>
                  </a:lnTo>
                  <a:cubicBezTo>
                    <a:pt x="10560" y="1"/>
                    <a:pt x="10680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514" y="15587"/>
                  </a:lnTo>
                  <a:lnTo>
                    <a:pt x="14727" y="10800"/>
                  </a:lnTo>
                  <a:lnTo>
                    <a:pt x="17427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270000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8DA3-762B-4076-8BF6-1336B8B1DD6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01378" name="Picture 2" descr="ocean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7772400" cy="52895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657600" y="104775"/>
            <a:ext cx="1185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sz="3600"/>
              <a:t>Fram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7D63-E41A-41A9-82A4-ABB5FD9F3345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50178" name="Picture 2" descr="thermohaline circulation"/>
          <p:cNvPicPr>
            <a:picLocks noChangeAspect="1" noChangeArrowheads="1"/>
          </p:cNvPicPr>
          <p:nvPr/>
        </p:nvPicPr>
        <p:blipFill>
          <a:blip r:embed="rId3"/>
          <a:srcRect b="27431"/>
          <a:stretch>
            <a:fillRect/>
          </a:stretch>
        </p:blipFill>
        <p:spPr bwMode="auto">
          <a:xfrm>
            <a:off x="449263" y="1028700"/>
            <a:ext cx="8313737" cy="37925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chemeClr val="bg1"/>
            </a:outerShdw>
          </a:effec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928688" y="4806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b="0">
              <a:latin typeface="Arial" pitchFamily="34" charset="0"/>
            </a:endParaRPr>
          </a:p>
        </p:txBody>
      </p:sp>
      <p:sp>
        <p:nvSpPr>
          <p:cNvPr id="35845" name="Oval 4"/>
          <p:cNvSpPr>
            <a:spLocks noChangeArrowheads="1"/>
          </p:cNvSpPr>
          <p:nvPr/>
        </p:nvSpPr>
        <p:spPr bwMode="auto">
          <a:xfrm>
            <a:off x="958850" y="5319713"/>
            <a:ext cx="777875" cy="581025"/>
          </a:xfrm>
          <a:prstGeom prst="ellipse">
            <a:avLst/>
          </a:prstGeom>
          <a:solidFill>
            <a:srgbClr val="CC66FF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1827213" y="5118100"/>
            <a:ext cx="6262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These are the “Ventilation” Areas </a:t>
            </a:r>
          </a:p>
          <a:p>
            <a:r>
              <a:rPr lang="en-US" sz="3200">
                <a:solidFill>
                  <a:schemeClr val="tx2"/>
                </a:solidFill>
              </a:rPr>
              <a:t>Where New Deep Water is Formed</a:t>
            </a:r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196850" y="6483350"/>
            <a:ext cx="4533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tx2"/>
                </a:solidFill>
              </a:rPr>
              <a:t>Hansen, et al., </a:t>
            </a:r>
            <a:r>
              <a:rPr lang="en-US" sz="2000" i="1">
                <a:solidFill>
                  <a:schemeClr val="tx2"/>
                </a:solidFill>
              </a:rPr>
              <a:t>Science</a:t>
            </a:r>
            <a:r>
              <a:rPr lang="en-US" sz="2000">
                <a:solidFill>
                  <a:schemeClr val="tx2"/>
                </a:solidFill>
              </a:rPr>
              <a:t>, 13 August, 2004</a:t>
            </a:r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250825" y="285750"/>
            <a:ext cx="7927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chemeClr val="tx2"/>
                </a:solidFill>
              </a:rPr>
              <a:t>Wally Broeker’s “Conveyor Belt” Circulation</a:t>
            </a:r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636588" y="1155700"/>
            <a:ext cx="2357437" cy="19272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2"/>
                </a:solidFill>
              </a:rPr>
              <a:t>The Concern is </a:t>
            </a:r>
          </a:p>
          <a:p>
            <a:pPr algn="ctr" eaLnBrk="0" hangingPunct="0"/>
            <a:r>
              <a:rPr lang="en-US">
                <a:solidFill>
                  <a:schemeClr val="bg2"/>
                </a:solidFill>
              </a:rPr>
              <a:t>with the </a:t>
            </a:r>
          </a:p>
          <a:p>
            <a:pPr algn="ctr" eaLnBrk="0" hangingPunct="0"/>
            <a:r>
              <a:rPr lang="en-US">
                <a:solidFill>
                  <a:schemeClr val="bg2"/>
                </a:solidFill>
              </a:rPr>
              <a:t>Possible Loss </a:t>
            </a:r>
          </a:p>
          <a:p>
            <a:pPr algn="ctr" eaLnBrk="0" hangingPunct="0"/>
            <a:r>
              <a:rPr lang="en-US">
                <a:solidFill>
                  <a:schemeClr val="bg2"/>
                </a:solidFill>
              </a:rPr>
              <a:t>of This </a:t>
            </a:r>
          </a:p>
          <a:p>
            <a:pPr algn="ctr" eaLnBrk="0" hangingPunct="0"/>
            <a:r>
              <a:rPr lang="en-US">
                <a:solidFill>
                  <a:schemeClr val="bg2"/>
                </a:solidFill>
              </a:rPr>
              <a:t>Ventilation Area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2362200" y="1905000"/>
            <a:ext cx="11430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E33C-6625-4010-AA09-199E8592A3C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0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50185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6867" name="Picture 2" descr="no atl curr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941388"/>
            <a:ext cx="7543800" cy="5491162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6868" name="AutoShape 3"/>
          <p:cNvSpPr>
            <a:spLocks noChangeArrowheads="1"/>
          </p:cNvSpPr>
          <p:nvPr/>
        </p:nvSpPr>
        <p:spPr bwMode="auto">
          <a:xfrm>
            <a:off x="2133600" y="3308350"/>
            <a:ext cx="2971800" cy="1905000"/>
          </a:xfrm>
          <a:custGeom>
            <a:avLst/>
            <a:gdLst>
              <a:gd name="T0" fmla="*/ 53933 w 21600"/>
              <a:gd name="T1" fmla="*/ 698059 h 21600"/>
              <a:gd name="T2" fmla="*/ 2543641 w 21600"/>
              <a:gd name="T3" fmla="*/ 1399910 h 21600"/>
              <a:gd name="T4" fmla="*/ 475350 w 21600"/>
              <a:gd name="T5" fmla="*/ 772936 h 21600"/>
              <a:gd name="T6" fmla="*/ 3341486 w 21600"/>
              <a:gd name="T7" fmla="*/ 901876 h 21600"/>
              <a:gd name="T8" fmla="*/ 2776982 w 21600"/>
              <a:gd name="T9" fmla="*/ 1295929 h 21600"/>
              <a:gd name="T10" fmla="*/ 2162259 w 21600"/>
              <a:gd name="T11" fmla="*/ 93397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414" y="10476"/>
                </a:moveTo>
                <a:cubicBezTo>
                  <a:pt x="18240" y="6396"/>
                  <a:pt x="14882" y="3179"/>
                  <a:pt x="10800" y="3179"/>
                </a:cubicBezTo>
                <a:cubicBezTo>
                  <a:pt x="6591" y="3179"/>
                  <a:pt x="3179" y="6591"/>
                  <a:pt x="3179" y="10800"/>
                </a:cubicBezTo>
                <a:cubicBezTo>
                  <a:pt x="3179" y="15008"/>
                  <a:pt x="6591" y="18421"/>
                  <a:pt x="10800" y="18421"/>
                </a:cubicBezTo>
                <a:cubicBezTo>
                  <a:pt x="13360" y="18421"/>
                  <a:pt x="15750" y="17134"/>
                  <a:pt x="17160" y="14997"/>
                </a:cubicBezTo>
                <a:lnTo>
                  <a:pt x="19814" y="16748"/>
                </a:lnTo>
                <a:cubicBezTo>
                  <a:pt x="17815" y="19777"/>
                  <a:pt x="14429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86" y="-1"/>
                  <a:pt x="21344" y="4560"/>
                  <a:pt x="21590" y="10340"/>
                </a:cubicBezTo>
                <a:lnTo>
                  <a:pt x="24287" y="10226"/>
                </a:lnTo>
                <a:lnTo>
                  <a:pt x="20184" y="14694"/>
                </a:lnTo>
                <a:lnTo>
                  <a:pt x="15716" y="10590"/>
                </a:lnTo>
                <a:lnTo>
                  <a:pt x="18414" y="10476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2971800" y="33083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AutoShape 5"/>
          <p:cNvSpPr>
            <a:spLocks noChangeArrowheads="1"/>
          </p:cNvSpPr>
          <p:nvPr/>
        </p:nvSpPr>
        <p:spPr bwMode="auto">
          <a:xfrm rot="8836295">
            <a:off x="3886200" y="39179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 rot="-7147268">
            <a:off x="2514600" y="41465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 rot="-3248609">
            <a:off x="2362200" y="36131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AutoShape 8"/>
          <p:cNvSpPr>
            <a:spLocks noChangeArrowheads="1"/>
          </p:cNvSpPr>
          <p:nvPr/>
        </p:nvSpPr>
        <p:spPr bwMode="auto">
          <a:xfrm rot="10800000">
            <a:off x="3276600" y="42227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AutoShape 9"/>
          <p:cNvSpPr>
            <a:spLocks noChangeArrowheads="1"/>
          </p:cNvSpPr>
          <p:nvPr/>
        </p:nvSpPr>
        <p:spPr bwMode="auto">
          <a:xfrm rot="2458144">
            <a:off x="3581400" y="3308350"/>
            <a:ext cx="976313" cy="976313"/>
          </a:xfrm>
          <a:custGeom>
            <a:avLst/>
            <a:gdLst>
              <a:gd name="T0" fmla="*/ 844692 w 21600"/>
              <a:gd name="T1" fmla="*/ 154764 h 21600"/>
              <a:gd name="T2" fmla="*/ 512700 w 21600"/>
              <a:gd name="T3" fmla="*/ 122853 h 21600"/>
              <a:gd name="T4" fmla="*/ 666424 w 21600"/>
              <a:gd name="T5" fmla="*/ 321460 h 21600"/>
              <a:gd name="T6" fmla="*/ 1098352 w 21600"/>
              <a:gd name="T7" fmla="*/ 488157 h 21600"/>
              <a:gd name="T8" fmla="*/ 854274 w 21600"/>
              <a:gd name="T9" fmla="*/ 732235 h 21600"/>
              <a:gd name="T10" fmla="*/ 610196 w 21600"/>
              <a:gd name="T11" fmla="*/ 4881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58"/>
                  <a:pt x="13997" y="5602"/>
                  <a:pt x="11162" y="5412"/>
                </a:cubicBezTo>
                <a:lnTo>
                  <a:pt x="11525" y="24"/>
                </a:lnTo>
                <a:cubicBezTo>
                  <a:pt x="17195" y="405"/>
                  <a:pt x="21599" y="5116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Text Box 10"/>
          <p:cNvSpPr txBox="1">
            <a:spLocks noChangeArrowheads="1"/>
          </p:cNvSpPr>
          <p:nvPr/>
        </p:nvSpPr>
        <p:spPr bwMode="auto">
          <a:xfrm>
            <a:off x="1979613" y="152400"/>
            <a:ext cx="4954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The North Atlantic Gyre</a:t>
            </a:r>
          </a:p>
        </p:txBody>
      </p:sp>
      <p:sp>
        <p:nvSpPr>
          <p:cNvPr id="67595" name="Freeform 11"/>
          <p:cNvSpPr>
            <a:spLocks/>
          </p:cNvSpPr>
          <p:nvPr/>
        </p:nvSpPr>
        <p:spPr bwMode="auto">
          <a:xfrm>
            <a:off x="2971800" y="1066800"/>
            <a:ext cx="2362200" cy="1828800"/>
          </a:xfrm>
          <a:custGeom>
            <a:avLst/>
            <a:gdLst>
              <a:gd name="T0" fmla="*/ 1488 w 1488"/>
              <a:gd name="T1" fmla="*/ 0 h 1152"/>
              <a:gd name="T2" fmla="*/ 1248 w 1488"/>
              <a:gd name="T3" fmla="*/ 432 h 1152"/>
              <a:gd name="T4" fmla="*/ 672 w 1488"/>
              <a:gd name="T5" fmla="*/ 816 h 1152"/>
              <a:gd name="T6" fmla="*/ 384 w 1488"/>
              <a:gd name="T7" fmla="*/ 864 h 1152"/>
              <a:gd name="T8" fmla="*/ 192 w 1488"/>
              <a:gd name="T9" fmla="*/ 624 h 1152"/>
              <a:gd name="T10" fmla="*/ 0 w 1488"/>
              <a:gd name="T11" fmla="*/ 768 h 1152"/>
              <a:gd name="T12" fmla="*/ 192 w 1488"/>
              <a:gd name="T13" fmla="*/ 960 h 1152"/>
              <a:gd name="T14" fmla="*/ 240 w 1488"/>
              <a:gd name="T15" fmla="*/ 1152 h 11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88"/>
              <a:gd name="T25" fmla="*/ 0 h 1152"/>
              <a:gd name="T26" fmla="*/ 1488 w 1488"/>
              <a:gd name="T27" fmla="*/ 1152 h 11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88" h="1152">
                <a:moveTo>
                  <a:pt x="1488" y="0"/>
                </a:moveTo>
                <a:cubicBezTo>
                  <a:pt x="1436" y="148"/>
                  <a:pt x="1384" y="296"/>
                  <a:pt x="1248" y="432"/>
                </a:cubicBezTo>
                <a:cubicBezTo>
                  <a:pt x="1112" y="568"/>
                  <a:pt x="816" y="744"/>
                  <a:pt x="672" y="816"/>
                </a:cubicBezTo>
                <a:cubicBezTo>
                  <a:pt x="528" y="888"/>
                  <a:pt x="464" y="896"/>
                  <a:pt x="384" y="864"/>
                </a:cubicBezTo>
                <a:cubicBezTo>
                  <a:pt x="304" y="832"/>
                  <a:pt x="256" y="640"/>
                  <a:pt x="192" y="624"/>
                </a:cubicBezTo>
                <a:cubicBezTo>
                  <a:pt x="128" y="608"/>
                  <a:pt x="0" y="712"/>
                  <a:pt x="0" y="768"/>
                </a:cubicBezTo>
                <a:cubicBezTo>
                  <a:pt x="0" y="824"/>
                  <a:pt x="152" y="896"/>
                  <a:pt x="192" y="960"/>
                </a:cubicBezTo>
                <a:cubicBezTo>
                  <a:pt x="232" y="1024"/>
                  <a:pt x="232" y="1120"/>
                  <a:pt x="240" y="1152"/>
                </a:cubicBezTo>
              </a:path>
            </a:pathLst>
          </a:custGeom>
          <a:noFill/>
          <a:ln w="1206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C297-6CC5-48DA-85E7-FA2CD25C2F20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  <p:bldP spid="67589" grpId="0" animBg="1"/>
      <p:bldP spid="67590" grpId="0" animBg="1"/>
      <p:bldP spid="67591" grpId="0" animBg="1"/>
      <p:bldP spid="67592" grpId="0" animBg="1"/>
      <p:bldP spid="67593" grpId="0" animBg="1"/>
      <p:bldP spid="6759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16386" name="Picture 2" descr="05_mccartneycurry1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763" y="876300"/>
            <a:ext cx="6867525" cy="58293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rgbClr val="1C1C1C"/>
            </a:outerShdw>
          </a:effec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 flipH="1">
            <a:off x="2438400" y="3109913"/>
            <a:ext cx="1066800" cy="1066800"/>
          </a:xfrm>
          <a:custGeom>
            <a:avLst/>
            <a:gdLst>
              <a:gd name="T0" fmla="*/ 77047 w 21600"/>
              <a:gd name="T1" fmla="*/ 257217 h 21600"/>
              <a:gd name="T2" fmla="*/ 718954 w 21600"/>
              <a:gd name="T3" fmla="*/ 887765 h 21600"/>
              <a:gd name="T4" fmla="*/ 305223 w 21600"/>
              <a:gd name="T5" fmla="*/ 395309 h 21600"/>
              <a:gd name="T6" fmla="*/ 1200150 w 21600"/>
              <a:gd name="T7" fmla="*/ 533400 h 21600"/>
              <a:gd name="T8" fmla="*/ 933450 w 21600"/>
              <a:gd name="T9" fmla="*/ 800100 h 21600"/>
              <a:gd name="T10" fmla="*/ 666750 w 21600"/>
              <a:gd name="T11" fmla="*/ 5334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400" y="13782"/>
                  <a:pt x="7817" y="16200"/>
                  <a:pt x="10800" y="16200"/>
                </a:cubicBezTo>
                <a:cubicBezTo>
                  <a:pt x="11672" y="16200"/>
                  <a:pt x="12532" y="15988"/>
                  <a:pt x="13305" y="15583"/>
                </a:cubicBezTo>
                <a:lnTo>
                  <a:pt x="15810" y="20367"/>
                </a:lnTo>
                <a:cubicBezTo>
                  <a:pt x="14264" y="21177"/>
                  <a:pt x="12545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414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Sub-Polar Gyre in the Labrador Sea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flipH="1" flipV="1">
            <a:off x="2590800" y="2390775"/>
            <a:ext cx="1066800" cy="990600"/>
          </a:xfrm>
          <a:custGeom>
            <a:avLst/>
            <a:gdLst>
              <a:gd name="T0" fmla="*/ 922189 w 21600"/>
              <a:gd name="T1" fmla="*/ 156203 h 21600"/>
              <a:gd name="T2" fmla="*/ 558490 w 21600"/>
              <a:gd name="T3" fmla="*/ 124513 h 21600"/>
              <a:gd name="T4" fmla="*/ 727795 w 21600"/>
              <a:gd name="T5" fmla="*/ 325751 h 21600"/>
              <a:gd name="T6" fmla="*/ 1200150 w 21600"/>
              <a:gd name="T7" fmla="*/ 495300 h 21600"/>
              <a:gd name="T8" fmla="*/ 933450 w 21600"/>
              <a:gd name="T9" fmla="*/ 742950 h 21600"/>
              <a:gd name="T10" fmla="*/ 666750 w 21600"/>
              <a:gd name="T11" fmla="*/ 4953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49"/>
                  <a:pt x="13984" y="5589"/>
                  <a:pt x="11139" y="5410"/>
                </a:cubicBezTo>
                <a:lnTo>
                  <a:pt x="11478" y="21"/>
                </a:lnTo>
                <a:cubicBezTo>
                  <a:pt x="17168" y="379"/>
                  <a:pt x="21599" y="5098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rot="2309255" flipH="1" flipV="1">
            <a:off x="3076575" y="2743200"/>
            <a:ext cx="1066800" cy="990600"/>
          </a:xfrm>
          <a:custGeom>
            <a:avLst/>
            <a:gdLst>
              <a:gd name="T0" fmla="*/ 922189 w 21600"/>
              <a:gd name="T1" fmla="*/ 156203 h 21600"/>
              <a:gd name="T2" fmla="*/ 558490 w 21600"/>
              <a:gd name="T3" fmla="*/ 124513 h 21600"/>
              <a:gd name="T4" fmla="*/ 727795 w 21600"/>
              <a:gd name="T5" fmla="*/ 325751 h 21600"/>
              <a:gd name="T6" fmla="*/ 1200150 w 21600"/>
              <a:gd name="T7" fmla="*/ 495300 h 21600"/>
              <a:gd name="T8" fmla="*/ 933450 w 21600"/>
              <a:gd name="T9" fmla="*/ 742950 h 21600"/>
              <a:gd name="T10" fmla="*/ 666750 w 21600"/>
              <a:gd name="T11" fmla="*/ 4953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49"/>
                  <a:pt x="13984" y="5589"/>
                  <a:pt x="11139" y="5410"/>
                </a:cubicBezTo>
                <a:lnTo>
                  <a:pt x="11478" y="21"/>
                </a:lnTo>
                <a:cubicBezTo>
                  <a:pt x="17168" y="379"/>
                  <a:pt x="21599" y="5098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6683573" flipH="1" flipV="1">
            <a:off x="2933700" y="3695700"/>
            <a:ext cx="1066800" cy="990600"/>
          </a:xfrm>
          <a:custGeom>
            <a:avLst/>
            <a:gdLst>
              <a:gd name="T0" fmla="*/ 922189 w 21600"/>
              <a:gd name="T1" fmla="*/ 156203 h 21600"/>
              <a:gd name="T2" fmla="*/ 558490 w 21600"/>
              <a:gd name="T3" fmla="*/ 124513 h 21600"/>
              <a:gd name="T4" fmla="*/ 727795 w 21600"/>
              <a:gd name="T5" fmla="*/ 325751 h 21600"/>
              <a:gd name="T6" fmla="*/ 1200150 w 21600"/>
              <a:gd name="T7" fmla="*/ 495300 h 21600"/>
              <a:gd name="T8" fmla="*/ 933450 w 21600"/>
              <a:gd name="T9" fmla="*/ 742950 h 21600"/>
              <a:gd name="T10" fmla="*/ 666750 w 21600"/>
              <a:gd name="T11" fmla="*/ 4953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49"/>
                  <a:pt x="13984" y="5589"/>
                  <a:pt x="11139" y="5410"/>
                </a:cubicBezTo>
                <a:lnTo>
                  <a:pt x="11478" y="21"/>
                </a:lnTo>
                <a:cubicBezTo>
                  <a:pt x="17168" y="379"/>
                  <a:pt x="21599" y="5098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10108484" flipH="1" flipV="1">
            <a:off x="2438400" y="3886200"/>
            <a:ext cx="1066800" cy="990600"/>
          </a:xfrm>
          <a:custGeom>
            <a:avLst/>
            <a:gdLst>
              <a:gd name="T0" fmla="*/ 922189 w 21600"/>
              <a:gd name="T1" fmla="*/ 156203 h 21600"/>
              <a:gd name="T2" fmla="*/ 558490 w 21600"/>
              <a:gd name="T3" fmla="*/ 124513 h 21600"/>
              <a:gd name="T4" fmla="*/ 727795 w 21600"/>
              <a:gd name="T5" fmla="*/ 325751 h 21600"/>
              <a:gd name="T6" fmla="*/ 1200150 w 21600"/>
              <a:gd name="T7" fmla="*/ 495300 h 21600"/>
              <a:gd name="T8" fmla="*/ 933450 w 21600"/>
              <a:gd name="T9" fmla="*/ 742950 h 21600"/>
              <a:gd name="T10" fmla="*/ 666750 w 21600"/>
              <a:gd name="T11" fmla="*/ 4953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949"/>
                  <a:pt x="13984" y="5589"/>
                  <a:pt x="11139" y="5410"/>
                </a:cubicBezTo>
                <a:lnTo>
                  <a:pt x="11478" y="21"/>
                </a:lnTo>
                <a:cubicBezTo>
                  <a:pt x="17168" y="379"/>
                  <a:pt x="21599" y="5098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769F-86C0-4569-9828-1517139273B3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  <p:bldP spid="16389" grpId="0" animBg="1"/>
      <p:bldP spid="16390" grpId="0" animBg="1"/>
      <p:bldP spid="16391" grpId="0" animBg="1"/>
      <p:bldP spid="1639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57200" y="304800"/>
          <a:ext cx="5800725" cy="6019800"/>
        </p:xfrm>
        <a:graphic>
          <a:graphicData uri="http://schemas.openxmlformats.org/presentationml/2006/ole">
            <p:oleObj spid="_x0000_s196610" name="Image" r:id="rId4" imgW="7034921" imgH="7301587" progId="Photoshop.Image.6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780BE-E9FA-45DA-8AD6-6332DACB4E17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8915" name="Picture 2" descr="ice coverage"/>
          <p:cNvPicPr>
            <a:picLocks noChangeAspect="1" noChangeArrowheads="1"/>
          </p:cNvPicPr>
          <p:nvPr/>
        </p:nvPicPr>
        <p:blipFill>
          <a:blip r:embed="rId3"/>
          <a:srcRect l="38640" t="61551" r="13672"/>
          <a:stretch>
            <a:fillRect/>
          </a:stretch>
        </p:blipFill>
        <p:spPr bwMode="auto">
          <a:xfrm>
            <a:off x="773113" y="488950"/>
            <a:ext cx="7273925" cy="569277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3" name="Freeform 3"/>
          <p:cNvSpPr>
            <a:spLocks/>
          </p:cNvSpPr>
          <p:nvPr/>
        </p:nvSpPr>
        <p:spPr bwMode="auto">
          <a:xfrm>
            <a:off x="2657475" y="3209925"/>
            <a:ext cx="2189163" cy="1357313"/>
          </a:xfrm>
          <a:custGeom>
            <a:avLst/>
            <a:gdLst>
              <a:gd name="T0" fmla="*/ 265 w 908"/>
              <a:gd name="T1" fmla="*/ 436 h 481"/>
              <a:gd name="T2" fmla="*/ 208 w 908"/>
              <a:gd name="T3" fmla="*/ 397 h 481"/>
              <a:gd name="T4" fmla="*/ 25 w 908"/>
              <a:gd name="T5" fmla="*/ 177 h 481"/>
              <a:gd name="T6" fmla="*/ 361 w 908"/>
              <a:gd name="T7" fmla="*/ 23 h 481"/>
              <a:gd name="T8" fmla="*/ 755 w 908"/>
              <a:gd name="T9" fmla="*/ 42 h 481"/>
              <a:gd name="T10" fmla="*/ 908 w 908"/>
              <a:gd name="T11" fmla="*/ 129 h 481"/>
              <a:gd name="T12" fmla="*/ 755 w 908"/>
              <a:gd name="T13" fmla="*/ 330 h 481"/>
              <a:gd name="T14" fmla="*/ 438 w 908"/>
              <a:gd name="T15" fmla="*/ 455 h 481"/>
              <a:gd name="T16" fmla="*/ 265 w 908"/>
              <a:gd name="T17" fmla="*/ 436 h 4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8"/>
              <a:gd name="T28" fmla="*/ 0 h 481"/>
              <a:gd name="T29" fmla="*/ 908 w 908"/>
              <a:gd name="T30" fmla="*/ 481 h 4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8" h="481">
                <a:moveTo>
                  <a:pt x="265" y="436"/>
                </a:moveTo>
                <a:cubicBezTo>
                  <a:pt x="227" y="426"/>
                  <a:pt x="248" y="440"/>
                  <a:pt x="208" y="397"/>
                </a:cubicBezTo>
                <a:cubicBezTo>
                  <a:pt x="168" y="354"/>
                  <a:pt x="0" y="239"/>
                  <a:pt x="25" y="177"/>
                </a:cubicBezTo>
                <a:cubicBezTo>
                  <a:pt x="50" y="115"/>
                  <a:pt x="239" y="46"/>
                  <a:pt x="361" y="23"/>
                </a:cubicBezTo>
                <a:cubicBezTo>
                  <a:pt x="483" y="0"/>
                  <a:pt x="664" y="24"/>
                  <a:pt x="755" y="42"/>
                </a:cubicBezTo>
                <a:cubicBezTo>
                  <a:pt x="846" y="60"/>
                  <a:pt x="908" y="81"/>
                  <a:pt x="908" y="129"/>
                </a:cubicBezTo>
                <a:cubicBezTo>
                  <a:pt x="908" y="177"/>
                  <a:pt x="833" y="276"/>
                  <a:pt x="755" y="330"/>
                </a:cubicBezTo>
                <a:cubicBezTo>
                  <a:pt x="677" y="384"/>
                  <a:pt x="516" y="429"/>
                  <a:pt x="438" y="455"/>
                </a:cubicBezTo>
                <a:cubicBezTo>
                  <a:pt x="360" y="481"/>
                  <a:pt x="303" y="446"/>
                  <a:pt x="265" y="436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141663" y="3457575"/>
            <a:ext cx="12080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2"/>
                </a:solidFill>
              </a:rPr>
              <a:t>Lake</a:t>
            </a:r>
          </a:p>
          <a:p>
            <a:pPr algn="ctr" eaLnBrk="0" hangingPunct="0"/>
            <a:r>
              <a:rPr lang="en-US">
                <a:solidFill>
                  <a:schemeClr val="bg2"/>
                </a:solidFill>
              </a:rPr>
              <a:t>Agassiz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957513" y="2801938"/>
            <a:ext cx="1539875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10,000 ya</a:t>
            </a:r>
          </a:p>
        </p:txBody>
      </p:sp>
      <p:sp>
        <p:nvSpPr>
          <p:cNvPr id="25606" name="Freeform 6"/>
          <p:cNvSpPr>
            <a:spLocks/>
          </p:cNvSpPr>
          <p:nvPr/>
        </p:nvSpPr>
        <p:spPr bwMode="auto">
          <a:xfrm>
            <a:off x="3286125" y="4511675"/>
            <a:ext cx="600075" cy="882650"/>
          </a:xfrm>
          <a:custGeom>
            <a:avLst/>
            <a:gdLst>
              <a:gd name="T0" fmla="*/ 186 w 378"/>
              <a:gd name="T1" fmla="*/ 0 h 556"/>
              <a:gd name="T2" fmla="*/ 148 w 378"/>
              <a:gd name="T3" fmla="*/ 86 h 556"/>
              <a:gd name="T4" fmla="*/ 119 w 378"/>
              <a:gd name="T5" fmla="*/ 192 h 556"/>
              <a:gd name="T6" fmla="*/ 186 w 378"/>
              <a:gd name="T7" fmla="*/ 326 h 556"/>
              <a:gd name="T8" fmla="*/ 32 w 378"/>
              <a:gd name="T9" fmla="*/ 451 h 556"/>
              <a:gd name="T10" fmla="*/ 378 w 378"/>
              <a:gd name="T11" fmla="*/ 556 h 5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8"/>
              <a:gd name="T19" fmla="*/ 0 h 556"/>
              <a:gd name="T20" fmla="*/ 378 w 378"/>
              <a:gd name="T21" fmla="*/ 556 h 5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8" h="556">
                <a:moveTo>
                  <a:pt x="186" y="0"/>
                </a:moveTo>
                <a:cubicBezTo>
                  <a:pt x="172" y="27"/>
                  <a:pt x="159" y="54"/>
                  <a:pt x="148" y="86"/>
                </a:cubicBezTo>
                <a:cubicBezTo>
                  <a:pt x="137" y="118"/>
                  <a:pt x="113" y="152"/>
                  <a:pt x="119" y="192"/>
                </a:cubicBezTo>
                <a:cubicBezTo>
                  <a:pt x="125" y="232"/>
                  <a:pt x="201" y="283"/>
                  <a:pt x="186" y="326"/>
                </a:cubicBezTo>
                <a:cubicBezTo>
                  <a:pt x="171" y="369"/>
                  <a:pt x="0" y="413"/>
                  <a:pt x="32" y="451"/>
                </a:cubicBezTo>
                <a:cubicBezTo>
                  <a:pt x="64" y="489"/>
                  <a:pt x="221" y="522"/>
                  <a:pt x="378" y="556"/>
                </a:cubicBezTo>
              </a:path>
            </a:pathLst>
          </a:cu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4740275" y="3657600"/>
            <a:ext cx="669925" cy="244475"/>
          </a:xfrm>
          <a:custGeom>
            <a:avLst/>
            <a:gdLst>
              <a:gd name="T0" fmla="*/ 0 w 422"/>
              <a:gd name="T1" fmla="*/ 154 h 154"/>
              <a:gd name="T2" fmla="*/ 57 w 422"/>
              <a:gd name="T3" fmla="*/ 115 h 154"/>
              <a:gd name="T4" fmla="*/ 297 w 422"/>
              <a:gd name="T5" fmla="*/ 106 h 154"/>
              <a:gd name="T6" fmla="*/ 422 w 422"/>
              <a:gd name="T7" fmla="*/ 0 h 154"/>
              <a:gd name="T8" fmla="*/ 0 60000 65536"/>
              <a:gd name="T9" fmla="*/ 0 60000 65536"/>
              <a:gd name="T10" fmla="*/ 0 60000 65536"/>
              <a:gd name="T11" fmla="*/ 0 60000 65536"/>
              <a:gd name="T12" fmla="*/ 0 w 422"/>
              <a:gd name="T13" fmla="*/ 0 h 154"/>
              <a:gd name="T14" fmla="*/ 422 w 422"/>
              <a:gd name="T15" fmla="*/ 154 h 1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2" h="154">
                <a:moveTo>
                  <a:pt x="0" y="154"/>
                </a:moveTo>
                <a:cubicBezTo>
                  <a:pt x="4" y="138"/>
                  <a:pt x="8" y="123"/>
                  <a:pt x="57" y="115"/>
                </a:cubicBezTo>
                <a:cubicBezTo>
                  <a:pt x="106" y="107"/>
                  <a:pt x="236" y="125"/>
                  <a:pt x="297" y="106"/>
                </a:cubicBezTo>
                <a:cubicBezTo>
                  <a:pt x="358" y="87"/>
                  <a:pt x="401" y="18"/>
                  <a:pt x="422" y="0"/>
                </a:cubicBezTo>
              </a:path>
            </a:pathLst>
          </a:cu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Freeform 8"/>
          <p:cNvSpPr>
            <a:spLocks/>
          </p:cNvSpPr>
          <p:nvPr/>
        </p:nvSpPr>
        <p:spPr bwMode="auto">
          <a:xfrm>
            <a:off x="5334000" y="1028700"/>
            <a:ext cx="3076575" cy="3162300"/>
          </a:xfrm>
          <a:custGeom>
            <a:avLst/>
            <a:gdLst>
              <a:gd name="T0" fmla="*/ 48 w 1938"/>
              <a:gd name="T1" fmla="*/ 1675 h 1992"/>
              <a:gd name="T2" fmla="*/ 346 w 1938"/>
              <a:gd name="T3" fmla="*/ 1339 h 1992"/>
              <a:gd name="T4" fmla="*/ 605 w 1938"/>
              <a:gd name="T5" fmla="*/ 1061 h 1992"/>
              <a:gd name="T6" fmla="*/ 912 w 1938"/>
              <a:gd name="T7" fmla="*/ 706 h 1992"/>
              <a:gd name="T8" fmla="*/ 922 w 1938"/>
              <a:gd name="T9" fmla="*/ 245 h 1992"/>
              <a:gd name="T10" fmla="*/ 1526 w 1938"/>
              <a:gd name="T11" fmla="*/ 62 h 1992"/>
              <a:gd name="T12" fmla="*/ 1843 w 1938"/>
              <a:gd name="T13" fmla="*/ 619 h 1992"/>
              <a:gd name="T14" fmla="*/ 1930 w 1938"/>
              <a:gd name="T15" fmla="*/ 1186 h 1992"/>
              <a:gd name="T16" fmla="*/ 1795 w 1938"/>
              <a:gd name="T17" fmla="*/ 1512 h 1992"/>
              <a:gd name="T18" fmla="*/ 1229 w 1938"/>
              <a:gd name="T19" fmla="*/ 1915 h 1992"/>
              <a:gd name="T20" fmla="*/ 605 w 1938"/>
              <a:gd name="T21" fmla="*/ 1973 h 1992"/>
              <a:gd name="T22" fmla="*/ 182 w 1938"/>
              <a:gd name="T23" fmla="*/ 1819 h 1992"/>
              <a:gd name="T24" fmla="*/ 48 w 1938"/>
              <a:gd name="T25" fmla="*/ 1675 h 19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38"/>
              <a:gd name="T40" fmla="*/ 0 h 1992"/>
              <a:gd name="T41" fmla="*/ 1938 w 1938"/>
              <a:gd name="T42" fmla="*/ 1992 h 19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38" h="1992">
                <a:moveTo>
                  <a:pt x="48" y="1675"/>
                </a:moveTo>
                <a:cubicBezTo>
                  <a:pt x="75" y="1595"/>
                  <a:pt x="253" y="1441"/>
                  <a:pt x="346" y="1339"/>
                </a:cubicBezTo>
                <a:cubicBezTo>
                  <a:pt x="439" y="1237"/>
                  <a:pt x="511" y="1166"/>
                  <a:pt x="605" y="1061"/>
                </a:cubicBezTo>
                <a:cubicBezTo>
                  <a:pt x="699" y="956"/>
                  <a:pt x="859" y="842"/>
                  <a:pt x="912" y="706"/>
                </a:cubicBezTo>
                <a:cubicBezTo>
                  <a:pt x="965" y="570"/>
                  <a:pt x="820" y="352"/>
                  <a:pt x="922" y="245"/>
                </a:cubicBezTo>
                <a:cubicBezTo>
                  <a:pt x="1024" y="138"/>
                  <a:pt x="1372" y="0"/>
                  <a:pt x="1526" y="62"/>
                </a:cubicBezTo>
                <a:cubicBezTo>
                  <a:pt x="1680" y="124"/>
                  <a:pt x="1776" y="432"/>
                  <a:pt x="1843" y="619"/>
                </a:cubicBezTo>
                <a:cubicBezTo>
                  <a:pt x="1910" y="806"/>
                  <a:pt x="1938" y="1037"/>
                  <a:pt x="1930" y="1186"/>
                </a:cubicBezTo>
                <a:cubicBezTo>
                  <a:pt x="1922" y="1335"/>
                  <a:pt x="1912" y="1391"/>
                  <a:pt x="1795" y="1512"/>
                </a:cubicBezTo>
                <a:cubicBezTo>
                  <a:pt x="1678" y="1633"/>
                  <a:pt x="1427" y="1838"/>
                  <a:pt x="1229" y="1915"/>
                </a:cubicBezTo>
                <a:cubicBezTo>
                  <a:pt x="1031" y="1992"/>
                  <a:pt x="779" y="1989"/>
                  <a:pt x="605" y="1973"/>
                </a:cubicBezTo>
                <a:cubicBezTo>
                  <a:pt x="431" y="1957"/>
                  <a:pt x="278" y="1864"/>
                  <a:pt x="182" y="1819"/>
                </a:cubicBezTo>
                <a:cubicBezTo>
                  <a:pt x="86" y="1774"/>
                  <a:pt x="0" y="1756"/>
                  <a:pt x="48" y="167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525963" y="2800350"/>
            <a:ext cx="1427162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8,000 ya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EAD7-36B8-41F6-828C-0BA37C81693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/>
      <p:bldP spid="25605" grpId="0" animBg="1"/>
      <p:bldP spid="25605" grpId="1" animBg="1"/>
      <p:bldP spid="25606" grpId="0" animBg="1"/>
      <p:bldP spid="25607" grpId="0" animBg="1"/>
      <p:bldP spid="25608" grpId="0" animBg="1"/>
      <p:bldP spid="2560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39939" name="Picture 2" descr="lake agazziz science 4 jan 08.jpeg"/>
          <p:cNvPicPr>
            <a:picLocks noChangeAspect="1"/>
          </p:cNvPicPr>
          <p:nvPr/>
        </p:nvPicPr>
        <p:blipFill>
          <a:blip r:embed="rId3"/>
          <a:srcRect l="900" t="1764" r="900" b="1036"/>
          <a:stretch>
            <a:fillRect/>
          </a:stretch>
        </p:blipFill>
        <p:spPr bwMode="auto">
          <a:xfrm>
            <a:off x="533400" y="2133600"/>
            <a:ext cx="8305800" cy="3352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1905000" y="5715000"/>
            <a:ext cx="5978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Kleiven (Bergen), </a:t>
            </a:r>
            <a:r>
              <a:rPr lang="en-US" i="1"/>
              <a:t>et al., Science</a:t>
            </a:r>
            <a:r>
              <a:rPr lang="en-US"/>
              <a:t>, 4 Jan. 2008</a:t>
            </a: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457200" y="1143000"/>
            <a:ext cx="8372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Possible Scenario for the 8400 BP event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52CA-BAEA-41AC-A53F-EA46CEEBC19F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kelley</a:t>
            </a:r>
          </a:p>
        </p:txBody>
      </p:sp>
      <p:pic>
        <p:nvPicPr>
          <p:cNvPr id="26626" name="Picture 2" descr="thermohaline circulation"/>
          <p:cNvPicPr>
            <a:picLocks noChangeAspect="1" noChangeArrowheads="1"/>
          </p:cNvPicPr>
          <p:nvPr/>
        </p:nvPicPr>
        <p:blipFill>
          <a:blip r:embed="rId3"/>
          <a:srcRect b="27431"/>
          <a:stretch>
            <a:fillRect/>
          </a:stretch>
        </p:blipFill>
        <p:spPr bwMode="auto">
          <a:xfrm>
            <a:off x="449263" y="1028700"/>
            <a:ext cx="8313737" cy="37925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chemeClr val="bg1"/>
            </a:outerShdw>
          </a:effectLst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928688" y="4806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 b="0">
              <a:latin typeface="Arial" pitchFamily="34" charset="0"/>
            </a:endParaRPr>
          </a:p>
        </p:txBody>
      </p:sp>
      <p:sp>
        <p:nvSpPr>
          <p:cNvPr id="40965" name="Oval 4"/>
          <p:cNvSpPr>
            <a:spLocks noChangeArrowheads="1"/>
          </p:cNvSpPr>
          <p:nvPr/>
        </p:nvSpPr>
        <p:spPr bwMode="auto">
          <a:xfrm>
            <a:off x="958850" y="5319713"/>
            <a:ext cx="777875" cy="581025"/>
          </a:xfrm>
          <a:prstGeom prst="ellipse">
            <a:avLst/>
          </a:prstGeom>
          <a:solidFill>
            <a:srgbClr val="CC66FF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827213" y="5118100"/>
            <a:ext cx="6262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These are the “Ventilation” Areas </a:t>
            </a:r>
          </a:p>
          <a:p>
            <a:r>
              <a:rPr lang="en-US" sz="3200"/>
              <a:t>Where New Deep Water is Formed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96850" y="6483350"/>
            <a:ext cx="4533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Arial" charset="0"/>
              </a:rPr>
              <a:t>Hansen, et al., </a:t>
            </a:r>
            <a:r>
              <a:rPr lang="en-US" sz="2000" i="1">
                <a:cs typeface="Arial" charset="0"/>
              </a:rPr>
              <a:t>Science</a:t>
            </a:r>
            <a:r>
              <a:rPr lang="en-US" sz="2000">
                <a:cs typeface="Arial" charset="0"/>
              </a:rPr>
              <a:t>, 13 August, 2004</a:t>
            </a:r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484188" y="285750"/>
            <a:ext cx="7927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/>
              <a:t>Wally Broeker’s “Conveyor Belt” Circulation</a:t>
            </a:r>
          </a:p>
        </p:txBody>
      </p:sp>
      <p:sp>
        <p:nvSpPr>
          <p:cNvPr id="40969" name="Freeform 8"/>
          <p:cNvSpPr>
            <a:spLocks/>
          </p:cNvSpPr>
          <p:nvPr/>
        </p:nvSpPr>
        <p:spPr bwMode="auto">
          <a:xfrm>
            <a:off x="3140075" y="1822450"/>
            <a:ext cx="860425" cy="681038"/>
          </a:xfrm>
          <a:custGeom>
            <a:avLst/>
            <a:gdLst>
              <a:gd name="T0" fmla="*/ 19 w 542"/>
              <a:gd name="T1" fmla="*/ 282 h 429"/>
              <a:gd name="T2" fmla="*/ 105 w 542"/>
              <a:gd name="T3" fmla="*/ 273 h 429"/>
              <a:gd name="T4" fmla="*/ 268 w 542"/>
              <a:gd name="T5" fmla="*/ 119 h 429"/>
              <a:gd name="T6" fmla="*/ 422 w 542"/>
              <a:gd name="T7" fmla="*/ 23 h 429"/>
              <a:gd name="T8" fmla="*/ 508 w 542"/>
              <a:gd name="T9" fmla="*/ 254 h 429"/>
              <a:gd name="T10" fmla="*/ 220 w 542"/>
              <a:gd name="T11" fmla="*/ 426 h 429"/>
              <a:gd name="T12" fmla="*/ 19 w 542"/>
              <a:gd name="T13" fmla="*/ 282 h 4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42"/>
              <a:gd name="T22" fmla="*/ 0 h 429"/>
              <a:gd name="T23" fmla="*/ 542 w 542"/>
              <a:gd name="T24" fmla="*/ 429 h 4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42" h="429">
                <a:moveTo>
                  <a:pt x="19" y="282"/>
                </a:moveTo>
                <a:cubicBezTo>
                  <a:pt x="0" y="256"/>
                  <a:pt x="64" y="300"/>
                  <a:pt x="105" y="273"/>
                </a:cubicBezTo>
                <a:cubicBezTo>
                  <a:pt x="146" y="246"/>
                  <a:pt x="215" y="161"/>
                  <a:pt x="268" y="119"/>
                </a:cubicBezTo>
                <a:cubicBezTo>
                  <a:pt x="321" y="77"/>
                  <a:pt x="382" y="0"/>
                  <a:pt x="422" y="23"/>
                </a:cubicBezTo>
                <a:cubicBezTo>
                  <a:pt x="462" y="46"/>
                  <a:pt x="542" y="187"/>
                  <a:pt x="508" y="254"/>
                </a:cubicBezTo>
                <a:cubicBezTo>
                  <a:pt x="474" y="321"/>
                  <a:pt x="303" y="423"/>
                  <a:pt x="220" y="426"/>
                </a:cubicBezTo>
                <a:cubicBezTo>
                  <a:pt x="137" y="429"/>
                  <a:pt x="38" y="308"/>
                  <a:pt x="19" y="28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485775" y="1062038"/>
            <a:ext cx="1981200" cy="37528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This Fresh 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Water From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Lake Agassiz 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Shut Down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The Vertical 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Circulation 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Causing A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10˚C Drop In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Sea Surface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Temperature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1EC8-EAA4-4D4B-B1C5-D98BBBB2723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29BD-6FB1-4C73-B372-825688BB0D9B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day-after-tomorrow-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6096000" cy="32893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 descr="day-after-tomorrow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200400"/>
            <a:ext cx="4594999" cy="305239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4267200"/>
            <a:ext cx="303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Day After</a:t>
            </a:r>
          </a:p>
          <a:p>
            <a:pPr algn="ctr"/>
            <a:r>
              <a:rPr lang="en-US" sz="3600" dirty="0" smtClean="0"/>
              <a:t>Tomorrow</a:t>
            </a:r>
            <a:endParaRPr lang="en-US" sz="3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619A962-44D7-413C-939E-762A14C16B9D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81800" y="632460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pic>
        <p:nvPicPr>
          <p:cNvPr id="26628" name="Picture 4" descr="othc"/>
          <p:cNvPicPr>
            <a:picLocks noChangeAspect="1" noChangeArrowheads="1"/>
          </p:cNvPicPr>
          <p:nvPr/>
        </p:nvPicPr>
        <p:blipFill>
          <a:blip r:embed="rId3" cstate="print"/>
          <a:srcRect l="2678" t="1320" r="1785" b="8960"/>
          <a:stretch>
            <a:fillRect/>
          </a:stretch>
        </p:blipFill>
        <p:spPr bwMode="auto">
          <a:xfrm>
            <a:off x="457200" y="1143000"/>
            <a:ext cx="8153400" cy="51816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8320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Wally Broecker’s Ocean “Conveyer Belt”</a:t>
            </a:r>
            <a:r>
              <a:rPr lang="en-US"/>
              <a:t>”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1295400" y="1905000"/>
            <a:ext cx="1828800" cy="175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095375"/>
            <a:ext cx="8753475" cy="49244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ECB4546-7C64-42B3-B2D2-38AA19CB4E76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18400" y="6515100"/>
            <a:ext cx="1600200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jim</a:t>
            </a:r>
            <a:r>
              <a:rPr lang="en-US" dirty="0" smtClean="0"/>
              <a:t> kelley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106863" y="2238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259263" y="2238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59263" y="2314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259263" y="2466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83063" y="2543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183063" y="2695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735263" y="2695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887663" y="2619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735263" y="2619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887663" y="2466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040063" y="2390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659063" y="2771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582863" y="2847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663" y="2924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162800" y="2695575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773863" y="3152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926263" y="2924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231063" y="2924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231063" y="3000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154863" y="3152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993063" y="4752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840663" y="4829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467600" y="4572000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612063" y="4752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620000" y="4572000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735263" y="4600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735263" y="4219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268663" y="4295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335463" y="2314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506663" y="2543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820863" y="2314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744663" y="2771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676400" y="2619375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744663" y="2466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820863" y="2924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73263" y="31734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201863" y="3305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506663" y="3914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240463" y="3305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011863" y="3152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2582863" y="2771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887663" y="2543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487863" y="2466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4564063" y="2238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716463" y="2085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564063" y="2009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487863" y="2314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487863" y="2085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4487863" y="2162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3116263" y="23907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525463" y="32289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6926263" y="2619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4945063" y="1933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5249863" y="1933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402263" y="18573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411663" y="23352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2667000" y="2716213"/>
            <a:ext cx="84138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819400" y="2466975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971800" y="2466975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743200" y="2563813"/>
            <a:ext cx="84138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4259263" y="23352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335463" y="24114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640263" y="19335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2659063" y="26400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286000" y="2792413"/>
            <a:ext cx="84138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2514600" y="2868613"/>
            <a:ext cx="84138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411663" y="21828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4259263" y="2162175"/>
            <a:ext cx="84137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752600" y="2085975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1897063" y="1954213"/>
            <a:ext cx="84137" cy="9842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038600" y="1905000"/>
            <a:ext cx="84138" cy="9683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80" name="TextBox 78"/>
          <p:cNvSpPr txBox="1">
            <a:spLocks noChangeArrowheads="1"/>
          </p:cNvSpPr>
          <p:nvPr/>
        </p:nvSpPr>
        <p:spPr bwMode="auto">
          <a:xfrm>
            <a:off x="85725" y="457200"/>
            <a:ext cx="8982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Locations  of  the World’s Marine Science Centers</a:t>
            </a:r>
          </a:p>
        </p:txBody>
      </p:sp>
      <p:sp>
        <p:nvSpPr>
          <p:cNvPr id="80" name="Oval 79"/>
          <p:cNvSpPr/>
          <p:nvPr/>
        </p:nvSpPr>
        <p:spPr bwMode="auto">
          <a:xfrm rot="20503099">
            <a:off x="2141538" y="1947863"/>
            <a:ext cx="3416300" cy="9699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848600" y="2971800"/>
            <a:ext cx="593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1143000" y="4191000"/>
            <a:ext cx="46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114800" y="4572000"/>
            <a:ext cx="46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6019800" y="4648200"/>
            <a:ext cx="46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838200" y="2514600"/>
            <a:ext cx="46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137218" name="Picture 2" descr="ocean42"/>
          <p:cNvPicPr>
            <a:picLocks noChangeAspect="1" noChangeArrowheads="1"/>
          </p:cNvPicPr>
          <p:nvPr/>
        </p:nvPicPr>
        <p:blipFill>
          <a:blip r:embed="rId2"/>
          <a:srcRect b="2509"/>
          <a:stretch>
            <a:fillRect/>
          </a:stretch>
        </p:blipFill>
        <p:spPr bwMode="auto">
          <a:xfrm>
            <a:off x="381000" y="609600"/>
            <a:ext cx="8458200" cy="531971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7219" name="Freeform 3"/>
          <p:cNvSpPr>
            <a:spLocks/>
          </p:cNvSpPr>
          <p:nvPr/>
        </p:nvSpPr>
        <p:spPr bwMode="auto">
          <a:xfrm>
            <a:off x="990600" y="2819400"/>
            <a:ext cx="5830888" cy="2230438"/>
          </a:xfrm>
          <a:custGeom>
            <a:avLst/>
            <a:gdLst/>
            <a:ahLst/>
            <a:cxnLst>
              <a:cxn ang="0">
                <a:pos x="0" y="284"/>
              </a:cxn>
              <a:cxn ang="0">
                <a:pos x="140" y="424"/>
              </a:cxn>
              <a:cxn ang="0">
                <a:pos x="352" y="616"/>
              </a:cxn>
              <a:cxn ang="0">
                <a:pos x="528" y="736"/>
              </a:cxn>
              <a:cxn ang="0">
                <a:pos x="680" y="872"/>
              </a:cxn>
              <a:cxn ang="0">
                <a:pos x="616" y="952"/>
              </a:cxn>
              <a:cxn ang="0">
                <a:pos x="660" y="1036"/>
              </a:cxn>
              <a:cxn ang="0">
                <a:pos x="660" y="1076"/>
              </a:cxn>
              <a:cxn ang="0">
                <a:pos x="724" y="1172"/>
              </a:cxn>
              <a:cxn ang="0">
                <a:pos x="824" y="1248"/>
              </a:cxn>
              <a:cxn ang="0">
                <a:pos x="916" y="1284"/>
              </a:cxn>
              <a:cxn ang="0">
                <a:pos x="948" y="1268"/>
              </a:cxn>
              <a:cxn ang="0">
                <a:pos x="980" y="1304"/>
              </a:cxn>
              <a:cxn ang="0">
                <a:pos x="1120" y="1388"/>
              </a:cxn>
              <a:cxn ang="0">
                <a:pos x="1200" y="1204"/>
              </a:cxn>
              <a:cxn ang="0">
                <a:pos x="1364" y="1108"/>
              </a:cxn>
              <a:cxn ang="0">
                <a:pos x="1476" y="928"/>
              </a:cxn>
              <a:cxn ang="0">
                <a:pos x="1588" y="868"/>
              </a:cxn>
              <a:cxn ang="0">
                <a:pos x="1720" y="952"/>
              </a:cxn>
              <a:cxn ang="0">
                <a:pos x="1864" y="840"/>
              </a:cxn>
              <a:cxn ang="0">
                <a:pos x="1900" y="940"/>
              </a:cxn>
              <a:cxn ang="0">
                <a:pos x="1884" y="1016"/>
              </a:cxn>
              <a:cxn ang="0">
                <a:pos x="1904" y="1068"/>
              </a:cxn>
              <a:cxn ang="0">
                <a:pos x="1928" y="1032"/>
              </a:cxn>
              <a:cxn ang="0">
                <a:pos x="1976" y="1016"/>
              </a:cxn>
              <a:cxn ang="0">
                <a:pos x="2032" y="944"/>
              </a:cxn>
              <a:cxn ang="0">
                <a:pos x="2116" y="964"/>
              </a:cxn>
              <a:cxn ang="0">
                <a:pos x="2052" y="916"/>
              </a:cxn>
              <a:cxn ang="0">
                <a:pos x="2092" y="836"/>
              </a:cxn>
              <a:cxn ang="0">
                <a:pos x="2160" y="880"/>
              </a:cxn>
              <a:cxn ang="0">
                <a:pos x="2184" y="832"/>
              </a:cxn>
              <a:cxn ang="0">
                <a:pos x="2240" y="836"/>
              </a:cxn>
              <a:cxn ang="0">
                <a:pos x="2296" y="764"/>
              </a:cxn>
              <a:cxn ang="0">
                <a:pos x="2364" y="756"/>
              </a:cxn>
              <a:cxn ang="0">
                <a:pos x="2364" y="660"/>
              </a:cxn>
              <a:cxn ang="0">
                <a:pos x="2408" y="740"/>
              </a:cxn>
              <a:cxn ang="0">
                <a:pos x="2496" y="708"/>
              </a:cxn>
              <a:cxn ang="0">
                <a:pos x="2548" y="688"/>
              </a:cxn>
              <a:cxn ang="0">
                <a:pos x="2584" y="584"/>
              </a:cxn>
              <a:cxn ang="0">
                <a:pos x="2636" y="532"/>
              </a:cxn>
              <a:cxn ang="0">
                <a:pos x="2704" y="524"/>
              </a:cxn>
              <a:cxn ang="0">
                <a:pos x="2748" y="524"/>
              </a:cxn>
              <a:cxn ang="0">
                <a:pos x="2816" y="596"/>
              </a:cxn>
              <a:cxn ang="0">
                <a:pos x="2928" y="544"/>
              </a:cxn>
              <a:cxn ang="0">
                <a:pos x="2996" y="592"/>
              </a:cxn>
              <a:cxn ang="0">
                <a:pos x="3140" y="748"/>
              </a:cxn>
              <a:cxn ang="0">
                <a:pos x="3108" y="832"/>
              </a:cxn>
              <a:cxn ang="0">
                <a:pos x="3256" y="824"/>
              </a:cxn>
              <a:cxn ang="0">
                <a:pos x="3428" y="588"/>
              </a:cxn>
              <a:cxn ang="0">
                <a:pos x="3600" y="448"/>
              </a:cxn>
              <a:cxn ang="0">
                <a:pos x="3664" y="380"/>
              </a:cxn>
              <a:cxn ang="0">
                <a:pos x="3544" y="292"/>
              </a:cxn>
              <a:cxn ang="0">
                <a:pos x="3500" y="76"/>
              </a:cxn>
              <a:cxn ang="0">
                <a:pos x="3472" y="0"/>
              </a:cxn>
            </a:cxnLst>
            <a:rect l="0" t="0" r="r" b="b"/>
            <a:pathLst>
              <a:path w="3673" h="1405">
                <a:moveTo>
                  <a:pt x="0" y="284"/>
                </a:moveTo>
                <a:cubicBezTo>
                  <a:pt x="23" y="307"/>
                  <a:pt x="81" y="369"/>
                  <a:pt x="140" y="424"/>
                </a:cubicBezTo>
                <a:cubicBezTo>
                  <a:pt x="199" y="479"/>
                  <a:pt x="287" y="564"/>
                  <a:pt x="352" y="616"/>
                </a:cubicBezTo>
                <a:cubicBezTo>
                  <a:pt x="417" y="668"/>
                  <a:pt x="473" y="693"/>
                  <a:pt x="528" y="736"/>
                </a:cubicBezTo>
                <a:cubicBezTo>
                  <a:pt x="583" y="779"/>
                  <a:pt x="665" y="836"/>
                  <a:pt x="680" y="872"/>
                </a:cubicBezTo>
                <a:cubicBezTo>
                  <a:pt x="695" y="908"/>
                  <a:pt x="619" y="925"/>
                  <a:pt x="616" y="952"/>
                </a:cubicBezTo>
                <a:cubicBezTo>
                  <a:pt x="613" y="979"/>
                  <a:pt x="653" y="1015"/>
                  <a:pt x="660" y="1036"/>
                </a:cubicBezTo>
                <a:cubicBezTo>
                  <a:pt x="667" y="1057"/>
                  <a:pt x="649" y="1053"/>
                  <a:pt x="660" y="1076"/>
                </a:cubicBezTo>
                <a:cubicBezTo>
                  <a:pt x="671" y="1099"/>
                  <a:pt x="697" y="1143"/>
                  <a:pt x="724" y="1172"/>
                </a:cubicBezTo>
                <a:cubicBezTo>
                  <a:pt x="751" y="1201"/>
                  <a:pt x="792" y="1229"/>
                  <a:pt x="824" y="1248"/>
                </a:cubicBezTo>
                <a:cubicBezTo>
                  <a:pt x="856" y="1267"/>
                  <a:pt x="895" y="1281"/>
                  <a:pt x="916" y="1284"/>
                </a:cubicBezTo>
                <a:cubicBezTo>
                  <a:pt x="937" y="1287"/>
                  <a:pt x="937" y="1265"/>
                  <a:pt x="948" y="1268"/>
                </a:cubicBezTo>
                <a:cubicBezTo>
                  <a:pt x="959" y="1271"/>
                  <a:pt x="951" y="1284"/>
                  <a:pt x="980" y="1304"/>
                </a:cubicBezTo>
                <a:cubicBezTo>
                  <a:pt x="1009" y="1324"/>
                  <a:pt x="1083" y="1405"/>
                  <a:pt x="1120" y="1388"/>
                </a:cubicBezTo>
                <a:cubicBezTo>
                  <a:pt x="1157" y="1371"/>
                  <a:pt x="1159" y="1251"/>
                  <a:pt x="1200" y="1204"/>
                </a:cubicBezTo>
                <a:cubicBezTo>
                  <a:pt x="1241" y="1157"/>
                  <a:pt x="1318" y="1154"/>
                  <a:pt x="1364" y="1108"/>
                </a:cubicBezTo>
                <a:cubicBezTo>
                  <a:pt x="1410" y="1062"/>
                  <a:pt x="1439" y="968"/>
                  <a:pt x="1476" y="928"/>
                </a:cubicBezTo>
                <a:cubicBezTo>
                  <a:pt x="1513" y="888"/>
                  <a:pt x="1547" y="864"/>
                  <a:pt x="1588" y="868"/>
                </a:cubicBezTo>
                <a:cubicBezTo>
                  <a:pt x="1629" y="872"/>
                  <a:pt x="1674" y="957"/>
                  <a:pt x="1720" y="952"/>
                </a:cubicBezTo>
                <a:cubicBezTo>
                  <a:pt x="1766" y="947"/>
                  <a:pt x="1834" y="842"/>
                  <a:pt x="1864" y="840"/>
                </a:cubicBezTo>
                <a:cubicBezTo>
                  <a:pt x="1894" y="838"/>
                  <a:pt x="1897" y="911"/>
                  <a:pt x="1900" y="940"/>
                </a:cubicBezTo>
                <a:cubicBezTo>
                  <a:pt x="1903" y="969"/>
                  <a:pt x="1883" y="995"/>
                  <a:pt x="1884" y="1016"/>
                </a:cubicBezTo>
                <a:cubicBezTo>
                  <a:pt x="1885" y="1037"/>
                  <a:pt x="1897" y="1065"/>
                  <a:pt x="1904" y="1068"/>
                </a:cubicBezTo>
                <a:cubicBezTo>
                  <a:pt x="1911" y="1071"/>
                  <a:pt x="1916" y="1041"/>
                  <a:pt x="1928" y="1032"/>
                </a:cubicBezTo>
                <a:cubicBezTo>
                  <a:pt x="1940" y="1023"/>
                  <a:pt x="1959" y="1031"/>
                  <a:pt x="1976" y="1016"/>
                </a:cubicBezTo>
                <a:cubicBezTo>
                  <a:pt x="1993" y="1001"/>
                  <a:pt x="2009" y="953"/>
                  <a:pt x="2032" y="944"/>
                </a:cubicBezTo>
                <a:cubicBezTo>
                  <a:pt x="2055" y="935"/>
                  <a:pt x="2113" y="969"/>
                  <a:pt x="2116" y="964"/>
                </a:cubicBezTo>
                <a:cubicBezTo>
                  <a:pt x="2119" y="959"/>
                  <a:pt x="2056" y="937"/>
                  <a:pt x="2052" y="916"/>
                </a:cubicBezTo>
                <a:cubicBezTo>
                  <a:pt x="2048" y="895"/>
                  <a:pt x="2074" y="842"/>
                  <a:pt x="2092" y="836"/>
                </a:cubicBezTo>
                <a:cubicBezTo>
                  <a:pt x="2110" y="830"/>
                  <a:pt x="2145" y="881"/>
                  <a:pt x="2160" y="880"/>
                </a:cubicBezTo>
                <a:cubicBezTo>
                  <a:pt x="2175" y="879"/>
                  <a:pt x="2171" y="839"/>
                  <a:pt x="2184" y="832"/>
                </a:cubicBezTo>
                <a:cubicBezTo>
                  <a:pt x="2197" y="825"/>
                  <a:pt x="2221" y="847"/>
                  <a:pt x="2240" y="836"/>
                </a:cubicBezTo>
                <a:cubicBezTo>
                  <a:pt x="2259" y="825"/>
                  <a:pt x="2275" y="777"/>
                  <a:pt x="2296" y="764"/>
                </a:cubicBezTo>
                <a:cubicBezTo>
                  <a:pt x="2317" y="751"/>
                  <a:pt x="2353" y="773"/>
                  <a:pt x="2364" y="756"/>
                </a:cubicBezTo>
                <a:cubicBezTo>
                  <a:pt x="2375" y="739"/>
                  <a:pt x="2357" y="663"/>
                  <a:pt x="2364" y="660"/>
                </a:cubicBezTo>
                <a:cubicBezTo>
                  <a:pt x="2371" y="657"/>
                  <a:pt x="2386" y="732"/>
                  <a:pt x="2408" y="740"/>
                </a:cubicBezTo>
                <a:cubicBezTo>
                  <a:pt x="2430" y="748"/>
                  <a:pt x="2473" y="717"/>
                  <a:pt x="2496" y="708"/>
                </a:cubicBezTo>
                <a:cubicBezTo>
                  <a:pt x="2519" y="699"/>
                  <a:pt x="2533" y="709"/>
                  <a:pt x="2548" y="688"/>
                </a:cubicBezTo>
                <a:cubicBezTo>
                  <a:pt x="2563" y="667"/>
                  <a:pt x="2569" y="610"/>
                  <a:pt x="2584" y="584"/>
                </a:cubicBezTo>
                <a:cubicBezTo>
                  <a:pt x="2599" y="558"/>
                  <a:pt x="2616" y="542"/>
                  <a:pt x="2636" y="532"/>
                </a:cubicBezTo>
                <a:cubicBezTo>
                  <a:pt x="2656" y="522"/>
                  <a:pt x="2685" y="525"/>
                  <a:pt x="2704" y="524"/>
                </a:cubicBezTo>
                <a:cubicBezTo>
                  <a:pt x="2723" y="523"/>
                  <a:pt x="2729" y="512"/>
                  <a:pt x="2748" y="524"/>
                </a:cubicBezTo>
                <a:cubicBezTo>
                  <a:pt x="2767" y="536"/>
                  <a:pt x="2786" y="593"/>
                  <a:pt x="2816" y="596"/>
                </a:cubicBezTo>
                <a:cubicBezTo>
                  <a:pt x="2846" y="599"/>
                  <a:pt x="2898" y="545"/>
                  <a:pt x="2928" y="544"/>
                </a:cubicBezTo>
                <a:cubicBezTo>
                  <a:pt x="2958" y="543"/>
                  <a:pt x="2961" y="558"/>
                  <a:pt x="2996" y="592"/>
                </a:cubicBezTo>
                <a:cubicBezTo>
                  <a:pt x="3031" y="626"/>
                  <a:pt x="3121" y="708"/>
                  <a:pt x="3140" y="748"/>
                </a:cubicBezTo>
                <a:cubicBezTo>
                  <a:pt x="3159" y="788"/>
                  <a:pt x="3089" y="819"/>
                  <a:pt x="3108" y="832"/>
                </a:cubicBezTo>
                <a:cubicBezTo>
                  <a:pt x="3127" y="845"/>
                  <a:pt x="3203" y="865"/>
                  <a:pt x="3256" y="824"/>
                </a:cubicBezTo>
                <a:cubicBezTo>
                  <a:pt x="3309" y="783"/>
                  <a:pt x="3371" y="651"/>
                  <a:pt x="3428" y="588"/>
                </a:cubicBezTo>
                <a:cubicBezTo>
                  <a:pt x="3485" y="525"/>
                  <a:pt x="3561" y="483"/>
                  <a:pt x="3600" y="448"/>
                </a:cubicBezTo>
                <a:cubicBezTo>
                  <a:pt x="3639" y="413"/>
                  <a:pt x="3673" y="406"/>
                  <a:pt x="3664" y="380"/>
                </a:cubicBezTo>
                <a:cubicBezTo>
                  <a:pt x="3655" y="354"/>
                  <a:pt x="3571" y="343"/>
                  <a:pt x="3544" y="292"/>
                </a:cubicBezTo>
                <a:cubicBezTo>
                  <a:pt x="3517" y="241"/>
                  <a:pt x="3512" y="124"/>
                  <a:pt x="3500" y="76"/>
                </a:cubicBezTo>
                <a:cubicBezTo>
                  <a:pt x="3488" y="28"/>
                  <a:pt x="3478" y="16"/>
                  <a:pt x="3472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20" name="Freeform 4"/>
          <p:cNvSpPr>
            <a:spLocks/>
          </p:cNvSpPr>
          <p:nvPr/>
        </p:nvSpPr>
        <p:spPr bwMode="auto">
          <a:xfrm>
            <a:off x="3124200" y="1347788"/>
            <a:ext cx="3373438" cy="1471612"/>
          </a:xfrm>
          <a:custGeom>
            <a:avLst/>
            <a:gdLst/>
            <a:ahLst/>
            <a:cxnLst>
              <a:cxn ang="0">
                <a:pos x="2112" y="927"/>
              </a:cxn>
              <a:cxn ang="0">
                <a:pos x="1888" y="911"/>
              </a:cxn>
              <a:cxn ang="0">
                <a:pos x="2016" y="879"/>
              </a:cxn>
              <a:cxn ang="0">
                <a:pos x="2112" y="879"/>
              </a:cxn>
              <a:cxn ang="0">
                <a:pos x="2092" y="827"/>
              </a:cxn>
              <a:cxn ang="0">
                <a:pos x="1968" y="787"/>
              </a:cxn>
              <a:cxn ang="0">
                <a:pos x="1888" y="795"/>
              </a:cxn>
              <a:cxn ang="0">
                <a:pos x="1824" y="831"/>
              </a:cxn>
              <a:cxn ang="0">
                <a:pos x="1844" y="747"/>
              </a:cxn>
              <a:cxn ang="0">
                <a:pos x="1772" y="771"/>
              </a:cxn>
              <a:cxn ang="0">
                <a:pos x="1680" y="735"/>
              </a:cxn>
              <a:cxn ang="0">
                <a:pos x="1632" y="783"/>
              </a:cxn>
              <a:cxn ang="0">
                <a:pos x="1608" y="735"/>
              </a:cxn>
              <a:cxn ang="0">
                <a:pos x="1488" y="735"/>
              </a:cxn>
              <a:cxn ang="0">
                <a:pos x="1572" y="791"/>
              </a:cxn>
              <a:cxn ang="0">
                <a:pos x="1452" y="811"/>
              </a:cxn>
              <a:cxn ang="0">
                <a:pos x="1376" y="807"/>
              </a:cxn>
              <a:cxn ang="0">
                <a:pos x="1344" y="783"/>
              </a:cxn>
              <a:cxn ang="0">
                <a:pos x="1284" y="799"/>
              </a:cxn>
              <a:cxn ang="0">
                <a:pos x="1248" y="783"/>
              </a:cxn>
              <a:cxn ang="0">
                <a:pos x="1120" y="699"/>
              </a:cxn>
              <a:cxn ang="0">
                <a:pos x="1104" y="591"/>
              </a:cxn>
              <a:cxn ang="0">
                <a:pos x="1024" y="571"/>
              </a:cxn>
              <a:cxn ang="0">
                <a:pos x="992" y="559"/>
              </a:cxn>
              <a:cxn ang="0">
                <a:pos x="944" y="591"/>
              </a:cxn>
              <a:cxn ang="0">
                <a:pos x="912" y="543"/>
              </a:cxn>
              <a:cxn ang="0">
                <a:pos x="856" y="523"/>
              </a:cxn>
              <a:cxn ang="0">
                <a:pos x="816" y="511"/>
              </a:cxn>
              <a:cxn ang="0">
                <a:pos x="740" y="547"/>
              </a:cxn>
              <a:cxn ang="0">
                <a:pos x="816" y="447"/>
              </a:cxn>
              <a:cxn ang="0">
                <a:pos x="768" y="399"/>
              </a:cxn>
              <a:cxn ang="0">
                <a:pos x="780" y="367"/>
              </a:cxn>
              <a:cxn ang="0">
                <a:pos x="672" y="327"/>
              </a:cxn>
              <a:cxn ang="0">
                <a:pos x="672" y="303"/>
              </a:cxn>
              <a:cxn ang="0">
                <a:pos x="624" y="303"/>
              </a:cxn>
              <a:cxn ang="0">
                <a:pos x="528" y="303"/>
              </a:cxn>
              <a:cxn ang="0">
                <a:pos x="476" y="275"/>
              </a:cxn>
              <a:cxn ang="0">
                <a:pos x="500" y="239"/>
              </a:cxn>
              <a:cxn ang="0">
                <a:pos x="444" y="235"/>
              </a:cxn>
              <a:cxn ang="0">
                <a:pos x="384" y="255"/>
              </a:cxn>
              <a:cxn ang="0">
                <a:pos x="336" y="159"/>
              </a:cxn>
              <a:cxn ang="0">
                <a:pos x="304" y="159"/>
              </a:cxn>
              <a:cxn ang="0">
                <a:pos x="240" y="131"/>
              </a:cxn>
              <a:cxn ang="0">
                <a:pos x="192" y="159"/>
              </a:cxn>
              <a:cxn ang="0">
                <a:pos x="192" y="111"/>
              </a:cxn>
              <a:cxn ang="0">
                <a:pos x="252" y="103"/>
              </a:cxn>
              <a:cxn ang="0">
                <a:pos x="144" y="15"/>
              </a:cxn>
              <a:cxn ang="0">
                <a:pos x="48" y="15"/>
              </a:cxn>
              <a:cxn ang="0">
                <a:pos x="0" y="15"/>
              </a:cxn>
            </a:cxnLst>
            <a:rect l="0" t="0" r="r" b="b"/>
            <a:pathLst>
              <a:path w="2125" h="927">
                <a:moveTo>
                  <a:pt x="2112" y="927"/>
                </a:moveTo>
                <a:cubicBezTo>
                  <a:pt x="2075" y="924"/>
                  <a:pt x="1904" y="919"/>
                  <a:pt x="1888" y="911"/>
                </a:cubicBezTo>
                <a:cubicBezTo>
                  <a:pt x="1872" y="903"/>
                  <a:pt x="1979" y="884"/>
                  <a:pt x="2016" y="879"/>
                </a:cubicBezTo>
                <a:cubicBezTo>
                  <a:pt x="2053" y="874"/>
                  <a:pt x="2099" y="888"/>
                  <a:pt x="2112" y="879"/>
                </a:cubicBezTo>
                <a:cubicBezTo>
                  <a:pt x="2125" y="870"/>
                  <a:pt x="2116" y="842"/>
                  <a:pt x="2092" y="827"/>
                </a:cubicBezTo>
                <a:cubicBezTo>
                  <a:pt x="2068" y="812"/>
                  <a:pt x="2002" y="792"/>
                  <a:pt x="1968" y="787"/>
                </a:cubicBezTo>
                <a:cubicBezTo>
                  <a:pt x="1934" y="782"/>
                  <a:pt x="1912" y="788"/>
                  <a:pt x="1888" y="795"/>
                </a:cubicBezTo>
                <a:cubicBezTo>
                  <a:pt x="1864" y="802"/>
                  <a:pt x="1831" y="839"/>
                  <a:pt x="1824" y="831"/>
                </a:cubicBezTo>
                <a:cubicBezTo>
                  <a:pt x="1817" y="823"/>
                  <a:pt x="1853" y="757"/>
                  <a:pt x="1844" y="747"/>
                </a:cubicBezTo>
                <a:cubicBezTo>
                  <a:pt x="1835" y="737"/>
                  <a:pt x="1799" y="773"/>
                  <a:pt x="1772" y="771"/>
                </a:cubicBezTo>
                <a:cubicBezTo>
                  <a:pt x="1745" y="769"/>
                  <a:pt x="1703" y="733"/>
                  <a:pt x="1680" y="735"/>
                </a:cubicBezTo>
                <a:cubicBezTo>
                  <a:pt x="1657" y="737"/>
                  <a:pt x="1644" y="783"/>
                  <a:pt x="1632" y="783"/>
                </a:cubicBezTo>
                <a:cubicBezTo>
                  <a:pt x="1620" y="783"/>
                  <a:pt x="1632" y="743"/>
                  <a:pt x="1608" y="735"/>
                </a:cubicBezTo>
                <a:cubicBezTo>
                  <a:pt x="1584" y="727"/>
                  <a:pt x="1494" y="726"/>
                  <a:pt x="1488" y="735"/>
                </a:cubicBezTo>
                <a:cubicBezTo>
                  <a:pt x="1482" y="744"/>
                  <a:pt x="1578" y="778"/>
                  <a:pt x="1572" y="791"/>
                </a:cubicBezTo>
                <a:cubicBezTo>
                  <a:pt x="1566" y="804"/>
                  <a:pt x="1485" y="808"/>
                  <a:pt x="1452" y="811"/>
                </a:cubicBezTo>
                <a:cubicBezTo>
                  <a:pt x="1419" y="814"/>
                  <a:pt x="1394" y="812"/>
                  <a:pt x="1376" y="807"/>
                </a:cubicBezTo>
                <a:cubicBezTo>
                  <a:pt x="1358" y="802"/>
                  <a:pt x="1359" y="784"/>
                  <a:pt x="1344" y="783"/>
                </a:cubicBezTo>
                <a:cubicBezTo>
                  <a:pt x="1329" y="782"/>
                  <a:pt x="1300" y="799"/>
                  <a:pt x="1284" y="799"/>
                </a:cubicBezTo>
                <a:cubicBezTo>
                  <a:pt x="1268" y="799"/>
                  <a:pt x="1275" y="800"/>
                  <a:pt x="1248" y="783"/>
                </a:cubicBezTo>
                <a:cubicBezTo>
                  <a:pt x="1221" y="766"/>
                  <a:pt x="1144" y="731"/>
                  <a:pt x="1120" y="699"/>
                </a:cubicBezTo>
                <a:cubicBezTo>
                  <a:pt x="1096" y="667"/>
                  <a:pt x="1120" y="612"/>
                  <a:pt x="1104" y="591"/>
                </a:cubicBezTo>
                <a:cubicBezTo>
                  <a:pt x="1088" y="570"/>
                  <a:pt x="1043" y="576"/>
                  <a:pt x="1024" y="571"/>
                </a:cubicBezTo>
                <a:cubicBezTo>
                  <a:pt x="1005" y="566"/>
                  <a:pt x="1005" y="556"/>
                  <a:pt x="992" y="559"/>
                </a:cubicBezTo>
                <a:cubicBezTo>
                  <a:pt x="979" y="562"/>
                  <a:pt x="957" y="594"/>
                  <a:pt x="944" y="591"/>
                </a:cubicBezTo>
                <a:cubicBezTo>
                  <a:pt x="931" y="588"/>
                  <a:pt x="927" y="554"/>
                  <a:pt x="912" y="543"/>
                </a:cubicBezTo>
                <a:cubicBezTo>
                  <a:pt x="897" y="532"/>
                  <a:pt x="872" y="528"/>
                  <a:pt x="856" y="523"/>
                </a:cubicBezTo>
                <a:cubicBezTo>
                  <a:pt x="840" y="518"/>
                  <a:pt x="835" y="507"/>
                  <a:pt x="816" y="511"/>
                </a:cubicBezTo>
                <a:cubicBezTo>
                  <a:pt x="797" y="515"/>
                  <a:pt x="740" y="558"/>
                  <a:pt x="740" y="547"/>
                </a:cubicBezTo>
                <a:cubicBezTo>
                  <a:pt x="740" y="536"/>
                  <a:pt x="811" y="472"/>
                  <a:pt x="816" y="447"/>
                </a:cubicBezTo>
                <a:cubicBezTo>
                  <a:pt x="821" y="422"/>
                  <a:pt x="774" y="412"/>
                  <a:pt x="768" y="399"/>
                </a:cubicBezTo>
                <a:cubicBezTo>
                  <a:pt x="762" y="386"/>
                  <a:pt x="796" y="379"/>
                  <a:pt x="780" y="367"/>
                </a:cubicBezTo>
                <a:cubicBezTo>
                  <a:pt x="764" y="355"/>
                  <a:pt x="690" y="338"/>
                  <a:pt x="672" y="327"/>
                </a:cubicBezTo>
                <a:cubicBezTo>
                  <a:pt x="654" y="316"/>
                  <a:pt x="680" y="307"/>
                  <a:pt x="672" y="303"/>
                </a:cubicBezTo>
                <a:cubicBezTo>
                  <a:pt x="664" y="299"/>
                  <a:pt x="648" y="303"/>
                  <a:pt x="624" y="303"/>
                </a:cubicBezTo>
                <a:cubicBezTo>
                  <a:pt x="600" y="303"/>
                  <a:pt x="553" y="308"/>
                  <a:pt x="528" y="303"/>
                </a:cubicBezTo>
                <a:cubicBezTo>
                  <a:pt x="503" y="298"/>
                  <a:pt x="481" y="286"/>
                  <a:pt x="476" y="275"/>
                </a:cubicBezTo>
                <a:cubicBezTo>
                  <a:pt x="471" y="264"/>
                  <a:pt x="505" y="246"/>
                  <a:pt x="500" y="239"/>
                </a:cubicBezTo>
                <a:cubicBezTo>
                  <a:pt x="495" y="232"/>
                  <a:pt x="463" y="232"/>
                  <a:pt x="444" y="235"/>
                </a:cubicBezTo>
                <a:cubicBezTo>
                  <a:pt x="425" y="238"/>
                  <a:pt x="402" y="268"/>
                  <a:pt x="384" y="255"/>
                </a:cubicBezTo>
                <a:cubicBezTo>
                  <a:pt x="366" y="242"/>
                  <a:pt x="349" y="175"/>
                  <a:pt x="336" y="159"/>
                </a:cubicBezTo>
                <a:cubicBezTo>
                  <a:pt x="323" y="143"/>
                  <a:pt x="320" y="164"/>
                  <a:pt x="304" y="159"/>
                </a:cubicBezTo>
                <a:cubicBezTo>
                  <a:pt x="288" y="154"/>
                  <a:pt x="259" y="131"/>
                  <a:pt x="240" y="131"/>
                </a:cubicBezTo>
                <a:cubicBezTo>
                  <a:pt x="221" y="131"/>
                  <a:pt x="200" y="162"/>
                  <a:pt x="192" y="159"/>
                </a:cubicBezTo>
                <a:cubicBezTo>
                  <a:pt x="184" y="156"/>
                  <a:pt x="182" y="120"/>
                  <a:pt x="192" y="111"/>
                </a:cubicBezTo>
                <a:cubicBezTo>
                  <a:pt x="202" y="102"/>
                  <a:pt x="260" y="119"/>
                  <a:pt x="252" y="103"/>
                </a:cubicBezTo>
                <a:cubicBezTo>
                  <a:pt x="244" y="87"/>
                  <a:pt x="178" y="30"/>
                  <a:pt x="144" y="15"/>
                </a:cubicBezTo>
                <a:cubicBezTo>
                  <a:pt x="110" y="0"/>
                  <a:pt x="72" y="15"/>
                  <a:pt x="48" y="15"/>
                </a:cubicBezTo>
                <a:cubicBezTo>
                  <a:pt x="24" y="15"/>
                  <a:pt x="8" y="15"/>
                  <a:pt x="0" y="15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21" name="Freeform 5"/>
          <p:cNvSpPr>
            <a:spLocks/>
          </p:cNvSpPr>
          <p:nvPr/>
        </p:nvSpPr>
        <p:spPr bwMode="auto">
          <a:xfrm>
            <a:off x="3409950" y="1824038"/>
            <a:ext cx="1409700" cy="842962"/>
          </a:xfrm>
          <a:custGeom>
            <a:avLst/>
            <a:gdLst/>
            <a:ahLst/>
            <a:cxnLst>
              <a:cxn ang="0">
                <a:pos x="888" y="255"/>
              </a:cxn>
              <a:cxn ang="0">
                <a:pos x="828" y="51"/>
              </a:cxn>
              <a:cxn ang="0">
                <a:pos x="696" y="7"/>
              </a:cxn>
              <a:cxn ang="0">
                <a:pos x="688" y="91"/>
              </a:cxn>
              <a:cxn ang="0">
                <a:pos x="636" y="147"/>
              </a:cxn>
              <a:cxn ang="0">
                <a:pos x="540" y="195"/>
              </a:cxn>
              <a:cxn ang="0">
                <a:pos x="476" y="271"/>
              </a:cxn>
              <a:cxn ang="0">
                <a:pos x="388" y="291"/>
              </a:cxn>
              <a:cxn ang="0">
                <a:pos x="396" y="339"/>
              </a:cxn>
              <a:cxn ang="0">
                <a:pos x="344" y="455"/>
              </a:cxn>
              <a:cxn ang="0">
                <a:pos x="300" y="483"/>
              </a:cxn>
              <a:cxn ang="0">
                <a:pos x="264" y="475"/>
              </a:cxn>
              <a:cxn ang="0">
                <a:pos x="284" y="523"/>
              </a:cxn>
              <a:cxn ang="0">
                <a:pos x="204" y="483"/>
              </a:cxn>
              <a:cxn ang="0">
                <a:pos x="156" y="471"/>
              </a:cxn>
              <a:cxn ang="0">
                <a:pos x="108" y="435"/>
              </a:cxn>
              <a:cxn ang="0">
                <a:pos x="84" y="483"/>
              </a:cxn>
              <a:cxn ang="0">
                <a:pos x="12" y="483"/>
              </a:cxn>
              <a:cxn ang="0">
                <a:pos x="12" y="531"/>
              </a:cxn>
            </a:cxnLst>
            <a:rect l="0" t="0" r="r" b="b"/>
            <a:pathLst>
              <a:path w="888" h="531">
                <a:moveTo>
                  <a:pt x="888" y="255"/>
                </a:moveTo>
                <a:cubicBezTo>
                  <a:pt x="877" y="221"/>
                  <a:pt x="860" y="92"/>
                  <a:pt x="828" y="51"/>
                </a:cubicBezTo>
                <a:cubicBezTo>
                  <a:pt x="796" y="10"/>
                  <a:pt x="719" y="0"/>
                  <a:pt x="696" y="7"/>
                </a:cubicBezTo>
                <a:cubicBezTo>
                  <a:pt x="673" y="14"/>
                  <a:pt x="698" y="68"/>
                  <a:pt x="688" y="91"/>
                </a:cubicBezTo>
                <a:cubicBezTo>
                  <a:pt x="678" y="114"/>
                  <a:pt x="661" y="130"/>
                  <a:pt x="636" y="147"/>
                </a:cubicBezTo>
                <a:cubicBezTo>
                  <a:pt x="611" y="164"/>
                  <a:pt x="567" y="174"/>
                  <a:pt x="540" y="195"/>
                </a:cubicBezTo>
                <a:cubicBezTo>
                  <a:pt x="513" y="216"/>
                  <a:pt x="501" y="255"/>
                  <a:pt x="476" y="271"/>
                </a:cubicBezTo>
                <a:cubicBezTo>
                  <a:pt x="451" y="287"/>
                  <a:pt x="401" y="280"/>
                  <a:pt x="388" y="291"/>
                </a:cubicBezTo>
                <a:cubicBezTo>
                  <a:pt x="375" y="302"/>
                  <a:pt x="403" y="312"/>
                  <a:pt x="396" y="339"/>
                </a:cubicBezTo>
                <a:cubicBezTo>
                  <a:pt x="389" y="366"/>
                  <a:pt x="360" y="431"/>
                  <a:pt x="344" y="455"/>
                </a:cubicBezTo>
                <a:cubicBezTo>
                  <a:pt x="328" y="479"/>
                  <a:pt x="313" y="480"/>
                  <a:pt x="300" y="483"/>
                </a:cubicBezTo>
                <a:cubicBezTo>
                  <a:pt x="287" y="486"/>
                  <a:pt x="267" y="468"/>
                  <a:pt x="264" y="475"/>
                </a:cubicBezTo>
                <a:cubicBezTo>
                  <a:pt x="261" y="482"/>
                  <a:pt x="294" y="522"/>
                  <a:pt x="284" y="523"/>
                </a:cubicBezTo>
                <a:cubicBezTo>
                  <a:pt x="274" y="524"/>
                  <a:pt x="225" y="492"/>
                  <a:pt x="204" y="483"/>
                </a:cubicBezTo>
                <a:cubicBezTo>
                  <a:pt x="183" y="474"/>
                  <a:pt x="172" y="479"/>
                  <a:pt x="156" y="471"/>
                </a:cubicBezTo>
                <a:cubicBezTo>
                  <a:pt x="140" y="463"/>
                  <a:pt x="120" y="433"/>
                  <a:pt x="108" y="435"/>
                </a:cubicBezTo>
                <a:cubicBezTo>
                  <a:pt x="96" y="437"/>
                  <a:pt x="100" y="475"/>
                  <a:pt x="84" y="483"/>
                </a:cubicBezTo>
                <a:cubicBezTo>
                  <a:pt x="68" y="491"/>
                  <a:pt x="24" y="475"/>
                  <a:pt x="12" y="483"/>
                </a:cubicBezTo>
                <a:cubicBezTo>
                  <a:pt x="0" y="491"/>
                  <a:pt x="12" y="523"/>
                  <a:pt x="12" y="531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22" name="Freeform 6"/>
          <p:cNvSpPr>
            <a:spLocks/>
          </p:cNvSpPr>
          <p:nvPr/>
        </p:nvSpPr>
        <p:spPr bwMode="auto">
          <a:xfrm>
            <a:off x="965200" y="2590800"/>
            <a:ext cx="2387600" cy="647700"/>
          </a:xfrm>
          <a:custGeom>
            <a:avLst/>
            <a:gdLst/>
            <a:ahLst/>
            <a:cxnLst>
              <a:cxn ang="0">
                <a:pos x="1504" y="0"/>
              </a:cxn>
              <a:cxn ang="0">
                <a:pos x="1456" y="48"/>
              </a:cxn>
              <a:cxn ang="0">
                <a:pos x="1408" y="96"/>
              </a:cxn>
              <a:cxn ang="0">
                <a:pos x="1360" y="96"/>
              </a:cxn>
              <a:cxn ang="0">
                <a:pos x="1196" y="352"/>
              </a:cxn>
              <a:cxn ang="0">
                <a:pos x="1064" y="380"/>
              </a:cxn>
              <a:cxn ang="0">
                <a:pos x="596" y="392"/>
              </a:cxn>
              <a:cxn ang="0">
                <a:pos x="0" y="408"/>
              </a:cxn>
            </a:cxnLst>
            <a:rect l="0" t="0" r="r" b="b"/>
            <a:pathLst>
              <a:path w="1504" h="408">
                <a:moveTo>
                  <a:pt x="1504" y="0"/>
                </a:moveTo>
                <a:cubicBezTo>
                  <a:pt x="1488" y="16"/>
                  <a:pt x="1472" y="32"/>
                  <a:pt x="1456" y="48"/>
                </a:cubicBezTo>
                <a:cubicBezTo>
                  <a:pt x="1440" y="64"/>
                  <a:pt x="1424" y="88"/>
                  <a:pt x="1408" y="96"/>
                </a:cubicBezTo>
                <a:cubicBezTo>
                  <a:pt x="1392" y="104"/>
                  <a:pt x="1395" y="53"/>
                  <a:pt x="1360" y="96"/>
                </a:cubicBezTo>
                <a:cubicBezTo>
                  <a:pt x="1325" y="139"/>
                  <a:pt x="1245" y="305"/>
                  <a:pt x="1196" y="352"/>
                </a:cubicBezTo>
                <a:cubicBezTo>
                  <a:pt x="1147" y="399"/>
                  <a:pt x="1164" y="373"/>
                  <a:pt x="1064" y="380"/>
                </a:cubicBezTo>
                <a:cubicBezTo>
                  <a:pt x="964" y="387"/>
                  <a:pt x="773" y="387"/>
                  <a:pt x="596" y="392"/>
                </a:cubicBezTo>
                <a:cubicBezTo>
                  <a:pt x="419" y="397"/>
                  <a:pt x="124" y="405"/>
                  <a:pt x="0" y="408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23" name="Freeform 7"/>
          <p:cNvSpPr>
            <a:spLocks/>
          </p:cNvSpPr>
          <p:nvPr/>
        </p:nvSpPr>
        <p:spPr bwMode="auto">
          <a:xfrm>
            <a:off x="533400" y="1366838"/>
            <a:ext cx="2590800" cy="1223962"/>
          </a:xfrm>
          <a:custGeom>
            <a:avLst/>
            <a:gdLst/>
            <a:ahLst/>
            <a:cxnLst>
              <a:cxn ang="0">
                <a:pos x="1632" y="3"/>
              </a:cxn>
              <a:cxn ang="0">
                <a:pos x="1584" y="3"/>
              </a:cxn>
              <a:cxn ang="0">
                <a:pos x="1424" y="23"/>
              </a:cxn>
              <a:cxn ang="0">
                <a:pos x="1232" y="99"/>
              </a:cxn>
              <a:cxn ang="0">
                <a:pos x="1196" y="51"/>
              </a:cxn>
              <a:cxn ang="0">
                <a:pos x="1020" y="31"/>
              </a:cxn>
              <a:cxn ang="0">
                <a:pos x="844" y="91"/>
              </a:cxn>
              <a:cxn ang="0">
                <a:pos x="768" y="135"/>
              </a:cxn>
              <a:cxn ang="0">
                <a:pos x="708" y="155"/>
              </a:cxn>
              <a:cxn ang="0">
                <a:pos x="576" y="235"/>
              </a:cxn>
              <a:cxn ang="0">
                <a:pos x="0" y="771"/>
              </a:cxn>
            </a:cxnLst>
            <a:rect l="0" t="0" r="r" b="b"/>
            <a:pathLst>
              <a:path w="1632" h="771">
                <a:moveTo>
                  <a:pt x="1632" y="3"/>
                </a:moveTo>
                <a:cubicBezTo>
                  <a:pt x="1628" y="3"/>
                  <a:pt x="1619" y="0"/>
                  <a:pt x="1584" y="3"/>
                </a:cubicBezTo>
                <a:cubicBezTo>
                  <a:pt x="1549" y="6"/>
                  <a:pt x="1482" y="7"/>
                  <a:pt x="1424" y="23"/>
                </a:cubicBezTo>
                <a:cubicBezTo>
                  <a:pt x="1366" y="39"/>
                  <a:pt x="1270" y="94"/>
                  <a:pt x="1232" y="99"/>
                </a:cubicBezTo>
                <a:cubicBezTo>
                  <a:pt x="1194" y="104"/>
                  <a:pt x="1231" y="62"/>
                  <a:pt x="1196" y="51"/>
                </a:cubicBezTo>
                <a:cubicBezTo>
                  <a:pt x="1161" y="40"/>
                  <a:pt x="1079" y="24"/>
                  <a:pt x="1020" y="31"/>
                </a:cubicBezTo>
                <a:cubicBezTo>
                  <a:pt x="961" y="38"/>
                  <a:pt x="886" y="74"/>
                  <a:pt x="844" y="91"/>
                </a:cubicBezTo>
                <a:cubicBezTo>
                  <a:pt x="802" y="108"/>
                  <a:pt x="791" y="124"/>
                  <a:pt x="768" y="135"/>
                </a:cubicBezTo>
                <a:cubicBezTo>
                  <a:pt x="745" y="146"/>
                  <a:pt x="740" y="138"/>
                  <a:pt x="708" y="155"/>
                </a:cubicBezTo>
                <a:cubicBezTo>
                  <a:pt x="676" y="172"/>
                  <a:pt x="694" y="132"/>
                  <a:pt x="576" y="235"/>
                </a:cubicBezTo>
                <a:cubicBezTo>
                  <a:pt x="458" y="338"/>
                  <a:pt x="120" y="659"/>
                  <a:pt x="0" y="771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304800" y="6154738"/>
            <a:ext cx="4341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</a:rPr>
              <a:t>Fram’s Farthest North 85˚57’N 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6019800" y="6159500"/>
            <a:ext cx="2584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</a:rPr>
              <a:t>Nansen’s 86˚14’ N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4937125" y="1887538"/>
            <a:ext cx="176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March 1895</a:t>
            </a: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441325" y="3411538"/>
            <a:ext cx="850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July</a:t>
            </a:r>
          </a:p>
          <a:p>
            <a:pPr eaLnBrk="0" hangingPunct="0"/>
            <a:r>
              <a:rPr lang="en-US">
                <a:solidFill>
                  <a:schemeClr val="bg2"/>
                </a:solidFill>
              </a:rPr>
              <a:t>1893</a:t>
            </a: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6613525" y="2573338"/>
            <a:ext cx="202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Sept. 10, 1893</a:t>
            </a:r>
          </a:p>
        </p:txBody>
      </p:sp>
      <p:sp>
        <p:nvSpPr>
          <p:cNvPr id="137229" name="Text Box 13"/>
          <p:cNvSpPr txBox="1">
            <a:spLocks noChangeArrowheads="1"/>
          </p:cNvSpPr>
          <p:nvPr/>
        </p:nvSpPr>
        <p:spPr bwMode="auto">
          <a:xfrm>
            <a:off x="1431925" y="973138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Aug. 13, 1896</a:t>
            </a:r>
          </a:p>
        </p:txBody>
      </p:sp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974725" y="2725738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2"/>
                </a:solidFill>
              </a:rPr>
              <a:t>Aug. 13, 1896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A962-FC48-4DEF-ADA2-FCAA424968B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3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3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7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30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20" grpId="0" animBg="1"/>
      <p:bldP spid="137221" grpId="0" animBg="1"/>
      <p:bldP spid="137222" grpId="0" animBg="1"/>
      <p:bldP spid="137223" grpId="0" animBg="1"/>
      <p:bldP spid="137224" grpId="0"/>
      <p:bldP spid="137225" grpId="0"/>
      <p:bldP spid="137226" grpId="0"/>
      <p:bldP spid="137227" grpId="0"/>
      <p:bldP spid="1372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F9FAD6-AC0E-4FC6-93B5-DB4C8F726576}" type="datetime1">
              <a:rPr lang="en-US" smtClean="0"/>
              <a:pPr>
                <a:defRPr/>
              </a:pPr>
              <a:t>5/21/2010</a:t>
            </a:fld>
            <a:endParaRPr lang="en-US" dirty="0"/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0" y="645795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1035050"/>
            <a:ext cx="46164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In December 2005,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Harry </a:t>
            </a:r>
            <a:r>
              <a:rPr lang="en-US" sz="2800" dirty="0" err="1">
                <a:solidFill>
                  <a:schemeClr val="tx1"/>
                </a:solidFill>
              </a:rPr>
              <a:t>Bryden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i="1" dirty="0">
                <a:solidFill>
                  <a:schemeClr val="tx1"/>
                </a:solidFill>
              </a:rPr>
              <a:t>et al.,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(National Oceanography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Centre, Southampton, U.K.) </a:t>
            </a:r>
          </a:p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</a:rPr>
              <a:t>Nature</a:t>
            </a:r>
            <a:r>
              <a:rPr lang="en-US" sz="2800" dirty="0">
                <a:solidFill>
                  <a:schemeClr val="tx1"/>
                </a:solidFill>
              </a:rPr>
              <a:t>, Claimed to have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shown a 30% Decrease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in the MOC, Leading to a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Spate of Newspaper Articles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About an Impending New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Ice Age in Europe</a:t>
            </a:r>
          </a:p>
          <a:p>
            <a:pPr algn="ctr">
              <a:defRPr/>
            </a:pPr>
            <a:endParaRPr lang="en-US" sz="2800" dirty="0"/>
          </a:p>
        </p:txBody>
      </p:sp>
      <p:pic>
        <p:nvPicPr>
          <p:cNvPr id="99333" name="Picture 5" descr="harry bry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33400"/>
            <a:ext cx="3219450" cy="48482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A5536A-A92F-44EB-8138-D9928997DD1D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0" y="638175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219200" y="914400"/>
            <a:ext cx="73088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It has since been shown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i="1" dirty="0">
                <a:solidFill>
                  <a:schemeClr val="tx1"/>
                </a:solidFill>
              </a:rPr>
              <a:t>Science</a:t>
            </a:r>
            <a:r>
              <a:rPr lang="en-US" sz="3200" dirty="0">
                <a:solidFill>
                  <a:schemeClr val="tx1"/>
                </a:solidFill>
              </a:rPr>
              <a:t>, 23 August 2007) </a:t>
            </a:r>
          </a:p>
          <a:p>
            <a:pPr algn="ctr">
              <a:defRPr/>
            </a:pPr>
            <a:r>
              <a:rPr lang="en-US" sz="3200" u="sng" dirty="0">
                <a:solidFill>
                  <a:schemeClr val="tx1"/>
                </a:solidFill>
              </a:rPr>
              <a:t>by the same authors, </a:t>
            </a:r>
            <a:r>
              <a:rPr lang="en-US" sz="3200" u="sng" dirty="0" err="1">
                <a:solidFill>
                  <a:schemeClr val="tx1"/>
                </a:solidFill>
              </a:rPr>
              <a:t>Bryden</a:t>
            </a:r>
            <a:r>
              <a:rPr lang="en-US" sz="3200" u="sng" dirty="0">
                <a:solidFill>
                  <a:schemeClr val="tx1"/>
                </a:solidFill>
              </a:rPr>
              <a:t> </a:t>
            </a:r>
            <a:r>
              <a:rPr lang="en-US" sz="3200" i="1" u="sng" dirty="0">
                <a:solidFill>
                  <a:schemeClr val="tx1"/>
                </a:solidFill>
              </a:rPr>
              <a:t>et al.</a:t>
            </a:r>
            <a:r>
              <a:rPr lang="en-US" sz="3200" u="sng" dirty="0">
                <a:solidFill>
                  <a:schemeClr val="tx1"/>
                </a:solidFill>
              </a:rPr>
              <a:t>,</a:t>
            </a:r>
            <a:r>
              <a:rPr lang="en-US" sz="3200" dirty="0">
                <a:solidFill>
                  <a:schemeClr val="tx1"/>
                </a:solidFill>
              </a:rPr>
              <a:t> that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the  Change Reported was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part of a Natural Fluctuation and 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That the MOC had Speeded Back Up.</a:t>
            </a:r>
          </a:p>
          <a:p>
            <a:pPr algn="ctr"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The Name of Dr. </a:t>
            </a:r>
            <a:r>
              <a:rPr lang="en-US" sz="3200" dirty="0" err="1">
                <a:solidFill>
                  <a:schemeClr val="tx1"/>
                </a:solidFill>
              </a:rPr>
              <a:t>Bryden’s</a:t>
            </a:r>
            <a:endParaRPr lang="en-US" sz="3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Research Program is RAPID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(Rapid Climate Change Program)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5A2EE4E-9050-4A1F-86C4-4CF76F1E102A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0" y="638175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584325" y="12906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-3175" y="914400"/>
            <a:ext cx="6556375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European readers should be reassured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that the Gulf Stream's existence is a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consequence of the large-scale wind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system over the North Atlantic Ocean,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and of the nature of fluid motion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on a rotating planet.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The only way to produce an ocean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circulation without a Gulf Stream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is either to turn off the wind system, 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or to stop the Earth's rotation, or both.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895600" y="5715000"/>
            <a:ext cx="5475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C. </a:t>
            </a:r>
            <a:r>
              <a:rPr lang="en-US" dirty="0" err="1">
                <a:solidFill>
                  <a:schemeClr val="tx1"/>
                </a:solidFill>
              </a:rPr>
              <a:t>Wunsch</a:t>
            </a:r>
            <a:r>
              <a:rPr lang="en-US" dirty="0">
                <a:solidFill>
                  <a:schemeClr val="tx1"/>
                </a:solidFill>
              </a:rPr>
              <a:t>, Nature, 8 April 2004, p. 601</a:t>
            </a:r>
          </a:p>
        </p:txBody>
      </p:sp>
      <p:pic>
        <p:nvPicPr>
          <p:cNvPr id="101383" name="Picture 8" descr="carlwuns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19200"/>
            <a:ext cx="2368550" cy="3505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CDFBD1A-16A8-493D-87F8-B3C6DF40D297}" type="datetime1">
              <a:rPr lang="en-US" smtClean="0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0" y="6381750"/>
            <a:ext cx="2286000" cy="47625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+mn-lt"/>
              </a:rPr>
              <a:t>jim</a:t>
            </a:r>
            <a:r>
              <a:rPr lang="en-US" dirty="0">
                <a:latin typeface="+mn-lt"/>
              </a:rPr>
              <a:t> kelley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584325" y="12906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0" y="1371600"/>
            <a:ext cx="110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895600" y="5715000"/>
            <a:ext cx="5475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C. </a:t>
            </a:r>
            <a:r>
              <a:rPr lang="en-US" dirty="0" err="1">
                <a:solidFill>
                  <a:schemeClr val="tx1"/>
                </a:solidFill>
              </a:rPr>
              <a:t>Wunsch</a:t>
            </a:r>
            <a:r>
              <a:rPr lang="en-US" dirty="0">
                <a:solidFill>
                  <a:schemeClr val="tx1"/>
                </a:solidFill>
              </a:rPr>
              <a:t>, Nature, 8 April 2004, p. 601</a:t>
            </a: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457200" y="762000"/>
            <a:ext cx="5791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Real questions exist about conceivable changes in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the ocean circulation and its climate consequences.  However,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such discussions are not helped by hyperbole and alarmism.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The occurrence of a climate state without the Gulf Stream any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time soon — within tens of millions of years — has a probability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of little more than zero.</a:t>
            </a:r>
          </a:p>
        </p:txBody>
      </p:sp>
      <p:pic>
        <p:nvPicPr>
          <p:cNvPr id="102408" name="Picture 8" descr="carlwuns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19200"/>
            <a:ext cx="2368550" cy="3505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3730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A73B-D07A-4C51-B68B-A127EF98B01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nimBg="1"/>
      <p:bldP spid="73733" grpId="0" animBg="1"/>
      <p:bldP spid="7373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4754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 rot="-260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2961-91D1-410B-A96B-A2FF9ADBCE3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47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47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47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47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4755" grpId="1" animBg="1"/>
      <p:bldP spid="74756" grpId="0" animBg="1"/>
      <p:bldP spid="74756" grpId="1" animBg="1"/>
      <p:bldP spid="74757" grpId="0" animBg="1"/>
      <p:bldP spid="74757" grpId="1" animBg="1"/>
      <p:bldP spid="74758" grpId="0" animBg="1"/>
      <p:bldP spid="74758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5778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5779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 rot="-260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3554-F784-474E-B1E4-B71BC1184664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57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57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57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57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79" grpId="1" animBg="1"/>
      <p:bldP spid="75780" grpId="0" animBg="1"/>
      <p:bldP spid="75780" grpId="1" animBg="1"/>
      <p:bldP spid="75781" grpId="0" animBg="1"/>
      <p:bldP spid="75781" grpId="1" animBg="1"/>
      <p:bldP spid="75782" grpId="0" animBg="1"/>
      <p:bldP spid="75782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6802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6803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 rot="-260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7F40C-C986-4DB3-912C-B1279995E8D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6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680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680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68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3" grpId="1" animBg="1"/>
      <p:bldP spid="76804" grpId="0" animBg="1"/>
      <p:bldP spid="76804" grpId="1" animBg="1"/>
      <p:bldP spid="76805" grpId="0" animBg="1"/>
      <p:bldP spid="76805" grpId="1" animBg="1"/>
      <p:bldP spid="76806" grpId="0" animBg="1"/>
      <p:bldP spid="76806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7826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7827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 rot="-26005334">
            <a:off x="7326313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6F042-EB50-480E-8EFD-608CD80C57F0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78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78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78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78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7" grpId="1" animBg="1"/>
      <p:bldP spid="77828" grpId="0" animBg="1"/>
      <p:bldP spid="77828" grpId="1" animBg="1"/>
      <p:bldP spid="77829" grpId="0" animBg="1"/>
      <p:bldP spid="77829" grpId="1" animBg="1"/>
      <p:bldP spid="77830" grpId="0" animBg="1"/>
      <p:bldP spid="77830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8850" name="Picture 2" descr="ocean map"/>
          <p:cNvPicPr>
            <a:picLocks noChangeAspect="1" noChangeArrowheads="1"/>
          </p:cNvPicPr>
          <p:nvPr/>
        </p:nvPicPr>
        <p:blipFill>
          <a:blip r:embed="rId2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8851" name="Oval 3"/>
          <p:cNvSpPr>
            <a:spLocks noChangeArrowheads="1"/>
          </p:cNvSpPr>
          <p:nvPr/>
        </p:nvSpPr>
        <p:spPr bwMode="auto">
          <a:xfrm>
            <a:off x="73152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 rot="6397886">
            <a:off x="7304088" y="25257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 rot="-26005334">
            <a:off x="73294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101FD">
                  <a:gamma/>
                  <a:shade val="46275"/>
                  <a:invGamma/>
                </a:srgbClr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1327150" y="485775"/>
            <a:ext cx="6580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/>
              <a:t>North Atlantic Oscillation (NAO)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7696200" y="3048000"/>
            <a:ext cx="1017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E6EE-9F33-449F-B235-047390B92721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88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88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88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88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1" grpId="1" animBg="1"/>
      <p:bldP spid="78852" grpId="0" animBg="1"/>
      <p:bldP spid="78852" grpId="1" animBg="1"/>
      <p:bldP spid="78853" grpId="0" animBg="1"/>
      <p:bldP spid="78853" grpId="1" animBg="1"/>
      <p:bldP spid="788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900238" y="857250"/>
            <a:ext cx="5605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/>
              <a:t>Nansen Observed that Ice Moved </a:t>
            </a:r>
          </a:p>
          <a:p>
            <a:pPr algn="ctr"/>
            <a:r>
              <a:rPr lang="en-US"/>
              <a:t>at 45˚ to the Right of the Wind Direction</a:t>
            </a:r>
          </a:p>
        </p:txBody>
      </p:sp>
      <p:sp>
        <p:nvSpPr>
          <p:cNvPr id="149507" name="AutoShape 3"/>
          <p:cNvSpPr>
            <a:spLocks noChangeArrowheads="1"/>
          </p:cNvSpPr>
          <p:nvPr/>
        </p:nvSpPr>
        <p:spPr bwMode="auto">
          <a:xfrm>
            <a:off x="762000" y="3124200"/>
            <a:ext cx="7391400" cy="3276600"/>
          </a:xfrm>
          <a:prstGeom prst="cube">
            <a:avLst>
              <a:gd name="adj" fmla="val 74532"/>
            </a:avLst>
          </a:prstGeom>
          <a:solidFill>
            <a:srgbClr val="66FFFF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9508" name="Group 4"/>
          <p:cNvGrpSpPr>
            <a:grpSpLocks/>
          </p:cNvGrpSpPr>
          <p:nvPr/>
        </p:nvGrpSpPr>
        <p:grpSpPr bwMode="auto">
          <a:xfrm>
            <a:off x="1600200" y="4648200"/>
            <a:ext cx="2209800" cy="711200"/>
            <a:chOff x="1008" y="2928"/>
            <a:chExt cx="1392" cy="448"/>
          </a:xfrm>
          <a:solidFill>
            <a:srgbClr val="CCFFFF"/>
          </a:solidFill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grpSpPr>
        <p:sp>
          <p:nvSpPr>
            <p:cNvPr id="149509" name="Freeform 5"/>
            <p:cNvSpPr>
              <a:spLocks/>
            </p:cNvSpPr>
            <p:nvPr/>
          </p:nvSpPr>
          <p:spPr bwMode="auto">
            <a:xfrm>
              <a:off x="1008" y="2976"/>
              <a:ext cx="1272" cy="400"/>
            </a:xfrm>
            <a:custGeom>
              <a:avLst/>
              <a:gdLst/>
              <a:ahLst/>
              <a:cxnLst>
                <a:cxn ang="0">
                  <a:pos x="112" y="360"/>
                </a:cxn>
                <a:cxn ang="0">
                  <a:pos x="386" y="198"/>
                </a:cxn>
                <a:cxn ang="0">
                  <a:pos x="633" y="15"/>
                </a:cxn>
                <a:cxn ang="0">
                  <a:pos x="862" y="106"/>
                </a:cxn>
                <a:cxn ang="0">
                  <a:pos x="1024" y="120"/>
                </a:cxn>
                <a:cxn ang="0">
                  <a:pos x="1264" y="360"/>
                </a:cxn>
                <a:cxn ang="0">
                  <a:pos x="976" y="456"/>
                </a:cxn>
                <a:cxn ang="0">
                  <a:pos x="544" y="456"/>
                </a:cxn>
                <a:cxn ang="0">
                  <a:pos x="64" y="456"/>
                </a:cxn>
                <a:cxn ang="0">
                  <a:pos x="112" y="360"/>
                </a:cxn>
              </a:cxnLst>
              <a:rect l="0" t="0" r="r" b="b"/>
              <a:pathLst>
                <a:path w="1272" h="472">
                  <a:moveTo>
                    <a:pt x="112" y="360"/>
                  </a:moveTo>
                  <a:cubicBezTo>
                    <a:pt x="166" y="317"/>
                    <a:pt x="299" y="256"/>
                    <a:pt x="386" y="198"/>
                  </a:cubicBezTo>
                  <a:cubicBezTo>
                    <a:pt x="473" y="140"/>
                    <a:pt x="554" y="30"/>
                    <a:pt x="633" y="15"/>
                  </a:cubicBezTo>
                  <a:cubicBezTo>
                    <a:pt x="712" y="0"/>
                    <a:pt x="797" y="89"/>
                    <a:pt x="862" y="106"/>
                  </a:cubicBezTo>
                  <a:cubicBezTo>
                    <a:pt x="927" y="123"/>
                    <a:pt x="957" y="78"/>
                    <a:pt x="1024" y="120"/>
                  </a:cubicBezTo>
                  <a:cubicBezTo>
                    <a:pt x="1091" y="162"/>
                    <a:pt x="1272" y="304"/>
                    <a:pt x="1264" y="360"/>
                  </a:cubicBezTo>
                  <a:cubicBezTo>
                    <a:pt x="1256" y="416"/>
                    <a:pt x="1096" y="440"/>
                    <a:pt x="976" y="456"/>
                  </a:cubicBezTo>
                  <a:cubicBezTo>
                    <a:pt x="856" y="472"/>
                    <a:pt x="696" y="456"/>
                    <a:pt x="544" y="456"/>
                  </a:cubicBezTo>
                  <a:cubicBezTo>
                    <a:pt x="392" y="456"/>
                    <a:pt x="128" y="472"/>
                    <a:pt x="64" y="456"/>
                  </a:cubicBezTo>
                  <a:cubicBezTo>
                    <a:pt x="0" y="440"/>
                    <a:pt x="64" y="405"/>
                    <a:pt x="112" y="360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Front">
                <a:rot lat="20699999" lon="3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10" name="AutoShape 6"/>
            <p:cNvSpPr>
              <a:spLocks noChangeArrowheads="1"/>
            </p:cNvSpPr>
            <p:nvPr/>
          </p:nvSpPr>
          <p:spPr bwMode="auto">
            <a:xfrm rot="-1451958">
              <a:off x="1680" y="2928"/>
              <a:ext cx="720" cy="306"/>
            </a:xfrm>
            <a:prstGeom prst="rightArrow">
              <a:avLst>
                <a:gd name="adj1" fmla="val 50000"/>
                <a:gd name="adj2" fmla="val 58824"/>
              </a:avLst>
            </a:prstGeom>
            <a:grpFill/>
            <a:ln w="9525">
              <a:miter lim="800000"/>
              <a:headEnd/>
              <a:tailEnd/>
            </a:ln>
            <a:effectLst/>
            <a:scene3d>
              <a:camera prst="legacyPerspectiveFront">
                <a:rot lat="18000000" lon="60000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49511" name="Group 7"/>
          <p:cNvGrpSpPr>
            <a:grpSpLocks/>
          </p:cNvGrpSpPr>
          <p:nvPr/>
        </p:nvGrpSpPr>
        <p:grpSpPr bwMode="auto">
          <a:xfrm>
            <a:off x="2971800" y="3200400"/>
            <a:ext cx="2019300" cy="635000"/>
            <a:chOff x="1872" y="2016"/>
            <a:chExt cx="1272" cy="400"/>
          </a:xfrm>
          <a:solidFill>
            <a:srgbClr val="CCFFFF"/>
          </a:solidFill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grpSpPr>
        <p:sp>
          <p:nvSpPr>
            <p:cNvPr id="149512" name="Freeform 8"/>
            <p:cNvSpPr>
              <a:spLocks/>
            </p:cNvSpPr>
            <p:nvPr/>
          </p:nvSpPr>
          <p:spPr bwMode="auto">
            <a:xfrm>
              <a:off x="1872" y="2016"/>
              <a:ext cx="1272" cy="400"/>
            </a:xfrm>
            <a:custGeom>
              <a:avLst/>
              <a:gdLst/>
              <a:ahLst/>
              <a:cxnLst>
                <a:cxn ang="0">
                  <a:pos x="112" y="360"/>
                </a:cxn>
                <a:cxn ang="0">
                  <a:pos x="386" y="198"/>
                </a:cxn>
                <a:cxn ang="0">
                  <a:pos x="633" y="15"/>
                </a:cxn>
                <a:cxn ang="0">
                  <a:pos x="862" y="106"/>
                </a:cxn>
                <a:cxn ang="0">
                  <a:pos x="1024" y="120"/>
                </a:cxn>
                <a:cxn ang="0">
                  <a:pos x="1264" y="360"/>
                </a:cxn>
                <a:cxn ang="0">
                  <a:pos x="976" y="456"/>
                </a:cxn>
                <a:cxn ang="0">
                  <a:pos x="544" y="456"/>
                </a:cxn>
                <a:cxn ang="0">
                  <a:pos x="64" y="456"/>
                </a:cxn>
                <a:cxn ang="0">
                  <a:pos x="112" y="360"/>
                </a:cxn>
              </a:cxnLst>
              <a:rect l="0" t="0" r="r" b="b"/>
              <a:pathLst>
                <a:path w="1272" h="472">
                  <a:moveTo>
                    <a:pt x="112" y="360"/>
                  </a:moveTo>
                  <a:cubicBezTo>
                    <a:pt x="166" y="317"/>
                    <a:pt x="299" y="256"/>
                    <a:pt x="386" y="198"/>
                  </a:cubicBezTo>
                  <a:cubicBezTo>
                    <a:pt x="473" y="140"/>
                    <a:pt x="554" y="30"/>
                    <a:pt x="633" y="15"/>
                  </a:cubicBezTo>
                  <a:cubicBezTo>
                    <a:pt x="712" y="0"/>
                    <a:pt x="797" y="89"/>
                    <a:pt x="862" y="106"/>
                  </a:cubicBezTo>
                  <a:cubicBezTo>
                    <a:pt x="927" y="123"/>
                    <a:pt x="957" y="78"/>
                    <a:pt x="1024" y="120"/>
                  </a:cubicBezTo>
                  <a:cubicBezTo>
                    <a:pt x="1091" y="162"/>
                    <a:pt x="1272" y="304"/>
                    <a:pt x="1264" y="360"/>
                  </a:cubicBezTo>
                  <a:cubicBezTo>
                    <a:pt x="1256" y="416"/>
                    <a:pt x="1096" y="440"/>
                    <a:pt x="976" y="456"/>
                  </a:cubicBezTo>
                  <a:cubicBezTo>
                    <a:pt x="856" y="472"/>
                    <a:pt x="696" y="456"/>
                    <a:pt x="544" y="456"/>
                  </a:cubicBezTo>
                  <a:cubicBezTo>
                    <a:pt x="392" y="456"/>
                    <a:pt x="128" y="472"/>
                    <a:pt x="64" y="456"/>
                  </a:cubicBezTo>
                  <a:cubicBezTo>
                    <a:pt x="0" y="440"/>
                    <a:pt x="64" y="405"/>
                    <a:pt x="112" y="360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Front">
                <a:rot lat="20699999" lon="3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13" name="AutoShape 9"/>
            <p:cNvSpPr>
              <a:spLocks noChangeArrowheads="1"/>
            </p:cNvSpPr>
            <p:nvPr/>
          </p:nvSpPr>
          <p:spPr bwMode="auto">
            <a:xfrm rot="-1451958">
              <a:off x="2256" y="2016"/>
              <a:ext cx="720" cy="306"/>
            </a:xfrm>
            <a:prstGeom prst="rightArrow">
              <a:avLst>
                <a:gd name="adj1" fmla="val 50000"/>
                <a:gd name="adj2" fmla="val 58824"/>
              </a:avLst>
            </a:prstGeom>
            <a:grpFill/>
            <a:ln w="9525">
              <a:miter lim="800000"/>
              <a:headEnd/>
              <a:tailEnd/>
            </a:ln>
            <a:effectLst/>
            <a:scene3d>
              <a:camera prst="legacyPerspectiveFront">
                <a:rot lat="18000000" lon="60000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49514" name="Group 10"/>
          <p:cNvGrpSpPr>
            <a:grpSpLocks/>
          </p:cNvGrpSpPr>
          <p:nvPr/>
        </p:nvGrpSpPr>
        <p:grpSpPr bwMode="auto">
          <a:xfrm>
            <a:off x="5334000" y="3200400"/>
            <a:ext cx="2019300" cy="787400"/>
            <a:chOff x="3456" y="2016"/>
            <a:chExt cx="1272" cy="496"/>
          </a:xfrm>
          <a:solidFill>
            <a:srgbClr val="CCFFFF"/>
          </a:solidFill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grpSpPr>
        <p:sp>
          <p:nvSpPr>
            <p:cNvPr id="149515" name="Freeform 11"/>
            <p:cNvSpPr>
              <a:spLocks/>
            </p:cNvSpPr>
            <p:nvPr/>
          </p:nvSpPr>
          <p:spPr bwMode="auto">
            <a:xfrm>
              <a:off x="3456" y="2112"/>
              <a:ext cx="1272" cy="400"/>
            </a:xfrm>
            <a:custGeom>
              <a:avLst/>
              <a:gdLst/>
              <a:ahLst/>
              <a:cxnLst>
                <a:cxn ang="0">
                  <a:pos x="112" y="360"/>
                </a:cxn>
                <a:cxn ang="0">
                  <a:pos x="386" y="198"/>
                </a:cxn>
                <a:cxn ang="0">
                  <a:pos x="633" y="15"/>
                </a:cxn>
                <a:cxn ang="0">
                  <a:pos x="862" y="106"/>
                </a:cxn>
                <a:cxn ang="0">
                  <a:pos x="1024" y="120"/>
                </a:cxn>
                <a:cxn ang="0">
                  <a:pos x="1264" y="360"/>
                </a:cxn>
                <a:cxn ang="0">
                  <a:pos x="976" y="456"/>
                </a:cxn>
                <a:cxn ang="0">
                  <a:pos x="544" y="456"/>
                </a:cxn>
                <a:cxn ang="0">
                  <a:pos x="64" y="456"/>
                </a:cxn>
                <a:cxn ang="0">
                  <a:pos x="112" y="360"/>
                </a:cxn>
              </a:cxnLst>
              <a:rect l="0" t="0" r="r" b="b"/>
              <a:pathLst>
                <a:path w="1272" h="472">
                  <a:moveTo>
                    <a:pt x="112" y="360"/>
                  </a:moveTo>
                  <a:cubicBezTo>
                    <a:pt x="166" y="317"/>
                    <a:pt x="299" y="256"/>
                    <a:pt x="386" y="198"/>
                  </a:cubicBezTo>
                  <a:cubicBezTo>
                    <a:pt x="473" y="140"/>
                    <a:pt x="554" y="30"/>
                    <a:pt x="633" y="15"/>
                  </a:cubicBezTo>
                  <a:cubicBezTo>
                    <a:pt x="712" y="0"/>
                    <a:pt x="797" y="89"/>
                    <a:pt x="862" y="106"/>
                  </a:cubicBezTo>
                  <a:cubicBezTo>
                    <a:pt x="927" y="123"/>
                    <a:pt x="957" y="78"/>
                    <a:pt x="1024" y="120"/>
                  </a:cubicBezTo>
                  <a:cubicBezTo>
                    <a:pt x="1091" y="162"/>
                    <a:pt x="1272" y="304"/>
                    <a:pt x="1264" y="360"/>
                  </a:cubicBezTo>
                  <a:cubicBezTo>
                    <a:pt x="1256" y="416"/>
                    <a:pt x="1096" y="440"/>
                    <a:pt x="976" y="456"/>
                  </a:cubicBezTo>
                  <a:cubicBezTo>
                    <a:pt x="856" y="472"/>
                    <a:pt x="696" y="456"/>
                    <a:pt x="544" y="456"/>
                  </a:cubicBezTo>
                  <a:cubicBezTo>
                    <a:pt x="392" y="456"/>
                    <a:pt x="128" y="472"/>
                    <a:pt x="64" y="456"/>
                  </a:cubicBezTo>
                  <a:cubicBezTo>
                    <a:pt x="0" y="440"/>
                    <a:pt x="64" y="405"/>
                    <a:pt x="112" y="360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Front">
                <a:rot lat="20699999" lon="3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16" name="AutoShape 12"/>
            <p:cNvSpPr>
              <a:spLocks noChangeArrowheads="1"/>
            </p:cNvSpPr>
            <p:nvPr/>
          </p:nvSpPr>
          <p:spPr bwMode="auto">
            <a:xfrm rot="-1451958">
              <a:off x="3984" y="2016"/>
              <a:ext cx="720" cy="306"/>
            </a:xfrm>
            <a:prstGeom prst="rightArrow">
              <a:avLst>
                <a:gd name="adj1" fmla="val 50000"/>
                <a:gd name="adj2" fmla="val 58824"/>
              </a:avLst>
            </a:prstGeom>
            <a:grpFill/>
            <a:ln w="9525">
              <a:miter lim="800000"/>
              <a:headEnd/>
              <a:tailEnd/>
            </a:ln>
            <a:effectLst/>
            <a:scene3d>
              <a:camera prst="legacyPerspectiveFront">
                <a:rot lat="18000000" lon="60000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49517" name="Group 13"/>
          <p:cNvGrpSpPr>
            <a:grpSpLocks/>
          </p:cNvGrpSpPr>
          <p:nvPr/>
        </p:nvGrpSpPr>
        <p:grpSpPr bwMode="auto">
          <a:xfrm>
            <a:off x="3810000" y="4724400"/>
            <a:ext cx="2133600" cy="711200"/>
            <a:chOff x="2400" y="2976"/>
            <a:chExt cx="1344" cy="448"/>
          </a:xfrm>
          <a:solidFill>
            <a:srgbClr val="CCFFFF"/>
          </a:solidFill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grpSpPr>
        <p:sp>
          <p:nvSpPr>
            <p:cNvPr id="149518" name="Freeform 14"/>
            <p:cNvSpPr>
              <a:spLocks/>
            </p:cNvSpPr>
            <p:nvPr/>
          </p:nvSpPr>
          <p:spPr bwMode="auto">
            <a:xfrm>
              <a:off x="2400" y="3024"/>
              <a:ext cx="1272" cy="400"/>
            </a:xfrm>
            <a:custGeom>
              <a:avLst/>
              <a:gdLst/>
              <a:ahLst/>
              <a:cxnLst>
                <a:cxn ang="0">
                  <a:pos x="112" y="360"/>
                </a:cxn>
                <a:cxn ang="0">
                  <a:pos x="386" y="198"/>
                </a:cxn>
                <a:cxn ang="0">
                  <a:pos x="633" y="15"/>
                </a:cxn>
                <a:cxn ang="0">
                  <a:pos x="862" y="106"/>
                </a:cxn>
                <a:cxn ang="0">
                  <a:pos x="1024" y="120"/>
                </a:cxn>
                <a:cxn ang="0">
                  <a:pos x="1264" y="360"/>
                </a:cxn>
                <a:cxn ang="0">
                  <a:pos x="976" y="456"/>
                </a:cxn>
                <a:cxn ang="0">
                  <a:pos x="544" y="456"/>
                </a:cxn>
                <a:cxn ang="0">
                  <a:pos x="64" y="456"/>
                </a:cxn>
                <a:cxn ang="0">
                  <a:pos x="112" y="360"/>
                </a:cxn>
              </a:cxnLst>
              <a:rect l="0" t="0" r="r" b="b"/>
              <a:pathLst>
                <a:path w="1272" h="472">
                  <a:moveTo>
                    <a:pt x="112" y="360"/>
                  </a:moveTo>
                  <a:cubicBezTo>
                    <a:pt x="166" y="317"/>
                    <a:pt x="299" y="256"/>
                    <a:pt x="386" y="198"/>
                  </a:cubicBezTo>
                  <a:cubicBezTo>
                    <a:pt x="473" y="140"/>
                    <a:pt x="554" y="30"/>
                    <a:pt x="633" y="15"/>
                  </a:cubicBezTo>
                  <a:cubicBezTo>
                    <a:pt x="712" y="0"/>
                    <a:pt x="797" y="89"/>
                    <a:pt x="862" y="106"/>
                  </a:cubicBezTo>
                  <a:cubicBezTo>
                    <a:pt x="927" y="123"/>
                    <a:pt x="957" y="78"/>
                    <a:pt x="1024" y="120"/>
                  </a:cubicBezTo>
                  <a:cubicBezTo>
                    <a:pt x="1091" y="162"/>
                    <a:pt x="1272" y="304"/>
                    <a:pt x="1264" y="360"/>
                  </a:cubicBezTo>
                  <a:cubicBezTo>
                    <a:pt x="1256" y="416"/>
                    <a:pt x="1096" y="440"/>
                    <a:pt x="976" y="456"/>
                  </a:cubicBezTo>
                  <a:cubicBezTo>
                    <a:pt x="856" y="472"/>
                    <a:pt x="696" y="456"/>
                    <a:pt x="544" y="456"/>
                  </a:cubicBezTo>
                  <a:cubicBezTo>
                    <a:pt x="392" y="456"/>
                    <a:pt x="128" y="472"/>
                    <a:pt x="64" y="456"/>
                  </a:cubicBezTo>
                  <a:cubicBezTo>
                    <a:pt x="0" y="440"/>
                    <a:pt x="64" y="405"/>
                    <a:pt x="112" y="360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>
              <a:outerShdw blurRad="50800" dist="50800" dir="5400000" algn="ctr" rotWithShape="0">
                <a:schemeClr val="bg2"/>
              </a:outerShdw>
            </a:effectLst>
            <a:scene3d>
              <a:camera prst="legacyPerspectiveFront">
                <a:rot lat="20699999" lon="3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19" name="AutoShape 15"/>
            <p:cNvSpPr>
              <a:spLocks noChangeArrowheads="1"/>
            </p:cNvSpPr>
            <p:nvPr/>
          </p:nvSpPr>
          <p:spPr bwMode="auto">
            <a:xfrm rot="-1451958">
              <a:off x="3024" y="2976"/>
              <a:ext cx="720" cy="306"/>
            </a:xfrm>
            <a:prstGeom prst="rightArrow">
              <a:avLst>
                <a:gd name="adj1" fmla="val 50000"/>
                <a:gd name="adj2" fmla="val 58824"/>
              </a:avLst>
            </a:prstGeom>
            <a:grpFill/>
            <a:ln w="9525">
              <a:miter lim="800000"/>
              <a:headEnd/>
              <a:tailEnd/>
            </a:ln>
            <a:effectLst/>
            <a:scene3d>
              <a:camera prst="legacyPerspectiveFront">
                <a:rot lat="18000000" lon="60000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00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149520" name="AutoShape 16"/>
          <p:cNvSpPr>
            <a:spLocks noChangeArrowheads="1"/>
          </p:cNvSpPr>
          <p:nvPr/>
        </p:nvSpPr>
        <p:spPr bwMode="auto">
          <a:xfrm rot="-1451958">
            <a:off x="4343400" y="3810000"/>
            <a:ext cx="1143000" cy="485775"/>
          </a:xfrm>
          <a:prstGeom prst="rightArrow">
            <a:avLst>
              <a:gd name="adj1" fmla="val 50000"/>
              <a:gd name="adj2" fmla="val 58824"/>
            </a:avLst>
          </a:prstGeom>
          <a:solidFill>
            <a:srgbClr val="9999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8000000" lon="600000" rev="0"/>
            </a:camera>
            <a:lightRig rig="legacyFlat4" dir="b"/>
          </a:scene3d>
          <a:sp3d extrusionH="176200" prstMaterial="legacyMatte">
            <a:bevelT w="13500" h="13500" prst="angle"/>
            <a:bevelB w="13500" h="13500" prst="angle"/>
            <a:extrusionClr>
              <a:srgbClr val="000066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149521" name="Group 17"/>
          <p:cNvGrpSpPr>
            <a:grpSpLocks/>
          </p:cNvGrpSpPr>
          <p:nvPr/>
        </p:nvGrpSpPr>
        <p:grpSpPr bwMode="auto">
          <a:xfrm>
            <a:off x="533400" y="1600200"/>
            <a:ext cx="3003550" cy="3581400"/>
            <a:chOff x="336" y="1008"/>
            <a:chExt cx="1892" cy="2256"/>
          </a:xfrm>
        </p:grpSpPr>
        <p:sp>
          <p:nvSpPr>
            <p:cNvPr id="149522" name="AutoShape 18"/>
            <p:cNvSpPr>
              <a:spLocks noChangeArrowheads="1"/>
            </p:cNvSpPr>
            <p:nvPr/>
          </p:nvSpPr>
          <p:spPr bwMode="auto">
            <a:xfrm rot="18013242">
              <a:off x="154" y="1190"/>
              <a:ext cx="2256" cy="1892"/>
            </a:xfrm>
            <a:prstGeom prst="rightArrow">
              <a:avLst>
                <a:gd name="adj1" fmla="val 50000"/>
                <a:gd name="adj2" fmla="val 29810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7699998" lon="6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66"/>
              </a:extrusionClr>
            </a:sp3d>
          </p:spPr>
          <p:txBody>
            <a:bodyPr vert="eaVert" wrap="none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149523" name="Text Box 19"/>
            <p:cNvSpPr txBox="1">
              <a:spLocks noChangeArrowheads="1"/>
            </p:cNvSpPr>
            <p:nvPr/>
          </p:nvSpPr>
          <p:spPr bwMode="auto">
            <a:xfrm rot="19037811" flipH="1">
              <a:off x="768" y="2064"/>
              <a:ext cx="8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Wind</a:t>
              </a:r>
            </a:p>
          </p:txBody>
        </p:sp>
      </p:grpSp>
      <p:grpSp>
        <p:nvGrpSpPr>
          <p:cNvPr id="149524" name="Group 20"/>
          <p:cNvGrpSpPr>
            <a:grpSpLocks/>
          </p:cNvGrpSpPr>
          <p:nvPr/>
        </p:nvGrpSpPr>
        <p:grpSpPr bwMode="auto">
          <a:xfrm>
            <a:off x="3886200" y="1828800"/>
            <a:ext cx="1641475" cy="1066800"/>
            <a:chOff x="2448" y="1152"/>
            <a:chExt cx="1034" cy="672"/>
          </a:xfrm>
        </p:grpSpPr>
        <p:sp>
          <p:nvSpPr>
            <p:cNvPr id="149525" name="Line 21"/>
            <p:cNvSpPr>
              <a:spLocks noChangeShapeType="1"/>
            </p:cNvSpPr>
            <p:nvPr/>
          </p:nvSpPr>
          <p:spPr bwMode="auto">
            <a:xfrm flipV="1">
              <a:off x="2448" y="1152"/>
              <a:ext cx="576" cy="672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 type="oval" w="med" len="med"/>
              <a:tailEnd type="triangle" w="med" len="med"/>
            </a:ln>
            <a:effectLst/>
            <a:scene3d>
              <a:camera prst="legacyPerspectiveFront">
                <a:rot lat="18900000" lon="6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26" name="Line 22"/>
            <p:cNvSpPr>
              <a:spLocks noChangeShapeType="1"/>
            </p:cNvSpPr>
            <p:nvPr/>
          </p:nvSpPr>
          <p:spPr bwMode="auto">
            <a:xfrm flipV="1">
              <a:off x="2475" y="1536"/>
              <a:ext cx="837" cy="204"/>
            </a:xfrm>
            <a:prstGeom prst="line">
              <a:avLst/>
            </a:prstGeom>
            <a:noFill/>
            <a:ln w="57150">
              <a:solidFill>
                <a:srgbClr val="CC66FF"/>
              </a:solidFill>
              <a:round/>
              <a:headEnd/>
              <a:tailEnd type="triangle" w="med" len="med"/>
            </a:ln>
            <a:effectLst/>
            <a:scene3d>
              <a:camera prst="legacyPerspectiveFront">
                <a:rot lat="18900000" lon="600000" rev="0"/>
              </a:camera>
              <a:lightRig rig="legacyFlat2" dir="t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49527" name="Arc 23"/>
            <p:cNvSpPr>
              <a:spLocks/>
            </p:cNvSpPr>
            <p:nvPr/>
          </p:nvSpPr>
          <p:spPr bwMode="auto">
            <a:xfrm>
              <a:off x="2736" y="1488"/>
              <a:ext cx="192" cy="1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CC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28" name="Text Box 24"/>
            <p:cNvSpPr txBox="1">
              <a:spLocks noChangeArrowheads="1"/>
            </p:cNvSpPr>
            <p:nvPr/>
          </p:nvSpPr>
          <p:spPr bwMode="auto">
            <a:xfrm>
              <a:off x="3072" y="1164"/>
              <a:ext cx="4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00FF"/>
                  </a:solidFill>
                </a:rPr>
                <a:t>45˚</a:t>
              </a:r>
            </a:p>
          </p:txBody>
        </p:sp>
      </p:grpSp>
      <p:grpSp>
        <p:nvGrpSpPr>
          <p:cNvPr id="149529" name="Group 25"/>
          <p:cNvGrpSpPr>
            <a:grpSpLocks/>
          </p:cNvGrpSpPr>
          <p:nvPr/>
        </p:nvGrpSpPr>
        <p:grpSpPr bwMode="auto">
          <a:xfrm>
            <a:off x="3886200" y="3505200"/>
            <a:ext cx="1662113" cy="1214438"/>
            <a:chOff x="2448" y="2208"/>
            <a:chExt cx="1047" cy="765"/>
          </a:xfrm>
        </p:grpSpPr>
        <p:sp>
          <p:nvSpPr>
            <p:cNvPr id="149530" name="Line 26"/>
            <p:cNvSpPr>
              <a:spLocks noChangeShapeType="1"/>
            </p:cNvSpPr>
            <p:nvPr/>
          </p:nvSpPr>
          <p:spPr bwMode="auto">
            <a:xfrm flipH="1">
              <a:off x="2832" y="2400"/>
              <a:ext cx="171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531" name="Line 27"/>
            <p:cNvSpPr>
              <a:spLocks noChangeShapeType="1"/>
            </p:cNvSpPr>
            <p:nvPr/>
          </p:nvSpPr>
          <p:spPr bwMode="auto">
            <a:xfrm flipH="1">
              <a:off x="3024" y="2496"/>
              <a:ext cx="144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9532" name="Line 28"/>
            <p:cNvSpPr>
              <a:spLocks noChangeShapeType="1"/>
            </p:cNvSpPr>
            <p:nvPr/>
          </p:nvSpPr>
          <p:spPr bwMode="auto">
            <a:xfrm flipH="1">
              <a:off x="2688" y="2592"/>
              <a:ext cx="144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9533" name="Group 29"/>
            <p:cNvGrpSpPr>
              <a:grpSpLocks/>
            </p:cNvGrpSpPr>
            <p:nvPr/>
          </p:nvGrpSpPr>
          <p:grpSpPr bwMode="auto">
            <a:xfrm>
              <a:off x="2448" y="2208"/>
              <a:ext cx="1047" cy="765"/>
              <a:chOff x="2448" y="2208"/>
              <a:chExt cx="1047" cy="765"/>
            </a:xfrm>
          </p:grpSpPr>
          <p:grpSp>
            <p:nvGrpSpPr>
              <p:cNvPr id="149534" name="Group 30"/>
              <p:cNvGrpSpPr>
                <a:grpSpLocks/>
              </p:cNvGrpSpPr>
              <p:nvPr/>
            </p:nvGrpSpPr>
            <p:grpSpPr bwMode="auto">
              <a:xfrm>
                <a:off x="2448" y="2208"/>
                <a:ext cx="1047" cy="765"/>
                <a:chOff x="2448" y="2208"/>
                <a:chExt cx="1047" cy="765"/>
              </a:xfrm>
            </p:grpSpPr>
            <p:grpSp>
              <p:nvGrpSpPr>
                <p:cNvPr id="149535" name="Group 31"/>
                <p:cNvGrpSpPr>
                  <a:grpSpLocks/>
                </p:cNvGrpSpPr>
                <p:nvPr/>
              </p:nvGrpSpPr>
              <p:grpSpPr bwMode="auto">
                <a:xfrm>
                  <a:off x="2448" y="2208"/>
                  <a:ext cx="924" cy="765"/>
                  <a:chOff x="2469" y="2217"/>
                  <a:chExt cx="924" cy="765"/>
                </a:xfrm>
              </p:grpSpPr>
              <p:sp>
                <p:nvSpPr>
                  <p:cNvPr id="149536" name="Freeform 32"/>
                  <p:cNvSpPr>
                    <a:spLocks/>
                  </p:cNvSpPr>
                  <p:nvPr/>
                </p:nvSpPr>
                <p:spPr bwMode="auto">
                  <a:xfrm>
                    <a:off x="2469" y="2446"/>
                    <a:ext cx="924" cy="536"/>
                  </a:xfrm>
                  <a:custGeom>
                    <a:avLst/>
                    <a:gdLst/>
                    <a:ahLst/>
                    <a:cxnLst>
                      <a:cxn ang="0">
                        <a:pos x="914" y="32"/>
                      </a:cxn>
                      <a:cxn ang="0">
                        <a:pos x="393" y="196"/>
                      </a:cxn>
                      <a:cxn ang="0">
                        <a:pos x="45" y="425"/>
                      </a:cxn>
                      <a:cxn ang="0">
                        <a:pos x="123" y="530"/>
                      </a:cxn>
                      <a:cxn ang="0">
                        <a:pos x="566" y="388"/>
                      </a:cxn>
                      <a:cxn ang="0">
                        <a:pos x="914" y="32"/>
                      </a:cxn>
                    </a:cxnLst>
                    <a:rect l="0" t="0" r="r" b="b"/>
                    <a:pathLst>
                      <a:path w="924" h="536">
                        <a:moveTo>
                          <a:pt x="914" y="32"/>
                        </a:moveTo>
                        <a:cubicBezTo>
                          <a:pt x="885" y="0"/>
                          <a:pt x="538" y="131"/>
                          <a:pt x="393" y="196"/>
                        </a:cubicBezTo>
                        <a:cubicBezTo>
                          <a:pt x="248" y="261"/>
                          <a:pt x="90" y="369"/>
                          <a:pt x="45" y="425"/>
                        </a:cubicBezTo>
                        <a:cubicBezTo>
                          <a:pt x="0" y="481"/>
                          <a:pt x="36" y="536"/>
                          <a:pt x="123" y="530"/>
                        </a:cubicBezTo>
                        <a:cubicBezTo>
                          <a:pt x="210" y="524"/>
                          <a:pt x="434" y="471"/>
                          <a:pt x="566" y="388"/>
                        </a:cubicBezTo>
                        <a:cubicBezTo>
                          <a:pt x="698" y="305"/>
                          <a:pt x="924" y="72"/>
                          <a:pt x="914" y="32"/>
                        </a:cubicBezTo>
                        <a:close/>
                      </a:path>
                    </a:pathLst>
                  </a:custGeom>
                  <a:solidFill>
                    <a:srgbClr val="CC6600"/>
                  </a:solidFill>
                  <a:ln w="9525"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19799999" lon="300000" rev="0"/>
                    </a:camera>
                    <a:lightRig rig="legacyFlat2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99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953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2304"/>
                    <a:ext cx="0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99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53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6" y="2217"/>
                    <a:ext cx="0" cy="528"/>
                  </a:xfrm>
                  <a:prstGeom prst="line">
                    <a:avLst/>
                  </a:prstGeom>
                  <a:noFill/>
                  <a:ln w="57150">
                    <a:solidFill>
                      <a:srgbClr val="99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539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84" y="2448"/>
                    <a:ext cx="0" cy="384"/>
                  </a:xfrm>
                  <a:prstGeom prst="line">
                    <a:avLst/>
                  </a:prstGeom>
                  <a:noFill/>
                  <a:ln w="57150">
                    <a:solidFill>
                      <a:srgbClr val="99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954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303" y="2364"/>
                  <a:ext cx="192" cy="144"/>
                </a:xfrm>
                <a:prstGeom prst="line">
                  <a:avLst/>
                </a:prstGeom>
                <a:noFill/>
                <a:ln w="57150">
                  <a:solidFill>
                    <a:srgbClr val="99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9541" name="Group 37"/>
              <p:cNvGrpSpPr>
                <a:grpSpLocks/>
              </p:cNvGrpSpPr>
              <p:nvPr/>
            </p:nvGrpSpPr>
            <p:grpSpPr bwMode="auto">
              <a:xfrm>
                <a:off x="2505" y="2448"/>
                <a:ext cx="240" cy="144"/>
                <a:chOff x="144" y="2064"/>
                <a:chExt cx="528" cy="384"/>
              </a:xfrm>
            </p:grpSpPr>
            <p:grpSp>
              <p:nvGrpSpPr>
                <p:cNvPr id="149542" name="Group 38"/>
                <p:cNvGrpSpPr>
                  <a:grpSpLocks/>
                </p:cNvGrpSpPr>
                <p:nvPr/>
              </p:nvGrpSpPr>
              <p:grpSpPr bwMode="auto">
                <a:xfrm>
                  <a:off x="144" y="2064"/>
                  <a:ext cx="528" cy="384"/>
                  <a:chOff x="288" y="1776"/>
                  <a:chExt cx="528" cy="384"/>
                </a:xfrm>
              </p:grpSpPr>
              <p:sp>
                <p:nvSpPr>
                  <p:cNvPr id="149543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88" y="1776"/>
                    <a:ext cx="528" cy="384"/>
                  </a:xfrm>
                  <a:prstGeom prst="rect">
                    <a:avLst/>
                  </a:prstGeom>
                  <a:solidFill>
                    <a:srgbClr val="CC00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954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41" y="1776"/>
                    <a:ext cx="0" cy="384"/>
                  </a:xfrm>
                  <a:prstGeom prst="line">
                    <a:avLst/>
                  </a:prstGeom>
                  <a:noFill/>
                  <a:ln w="2857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9545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4" y="225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868A-445F-431C-B1AF-1FA40A7DA64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  <p:bldP spid="149506" grpId="1"/>
      <p:bldP spid="14952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77000"/>
            <a:ext cx="2895600" cy="457200"/>
          </a:xfrm>
        </p:spPr>
        <p:txBody>
          <a:bodyPr/>
          <a:lstStyle/>
          <a:p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kelley</a:t>
            </a:r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641475"/>
            <a:ext cx="8229600" cy="4119563"/>
          </a:xfrm>
        </p:spPr>
        <p:txBody>
          <a:bodyPr/>
          <a:lstStyle/>
          <a:p>
            <a:r>
              <a:rPr lang="en-US" b="1" dirty="0"/>
              <a:t>The North Atlantic Oscillation (NAO) is the </a:t>
            </a:r>
            <a:r>
              <a:rPr lang="en-US" b="1" dirty="0" smtClean="0"/>
              <a:t>Difference </a:t>
            </a:r>
            <a:r>
              <a:rPr lang="en-US" b="1" dirty="0"/>
              <a:t>in </a:t>
            </a:r>
            <a:r>
              <a:rPr lang="en-US" b="1" dirty="0" smtClean="0"/>
              <a:t>Barometric Pressure </a:t>
            </a:r>
            <a:r>
              <a:rPr lang="en-US" b="1" dirty="0"/>
              <a:t>between the Azores and Iceland</a:t>
            </a:r>
          </a:p>
          <a:p>
            <a:pPr algn="ctr">
              <a:buFont typeface="Wingdings" pitchFamily="2" charset="2"/>
              <a:buNone/>
            </a:pPr>
            <a:endParaRPr lang="en-US" b="1" dirty="0"/>
          </a:p>
          <a:p>
            <a:r>
              <a:rPr lang="en-US" b="1" dirty="0"/>
              <a:t>It is </a:t>
            </a:r>
            <a:r>
              <a:rPr lang="en-US" b="1" dirty="0" smtClean="0"/>
              <a:t>Now Recognized </a:t>
            </a:r>
            <a:r>
              <a:rPr lang="en-US" b="1" dirty="0"/>
              <a:t>that the NAO affects </a:t>
            </a:r>
            <a:r>
              <a:rPr lang="en-US" b="1" dirty="0" smtClean="0"/>
              <a:t>Weather </a:t>
            </a:r>
            <a:r>
              <a:rPr lang="en-US" b="1" dirty="0"/>
              <a:t>in both North America and Europe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9ACF-EF21-4C1A-AA24-5B4062B4D60F}" type="datetime1">
              <a:rPr lang="en-US" smtClean="0"/>
              <a:pPr/>
              <a:t>5/21/2010</a:t>
            </a:fld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79874" name="Picture 2" descr="NAOn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337" y="566738"/>
            <a:ext cx="2592388" cy="26479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9875" name="Picture 3" descr="NAOp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0537" y="571500"/>
            <a:ext cx="2581275" cy="2667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9876" name="Picture 4" descr="NAO-Ind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937" y="3771900"/>
            <a:ext cx="6096000" cy="18669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133600" y="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Positive NAO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105400" y="28575"/>
            <a:ext cx="2058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Negative NAO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990600" y="5962650"/>
            <a:ext cx="6570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NAO= Pressure in the Azores-Pressure in Iceland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AA35-6221-48DF-88AC-3497E35DD9A1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0962" name="Picture 2" descr="ATLCI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52400"/>
            <a:ext cx="4276725" cy="62007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914400" y="1905000"/>
            <a:ext cx="1890713" cy="304800"/>
          </a:xfrm>
          <a:prstGeom prst="rightArrow">
            <a:avLst>
              <a:gd name="adj1" fmla="val 50000"/>
              <a:gd name="adj2" fmla="val 15507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09600" y="1343025"/>
            <a:ext cx="2398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Currents</a:t>
            </a:r>
          </a:p>
        </p:txBody>
      </p:sp>
      <p:sp>
        <p:nvSpPr>
          <p:cNvPr id="40965" name="Freeform 5"/>
          <p:cNvSpPr>
            <a:spLocks/>
          </p:cNvSpPr>
          <p:nvPr/>
        </p:nvSpPr>
        <p:spPr bwMode="auto">
          <a:xfrm>
            <a:off x="4419600" y="1955800"/>
            <a:ext cx="2895600" cy="9398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528" y="576"/>
              </a:cxn>
              <a:cxn ang="0">
                <a:pos x="1248" y="384"/>
              </a:cxn>
              <a:cxn ang="0">
                <a:pos x="1824" y="0"/>
              </a:cxn>
            </a:cxnLst>
            <a:rect l="0" t="0" r="r" b="b"/>
            <a:pathLst>
              <a:path w="1824" h="592">
                <a:moveTo>
                  <a:pt x="0" y="288"/>
                </a:moveTo>
                <a:cubicBezTo>
                  <a:pt x="160" y="424"/>
                  <a:pt x="320" y="560"/>
                  <a:pt x="528" y="576"/>
                </a:cubicBezTo>
                <a:cubicBezTo>
                  <a:pt x="736" y="592"/>
                  <a:pt x="1032" y="480"/>
                  <a:pt x="1248" y="384"/>
                </a:cubicBezTo>
                <a:cubicBezTo>
                  <a:pt x="1464" y="288"/>
                  <a:pt x="1644" y="144"/>
                  <a:pt x="1824" y="0"/>
                </a:cubicBezTo>
              </a:path>
            </a:pathLst>
          </a:custGeom>
          <a:noFill/>
          <a:ln w="1270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62000" y="3657600"/>
            <a:ext cx="22098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98525" y="2982913"/>
            <a:ext cx="194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Positive NAO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FBAC-92C9-46EB-B26A-898BDB0DC4AD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1986" name="Picture 2" descr="NAO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0"/>
            <a:ext cx="2581275" cy="2667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43000" y="1752600"/>
            <a:ext cx="211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Positive NAO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886200" y="1162050"/>
            <a:ext cx="45993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/>
              <a:t>Stronger Subtropical High</a:t>
            </a:r>
          </a:p>
          <a:p>
            <a:pPr marL="342900" indent="-342900"/>
            <a:r>
              <a:rPr lang="en-US"/>
              <a:t>    Deeper Icelandic Low</a:t>
            </a:r>
          </a:p>
          <a:p>
            <a:pPr marL="342900" indent="-342900"/>
            <a:endParaRPr lang="en-US"/>
          </a:p>
          <a:p>
            <a:pPr marL="342900" indent="-342900">
              <a:buFontTx/>
              <a:buChar char="•"/>
            </a:pPr>
            <a:r>
              <a:rPr lang="en-US"/>
              <a:t>Stronger Winter Storms on</a:t>
            </a:r>
          </a:p>
          <a:p>
            <a:pPr marL="342900" indent="-342900"/>
            <a:r>
              <a:rPr lang="en-US"/>
              <a:t>    a More Northerly Track</a:t>
            </a:r>
          </a:p>
          <a:p>
            <a:pPr marL="342900" indent="-342900"/>
            <a:endParaRPr lang="en-US"/>
          </a:p>
          <a:p>
            <a:pPr marL="342900" indent="-342900">
              <a:buFontTx/>
              <a:buChar char="•"/>
            </a:pPr>
            <a:r>
              <a:rPr lang="en-US"/>
              <a:t>Warm, Wet Winters in Europe</a:t>
            </a:r>
          </a:p>
          <a:p>
            <a:pPr marL="342900" indent="-342900">
              <a:buFontTx/>
              <a:buChar char="•"/>
            </a:pPr>
            <a:endParaRPr lang="en-US"/>
          </a:p>
          <a:p>
            <a:pPr marL="342900" indent="-342900">
              <a:buFontTx/>
              <a:buChar char="•"/>
            </a:pPr>
            <a:r>
              <a:rPr lang="en-US"/>
              <a:t>Cold, Dry Winters in Northern </a:t>
            </a:r>
          </a:p>
          <a:p>
            <a:pPr marL="342900" indent="-342900"/>
            <a:r>
              <a:rPr lang="en-US"/>
              <a:t>    Canada and Greenland</a:t>
            </a:r>
          </a:p>
          <a:p>
            <a:pPr marL="342900" indent="-342900">
              <a:buFontTx/>
              <a:buChar char="•"/>
            </a:pPr>
            <a:endParaRPr lang="en-US"/>
          </a:p>
          <a:p>
            <a:pPr marL="342900" indent="-342900">
              <a:buFontTx/>
              <a:buChar char="•"/>
            </a:pPr>
            <a:r>
              <a:rPr lang="en-US"/>
              <a:t>Mild, Wet Winters in the</a:t>
            </a:r>
          </a:p>
          <a:p>
            <a:pPr marL="342900" indent="-342900"/>
            <a:r>
              <a:rPr lang="en-US"/>
              <a:t>    Eastern U.S.</a:t>
            </a:r>
          </a:p>
          <a:p>
            <a:pPr marL="342900" indent="-342900">
              <a:buFontTx/>
              <a:buChar char="•"/>
            </a:pPr>
            <a:endParaRPr lang="en-US"/>
          </a:p>
          <a:p>
            <a:pPr marL="342900" indent="-342900"/>
            <a:endParaRPr lang="en-US"/>
          </a:p>
          <a:p>
            <a:pPr marL="342900" indent="-342900">
              <a:buFontTx/>
              <a:buChar char="•"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204D-FB0A-430E-A2EE-9DBBAD46777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3010" name="Picture 2" descr="ATLCIR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52400"/>
            <a:ext cx="4276725" cy="62007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914400" y="1905000"/>
            <a:ext cx="1890713" cy="304800"/>
          </a:xfrm>
          <a:prstGeom prst="rightArrow">
            <a:avLst>
              <a:gd name="adj1" fmla="val 50000"/>
              <a:gd name="adj2" fmla="val 15507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5800" y="1314450"/>
            <a:ext cx="2398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Surface Currents</a:t>
            </a:r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 rot="-338472">
            <a:off x="4811713" y="2503488"/>
            <a:ext cx="1970087" cy="544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" y="288"/>
              </a:cxn>
              <a:cxn ang="0">
                <a:pos x="976" y="331"/>
              </a:cxn>
              <a:cxn ang="0">
                <a:pos x="1241" y="295"/>
              </a:cxn>
            </a:cxnLst>
            <a:rect l="0" t="0" r="r" b="b"/>
            <a:pathLst>
              <a:path w="1241" h="343">
                <a:moveTo>
                  <a:pt x="0" y="0"/>
                </a:moveTo>
                <a:cubicBezTo>
                  <a:pt x="160" y="136"/>
                  <a:pt x="365" y="233"/>
                  <a:pt x="528" y="288"/>
                </a:cubicBezTo>
                <a:cubicBezTo>
                  <a:pt x="691" y="343"/>
                  <a:pt x="857" y="330"/>
                  <a:pt x="976" y="331"/>
                </a:cubicBezTo>
                <a:cubicBezTo>
                  <a:pt x="1095" y="332"/>
                  <a:pt x="1186" y="302"/>
                  <a:pt x="1241" y="295"/>
                </a:cubicBezTo>
              </a:path>
            </a:pathLst>
          </a:custGeom>
          <a:noFill/>
          <a:ln w="1270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762000" y="3657600"/>
            <a:ext cx="22098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898525" y="2954338"/>
            <a:ext cx="2058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Negative NAO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AD81-4C0E-4CC8-87D0-58402DA0BB1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4034" name="Picture 2" descr="NAOn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09800"/>
            <a:ext cx="2592388" cy="26479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219200" y="1695450"/>
            <a:ext cx="2058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Negative NAO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954463" y="1162050"/>
            <a:ext cx="481093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Weak Subtropical High</a:t>
            </a:r>
          </a:p>
          <a:p>
            <a:r>
              <a:rPr lang="en-US" dirty="0"/>
              <a:t>   Weak Icelandic Low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 Fewer, Weaker Storms</a:t>
            </a:r>
          </a:p>
          <a:p>
            <a:r>
              <a:rPr lang="en-US" dirty="0"/>
              <a:t>   on a More West-East Track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 More Cold Air and Snow </a:t>
            </a:r>
          </a:p>
          <a:p>
            <a:r>
              <a:rPr lang="en-US" dirty="0"/>
              <a:t>   in the Eastern U.S. 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 Moist Air in the Mediterranean</a:t>
            </a:r>
          </a:p>
          <a:p>
            <a:r>
              <a:rPr lang="en-US" dirty="0"/>
              <a:t>    and Cold Air in Northern Europe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 Mild Weather in Greenland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40C7-72CD-4A84-AE66-78D03366F0AA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5058" name="Picture 2" descr="NAOn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642938"/>
            <a:ext cx="2592388" cy="26479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5059" name="Picture 3" descr="NAOp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47700"/>
            <a:ext cx="2581275" cy="2667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5060" name="Picture 4" descr="NAO-Ind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848100"/>
            <a:ext cx="6096000" cy="18669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905000" y="76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Positive NAO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876800" y="104775"/>
            <a:ext cx="2058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Negative NAO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201738" y="5943600"/>
            <a:ext cx="6570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NAO= Pressure in the Azores-Pressure in Iceland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C0E3-9434-44F2-BA1C-EE4D9D8FCB22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pic>
        <p:nvPicPr>
          <p:cNvPr id="46082" name="Picture 2" descr="NAO-Ind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8610600" cy="263683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6858000" y="3200400"/>
            <a:ext cx="1588" cy="21113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4419600" y="3200400"/>
            <a:ext cx="46038" cy="21113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971800" y="3200400"/>
            <a:ext cx="1588" cy="21113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28927" y="838200"/>
            <a:ext cx="798167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The North Atlantic Oscillation Exhibits Long-Term</a:t>
            </a:r>
          </a:p>
          <a:p>
            <a:pPr algn="ctr"/>
            <a:r>
              <a:rPr lang="en-US" sz="2800" dirty="0"/>
              <a:t>Cycles, but the Fundamental Variation is on a </a:t>
            </a:r>
          </a:p>
          <a:p>
            <a:pPr algn="ctr"/>
            <a:r>
              <a:rPr lang="en-US" sz="2800" dirty="0"/>
              <a:t>Fortnightly Time Scale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6CF1-BCF0-4A59-A446-9DB6649DAF78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29BD-6FB1-4C73-B372-825688BB0D9B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4" name="Picture 3" descr="na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04800"/>
            <a:ext cx="5733535" cy="60960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29BD-6FB1-4C73-B372-825688BB0D9B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pic>
        <p:nvPicPr>
          <p:cNvPr id="5" name="Picture 4" descr="nao 1951-200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2" y="381000"/>
            <a:ext cx="8489878" cy="528391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90800" y="685800"/>
            <a:ext cx="4397358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North Atlantic Oscillation Index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Winter (DJF) 1951-2009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kelley</a:t>
            </a:r>
          </a:p>
        </p:txBody>
      </p:sp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3962400" y="815975"/>
            <a:ext cx="44005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3600"/>
              <a:t>One of Nansen’s Students</a:t>
            </a:r>
          </a:p>
          <a:p>
            <a:pPr algn="ctr"/>
            <a:endParaRPr lang="en-US" sz="3600"/>
          </a:p>
          <a:p>
            <a:pPr algn="ctr"/>
            <a:r>
              <a:rPr lang="en-US" sz="3600"/>
              <a:t>Vagn Walfrid Ekman</a:t>
            </a:r>
          </a:p>
          <a:p>
            <a:pPr algn="ctr"/>
            <a:r>
              <a:rPr lang="en-US" sz="3600"/>
              <a:t>1874-1954</a:t>
            </a:r>
          </a:p>
          <a:p>
            <a:pPr algn="ctr"/>
            <a:endParaRPr lang="en-US" sz="3600"/>
          </a:p>
          <a:p>
            <a:pPr algn="ctr"/>
            <a:r>
              <a:rPr lang="en-US" sz="3600"/>
              <a:t>Developed the Theory </a:t>
            </a:r>
          </a:p>
          <a:p>
            <a:pPr algn="ctr"/>
            <a:r>
              <a:rPr lang="en-US" sz="3600"/>
              <a:t>of the Wind-Driven Circulation</a:t>
            </a:r>
          </a:p>
        </p:txBody>
      </p:sp>
      <p:sp>
        <p:nvSpPr>
          <p:cNvPr id="150531" name="Line 3"/>
          <p:cNvSpPr>
            <a:spLocks noChangeShapeType="1"/>
          </p:cNvSpPr>
          <p:nvPr/>
        </p:nvSpPr>
        <p:spPr bwMode="auto">
          <a:xfrm>
            <a:off x="3263900" y="4768850"/>
            <a:ext cx="666750" cy="45243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0532" name="Picture 4" descr="image_id-12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3352800" cy="5029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C246-4EFC-40A7-9B87-63386B16AAF6}" type="datetime1">
              <a:rPr lang="en-US" smtClean="0"/>
              <a:pPr/>
              <a:t>5/21/2010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5557EC5-6CE5-4D4D-8BE1-2429FBBB7CBC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560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524000" y="914400"/>
            <a:ext cx="7239000" cy="3124200"/>
            <a:chOff x="816" y="576"/>
            <a:chExt cx="4560" cy="1968"/>
          </a:xfrm>
        </p:grpSpPr>
        <p:sp>
          <p:nvSpPr>
            <p:cNvPr id="177157" name="Rectangle 5"/>
            <p:cNvSpPr>
              <a:spLocks noChangeArrowheads="1"/>
            </p:cNvSpPr>
            <p:nvPr/>
          </p:nvSpPr>
          <p:spPr bwMode="auto">
            <a:xfrm>
              <a:off x="816" y="576"/>
              <a:ext cx="4560" cy="1968"/>
            </a:xfrm>
            <a:prstGeom prst="rect">
              <a:avLst/>
            </a:prstGeom>
            <a:solidFill>
              <a:srgbClr val="3399FF"/>
            </a:solidFill>
            <a:ln w="76200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0" name="Line 8"/>
            <p:cNvSpPr>
              <a:spLocks noChangeShapeType="1"/>
            </p:cNvSpPr>
            <p:nvPr/>
          </p:nvSpPr>
          <p:spPr bwMode="auto">
            <a:xfrm>
              <a:off x="124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2" name="Line 10"/>
            <p:cNvSpPr>
              <a:spLocks noChangeShapeType="1"/>
            </p:cNvSpPr>
            <p:nvPr/>
          </p:nvSpPr>
          <p:spPr bwMode="auto">
            <a:xfrm>
              <a:off x="340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3" name="Line 11"/>
            <p:cNvSpPr>
              <a:spLocks noChangeShapeType="1"/>
            </p:cNvSpPr>
            <p:nvPr/>
          </p:nvSpPr>
          <p:spPr bwMode="auto">
            <a:xfrm>
              <a:off x="2976" y="2440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4" name="Line 12"/>
            <p:cNvSpPr>
              <a:spLocks noChangeShapeType="1"/>
            </p:cNvSpPr>
            <p:nvPr/>
          </p:nvSpPr>
          <p:spPr bwMode="auto">
            <a:xfrm>
              <a:off x="2592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5" name="Line 13"/>
            <p:cNvSpPr>
              <a:spLocks noChangeShapeType="1"/>
            </p:cNvSpPr>
            <p:nvPr/>
          </p:nvSpPr>
          <p:spPr bwMode="auto">
            <a:xfrm>
              <a:off x="2112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6" name="Line 14"/>
            <p:cNvSpPr>
              <a:spLocks noChangeShapeType="1"/>
            </p:cNvSpPr>
            <p:nvPr/>
          </p:nvSpPr>
          <p:spPr bwMode="auto">
            <a:xfrm>
              <a:off x="1680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8" name="Line 16"/>
            <p:cNvSpPr>
              <a:spLocks noChangeShapeType="1"/>
            </p:cNvSpPr>
            <p:nvPr/>
          </p:nvSpPr>
          <p:spPr bwMode="auto">
            <a:xfrm>
              <a:off x="5136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69" name="Line 17"/>
            <p:cNvSpPr>
              <a:spLocks noChangeShapeType="1"/>
            </p:cNvSpPr>
            <p:nvPr/>
          </p:nvSpPr>
          <p:spPr bwMode="auto">
            <a:xfrm>
              <a:off x="4704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70" name="Line 18"/>
            <p:cNvSpPr>
              <a:spLocks noChangeShapeType="1"/>
            </p:cNvSpPr>
            <p:nvPr/>
          </p:nvSpPr>
          <p:spPr bwMode="auto">
            <a:xfrm>
              <a:off x="4320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171" name="Line 19"/>
            <p:cNvSpPr>
              <a:spLocks noChangeShapeType="1"/>
            </p:cNvSpPr>
            <p:nvPr/>
          </p:nvSpPr>
          <p:spPr bwMode="auto">
            <a:xfrm>
              <a:off x="3888" y="2448"/>
              <a:ext cx="0" cy="96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7158" name="Freeform 6"/>
          <p:cNvSpPr>
            <a:spLocks/>
          </p:cNvSpPr>
          <p:nvPr/>
        </p:nvSpPr>
        <p:spPr bwMode="auto">
          <a:xfrm>
            <a:off x="1562100" y="1725613"/>
            <a:ext cx="7162800" cy="170338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336" y="501"/>
              </a:cxn>
              <a:cxn ang="0">
                <a:pos x="624" y="357"/>
              </a:cxn>
              <a:cxn ang="0">
                <a:pos x="720" y="261"/>
              </a:cxn>
              <a:cxn ang="0">
                <a:pos x="936" y="101"/>
              </a:cxn>
              <a:cxn ang="0">
                <a:pos x="1040" y="21"/>
              </a:cxn>
              <a:cxn ang="0">
                <a:pos x="1248" y="5"/>
              </a:cxn>
              <a:cxn ang="0">
                <a:pos x="1512" y="53"/>
              </a:cxn>
              <a:cxn ang="0">
                <a:pos x="1776" y="213"/>
              </a:cxn>
              <a:cxn ang="0">
                <a:pos x="1872" y="333"/>
              </a:cxn>
              <a:cxn ang="0">
                <a:pos x="2048" y="509"/>
              </a:cxn>
              <a:cxn ang="0">
                <a:pos x="2208" y="693"/>
              </a:cxn>
              <a:cxn ang="0">
                <a:pos x="2352" y="789"/>
              </a:cxn>
              <a:cxn ang="0">
                <a:pos x="2464" y="733"/>
              </a:cxn>
              <a:cxn ang="0">
                <a:pos x="2624" y="637"/>
              </a:cxn>
              <a:cxn ang="0">
                <a:pos x="2832" y="933"/>
              </a:cxn>
              <a:cxn ang="0">
                <a:pos x="2880" y="981"/>
              </a:cxn>
              <a:cxn ang="0">
                <a:pos x="3024" y="981"/>
              </a:cxn>
              <a:cxn ang="0">
                <a:pos x="3264" y="1045"/>
              </a:cxn>
              <a:cxn ang="0">
                <a:pos x="3424" y="813"/>
              </a:cxn>
              <a:cxn ang="0">
                <a:pos x="3472" y="677"/>
              </a:cxn>
              <a:cxn ang="0">
                <a:pos x="3552" y="645"/>
              </a:cxn>
              <a:cxn ang="0">
                <a:pos x="3600" y="677"/>
              </a:cxn>
              <a:cxn ang="0">
                <a:pos x="3648" y="733"/>
              </a:cxn>
              <a:cxn ang="0">
                <a:pos x="3920" y="701"/>
              </a:cxn>
              <a:cxn ang="0">
                <a:pos x="4144" y="717"/>
              </a:cxn>
              <a:cxn ang="0">
                <a:pos x="4312" y="549"/>
              </a:cxn>
              <a:cxn ang="0">
                <a:pos x="4368" y="453"/>
              </a:cxn>
              <a:cxn ang="0">
                <a:pos x="4464" y="357"/>
              </a:cxn>
              <a:cxn ang="0">
                <a:pos x="4560" y="357"/>
              </a:cxn>
            </a:cxnLst>
            <a:rect l="0" t="0" r="r" b="b"/>
            <a:pathLst>
              <a:path w="4560" h="1073">
                <a:moveTo>
                  <a:pt x="0" y="645"/>
                </a:moveTo>
                <a:cubicBezTo>
                  <a:pt x="116" y="597"/>
                  <a:pt x="232" y="549"/>
                  <a:pt x="336" y="501"/>
                </a:cubicBezTo>
                <a:cubicBezTo>
                  <a:pt x="440" y="453"/>
                  <a:pt x="560" y="397"/>
                  <a:pt x="624" y="357"/>
                </a:cubicBezTo>
                <a:cubicBezTo>
                  <a:pt x="688" y="317"/>
                  <a:pt x="668" y="304"/>
                  <a:pt x="720" y="261"/>
                </a:cubicBezTo>
                <a:cubicBezTo>
                  <a:pt x="772" y="218"/>
                  <a:pt x="883" y="141"/>
                  <a:pt x="936" y="101"/>
                </a:cubicBezTo>
                <a:cubicBezTo>
                  <a:pt x="989" y="61"/>
                  <a:pt x="988" y="37"/>
                  <a:pt x="1040" y="21"/>
                </a:cubicBezTo>
                <a:cubicBezTo>
                  <a:pt x="1092" y="5"/>
                  <a:pt x="1169" y="0"/>
                  <a:pt x="1248" y="5"/>
                </a:cubicBezTo>
                <a:cubicBezTo>
                  <a:pt x="1327" y="10"/>
                  <a:pt x="1424" y="18"/>
                  <a:pt x="1512" y="53"/>
                </a:cubicBezTo>
                <a:cubicBezTo>
                  <a:pt x="1600" y="88"/>
                  <a:pt x="1716" y="166"/>
                  <a:pt x="1776" y="213"/>
                </a:cubicBezTo>
                <a:cubicBezTo>
                  <a:pt x="1836" y="260"/>
                  <a:pt x="1827" y="284"/>
                  <a:pt x="1872" y="333"/>
                </a:cubicBezTo>
                <a:cubicBezTo>
                  <a:pt x="1917" y="382"/>
                  <a:pt x="1992" y="449"/>
                  <a:pt x="2048" y="509"/>
                </a:cubicBezTo>
                <a:cubicBezTo>
                  <a:pt x="2104" y="569"/>
                  <a:pt x="2158" y="647"/>
                  <a:pt x="2208" y="693"/>
                </a:cubicBezTo>
                <a:cubicBezTo>
                  <a:pt x="2258" y="739"/>
                  <a:pt x="2309" y="782"/>
                  <a:pt x="2352" y="789"/>
                </a:cubicBezTo>
                <a:cubicBezTo>
                  <a:pt x="2395" y="796"/>
                  <a:pt x="2419" y="758"/>
                  <a:pt x="2464" y="733"/>
                </a:cubicBezTo>
                <a:cubicBezTo>
                  <a:pt x="2509" y="708"/>
                  <a:pt x="2563" y="604"/>
                  <a:pt x="2624" y="637"/>
                </a:cubicBezTo>
                <a:cubicBezTo>
                  <a:pt x="2685" y="670"/>
                  <a:pt x="2789" y="876"/>
                  <a:pt x="2832" y="933"/>
                </a:cubicBezTo>
                <a:cubicBezTo>
                  <a:pt x="2875" y="990"/>
                  <a:pt x="2848" y="973"/>
                  <a:pt x="2880" y="981"/>
                </a:cubicBezTo>
                <a:cubicBezTo>
                  <a:pt x="2912" y="989"/>
                  <a:pt x="2960" y="970"/>
                  <a:pt x="3024" y="981"/>
                </a:cubicBezTo>
                <a:cubicBezTo>
                  <a:pt x="3088" y="992"/>
                  <a:pt x="3197" y="1073"/>
                  <a:pt x="3264" y="1045"/>
                </a:cubicBezTo>
                <a:cubicBezTo>
                  <a:pt x="3331" y="1017"/>
                  <a:pt x="3389" y="874"/>
                  <a:pt x="3424" y="813"/>
                </a:cubicBezTo>
                <a:cubicBezTo>
                  <a:pt x="3459" y="752"/>
                  <a:pt x="3451" y="705"/>
                  <a:pt x="3472" y="677"/>
                </a:cubicBezTo>
                <a:cubicBezTo>
                  <a:pt x="3493" y="649"/>
                  <a:pt x="3531" y="645"/>
                  <a:pt x="3552" y="645"/>
                </a:cubicBezTo>
                <a:cubicBezTo>
                  <a:pt x="3573" y="645"/>
                  <a:pt x="3584" y="662"/>
                  <a:pt x="3600" y="677"/>
                </a:cubicBezTo>
                <a:cubicBezTo>
                  <a:pt x="3616" y="692"/>
                  <a:pt x="3595" y="729"/>
                  <a:pt x="3648" y="733"/>
                </a:cubicBezTo>
                <a:cubicBezTo>
                  <a:pt x="3701" y="737"/>
                  <a:pt x="3837" y="704"/>
                  <a:pt x="3920" y="701"/>
                </a:cubicBezTo>
                <a:cubicBezTo>
                  <a:pt x="4003" y="698"/>
                  <a:pt x="4079" y="742"/>
                  <a:pt x="4144" y="717"/>
                </a:cubicBezTo>
                <a:cubicBezTo>
                  <a:pt x="4209" y="692"/>
                  <a:pt x="4275" y="593"/>
                  <a:pt x="4312" y="549"/>
                </a:cubicBezTo>
                <a:cubicBezTo>
                  <a:pt x="4349" y="505"/>
                  <a:pt x="4343" y="485"/>
                  <a:pt x="4368" y="453"/>
                </a:cubicBezTo>
                <a:cubicBezTo>
                  <a:pt x="4393" y="421"/>
                  <a:pt x="4432" y="373"/>
                  <a:pt x="4464" y="357"/>
                </a:cubicBezTo>
                <a:cubicBezTo>
                  <a:pt x="4496" y="341"/>
                  <a:pt x="4528" y="349"/>
                  <a:pt x="4560" y="357"/>
                </a:cubicBezTo>
              </a:path>
            </a:pathLst>
          </a:custGeom>
          <a:noFill/>
          <a:ln w="76200" cmpd="sng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676400" y="4114800"/>
            <a:ext cx="744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1000AD                            1500AD                    1900AD</a:t>
            </a:r>
          </a:p>
        </p:txBody>
      </p:sp>
      <p:sp>
        <p:nvSpPr>
          <p:cNvPr id="177173" name="Line 21"/>
          <p:cNvSpPr>
            <a:spLocks noChangeShapeType="1"/>
          </p:cNvSpPr>
          <p:nvPr/>
        </p:nvSpPr>
        <p:spPr bwMode="auto">
          <a:xfrm>
            <a:off x="762000" y="1257300"/>
            <a:ext cx="0" cy="2514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4" name="Line 22"/>
          <p:cNvSpPr>
            <a:spLocks noChangeShapeType="1"/>
          </p:cNvSpPr>
          <p:nvPr/>
        </p:nvSpPr>
        <p:spPr bwMode="auto">
          <a:xfrm>
            <a:off x="762000" y="3760788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5" name="Line 23"/>
          <p:cNvSpPr>
            <a:spLocks noChangeShapeType="1"/>
          </p:cNvSpPr>
          <p:nvPr/>
        </p:nvSpPr>
        <p:spPr bwMode="auto">
          <a:xfrm>
            <a:off x="787400" y="2509838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6" name="Line 24"/>
          <p:cNvSpPr>
            <a:spLocks noChangeShapeType="1"/>
          </p:cNvSpPr>
          <p:nvPr/>
        </p:nvSpPr>
        <p:spPr bwMode="auto">
          <a:xfrm>
            <a:off x="762000" y="12700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7" name="Line 25"/>
          <p:cNvSpPr>
            <a:spLocks noChangeShapeType="1"/>
          </p:cNvSpPr>
          <p:nvPr/>
        </p:nvSpPr>
        <p:spPr bwMode="auto">
          <a:xfrm>
            <a:off x="1600200" y="2514600"/>
            <a:ext cx="71628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178" name="Text Box 26"/>
          <p:cNvSpPr txBox="1">
            <a:spLocks noChangeArrowheads="1"/>
          </p:cNvSpPr>
          <p:nvPr/>
        </p:nvSpPr>
        <p:spPr bwMode="auto">
          <a:xfrm rot="-5400000">
            <a:off x="-1184275" y="2327275"/>
            <a:ext cx="328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Temperature Change ºC</a:t>
            </a:r>
          </a:p>
        </p:txBody>
      </p:sp>
      <p:sp>
        <p:nvSpPr>
          <p:cNvPr id="177180" name="Text Box 28"/>
          <p:cNvSpPr txBox="1">
            <a:spLocks noChangeArrowheads="1"/>
          </p:cNvSpPr>
          <p:nvPr/>
        </p:nvSpPr>
        <p:spPr bwMode="auto">
          <a:xfrm>
            <a:off x="2514600" y="2725738"/>
            <a:ext cx="1906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Medieval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Warm Period</a:t>
            </a:r>
          </a:p>
        </p:txBody>
      </p:sp>
      <p:sp>
        <p:nvSpPr>
          <p:cNvPr id="177181" name="Text Box 29"/>
          <p:cNvSpPr txBox="1">
            <a:spLocks noChangeArrowheads="1"/>
          </p:cNvSpPr>
          <p:nvPr/>
        </p:nvSpPr>
        <p:spPr bwMode="auto">
          <a:xfrm>
            <a:off x="5778500" y="1600200"/>
            <a:ext cx="115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Little 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Ice Age</a:t>
            </a:r>
          </a:p>
        </p:txBody>
      </p:sp>
      <p:sp>
        <p:nvSpPr>
          <p:cNvPr id="177182" name="Text Box 30"/>
          <p:cNvSpPr txBox="1">
            <a:spLocks noChangeArrowheads="1"/>
          </p:cNvSpPr>
          <p:nvPr/>
        </p:nvSpPr>
        <p:spPr bwMode="auto">
          <a:xfrm>
            <a:off x="1905000" y="5410200"/>
            <a:ext cx="56753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Figure 22 in the Intergovernmental Panel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Climate Change 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Climate Change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1995</a:t>
            </a:r>
          </a:p>
        </p:txBody>
      </p:sp>
      <p:sp>
        <p:nvSpPr>
          <p:cNvPr id="177184" name="Text Box 32"/>
          <p:cNvSpPr txBox="1">
            <a:spLocks noChangeArrowheads="1"/>
          </p:cNvSpPr>
          <p:nvPr/>
        </p:nvSpPr>
        <p:spPr bwMode="auto">
          <a:xfrm>
            <a:off x="914400" y="1127125"/>
            <a:ext cx="4159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</a:p>
        </p:txBody>
      </p:sp>
      <p:pic>
        <p:nvPicPr>
          <p:cNvPr id="30" name="Picture 29" descr="bruegel hun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838200"/>
            <a:ext cx="4446588" cy="3276600"/>
          </a:xfrm>
          <a:prstGeom prst="rect">
            <a:avLst/>
          </a:prstGeom>
          <a:noFill/>
          <a:ln w="57150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31" name="Picture 4" descr="Norse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838200"/>
            <a:ext cx="2514600" cy="327660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  <p:bldP spid="177180" grpId="0"/>
      <p:bldP spid="17718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7EA480-22DC-4752-A38E-74C115A4D914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</a:p>
        </p:txBody>
      </p:sp>
      <p:pic>
        <p:nvPicPr>
          <p:cNvPr id="37892" name="Picture 4" descr="nwarm05"/>
          <p:cNvPicPr>
            <a:picLocks noChangeAspect="1" noChangeArrowheads="1"/>
          </p:cNvPicPr>
          <p:nvPr/>
        </p:nvPicPr>
        <p:blipFill>
          <a:blip r:embed="rId3" cstate="print"/>
          <a:srcRect t="7950" b="635"/>
          <a:stretch>
            <a:fillRect/>
          </a:stretch>
        </p:blipFill>
        <p:spPr bwMode="auto">
          <a:xfrm>
            <a:off x="762000" y="685800"/>
            <a:ext cx="7848600" cy="5257800"/>
          </a:xfrm>
          <a:prstGeom prst="rect">
            <a:avLst/>
          </a:prstGeom>
          <a:noFill/>
          <a:ln w="76200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C80803-9CFB-47BD-A2B9-E232A952B094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kelley</a:t>
            </a:r>
            <a:endParaRPr lang="en-US"/>
          </a:p>
        </p:txBody>
      </p:sp>
      <p:pic>
        <p:nvPicPr>
          <p:cNvPr id="38916" name="Picture 4" descr="trouet nao fig 1.gif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33400" y="1143000"/>
            <a:ext cx="7434263" cy="37338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609600" y="53340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Valérie Trouet, (Swiss Federal Inst. Forests, Ice and Landscapes) </a:t>
            </a:r>
            <a:r>
              <a:rPr lang="en-US" i="1">
                <a:solidFill>
                  <a:schemeClr val="tx1"/>
                </a:solidFill>
              </a:rPr>
              <a:t>et al., Science,  </a:t>
            </a:r>
            <a:r>
              <a:rPr lang="en-US">
                <a:solidFill>
                  <a:schemeClr val="tx1"/>
                </a:solidFill>
              </a:rPr>
              <a:t>3 April 2009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914400" y="3630613"/>
            <a:ext cx="7086600" cy="1587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8" name="Rectangle 7"/>
          <p:cNvSpPr/>
          <p:nvPr/>
        </p:nvSpPr>
        <p:spPr bwMode="auto">
          <a:xfrm>
            <a:off x="914400" y="2590800"/>
            <a:ext cx="2895600" cy="13716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65E8D8-6CDE-4052-95CB-2E0F7E1616A4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741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672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6" name="AutoShape 6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7" name="Oval 7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28" name="Oval 8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0" name="AutoShape 10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1" name="Oval 11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2" name="Oval 12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4" name="AutoShape 14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5" name="Oval 15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6" name="Oval 16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38" name="AutoShape 18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Rectangle 19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286740" name="Oval 20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41" name="Oval 21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43" name="AutoShape 23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67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67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67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67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67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67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8673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867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8674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28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28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28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286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nimBg="1"/>
      <p:bldP spid="286724" grpId="0" animBg="1"/>
      <p:bldP spid="286726" grpId="0" animBg="1"/>
      <p:bldP spid="286727" grpId="0" animBg="1"/>
      <p:bldP spid="286728" grpId="0" animBg="1"/>
      <p:bldP spid="286730" grpId="0" animBg="1"/>
      <p:bldP spid="286731" grpId="0" animBg="1"/>
      <p:bldP spid="286732" grpId="0" animBg="1"/>
      <p:bldP spid="286734" grpId="0" animBg="1"/>
      <p:bldP spid="286735" grpId="0" animBg="1"/>
      <p:bldP spid="286736" grpId="0" animBg="1"/>
      <p:bldP spid="286738" grpId="0" animBg="1"/>
      <p:bldP spid="286740" grpId="0" animBg="1"/>
      <p:bldP spid="286741" grpId="0" animBg="1"/>
      <p:bldP spid="28674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8E364F2-E7B0-4BE2-BDFB-7292500D5A71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8436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2067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68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69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0" name="Oval 6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1" name="Oval 7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2" name="AutoShape 8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3" name="Oval 9"/>
          <p:cNvSpPr>
            <a:spLocks noChangeArrowheads="1"/>
          </p:cNvSpPr>
          <p:nvPr/>
        </p:nvSpPr>
        <p:spPr bwMode="auto">
          <a:xfrm>
            <a:off x="73914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4" name="Oval 10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AutoShape 11"/>
          <p:cNvSpPr>
            <a:spLocks noChangeArrowheads="1"/>
          </p:cNvSpPr>
          <p:nvPr/>
        </p:nvSpPr>
        <p:spPr bwMode="auto">
          <a:xfrm rot="6397886">
            <a:off x="7291388" y="25384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AutoShape 14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Text Box 15"/>
          <p:cNvSpPr txBox="1"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472080" name="Oval 16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Oval 17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2" name="AutoShape 18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208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20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207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207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206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20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20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2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20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2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47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2000"/>
                                        <p:tgtEl>
                                          <p:spTgt spid="47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20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47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47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 animBg="1"/>
      <p:bldP spid="472068" grpId="0" animBg="1"/>
      <p:bldP spid="472069" grpId="0" animBg="1"/>
      <p:bldP spid="472070" grpId="0" animBg="1"/>
      <p:bldP spid="472071" grpId="0" animBg="1"/>
      <p:bldP spid="472072" grpId="0" animBg="1"/>
      <p:bldP spid="472073" grpId="0" animBg="1"/>
      <p:bldP spid="472074" grpId="0" animBg="1"/>
      <p:bldP spid="472075" grpId="0" animBg="1"/>
      <p:bldP spid="472076" grpId="0" animBg="1"/>
      <p:bldP spid="472077" grpId="0" animBg="1"/>
      <p:bldP spid="472078" grpId="0" animBg="1"/>
      <p:bldP spid="472080" grpId="0" animBg="1"/>
      <p:bldP spid="472081" grpId="0" animBg="1"/>
      <p:bldP spid="47208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0F5B1A-86EA-4A05-9AB6-0C9D3E929BE0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19460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4115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6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7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8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19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0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1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474128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30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4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4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4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4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4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412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41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41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41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412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47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47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47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47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7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animBg="1"/>
      <p:bldP spid="474116" grpId="0" animBg="1"/>
      <p:bldP spid="474117" grpId="0" animBg="1"/>
      <p:bldP spid="474118" grpId="0" animBg="1"/>
      <p:bldP spid="474119" grpId="0" animBg="1"/>
      <p:bldP spid="474120" grpId="0" animBg="1"/>
      <p:bldP spid="474121" grpId="0" animBg="1"/>
      <p:bldP spid="474122" grpId="0" animBg="1"/>
      <p:bldP spid="474123" grpId="0" animBg="1"/>
      <p:bldP spid="474124" grpId="0" animBg="1"/>
      <p:bldP spid="474125" grpId="0" animBg="1"/>
      <p:bldP spid="474126" grpId="0" animBg="1"/>
      <p:bldP spid="474128" grpId="0" animBg="1"/>
      <p:bldP spid="474129" grpId="0" animBg="1"/>
      <p:bldP spid="47413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FF2BE7-D842-4BD5-A592-F24F45647E5C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0484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8211" name="Oval 3"/>
          <p:cNvSpPr>
            <a:spLocks noChangeArrowheads="1"/>
          </p:cNvSpPr>
          <p:nvPr/>
        </p:nvSpPr>
        <p:spPr bwMode="auto">
          <a:xfrm>
            <a:off x="7315200" y="1905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2" name="Oval 4"/>
          <p:cNvSpPr>
            <a:spLocks noChangeArrowheads="1"/>
          </p:cNvSpPr>
          <p:nvPr/>
        </p:nvSpPr>
        <p:spPr bwMode="auto">
          <a:xfrm>
            <a:off x="7239000" y="26670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3" name="AutoShape 5"/>
          <p:cNvSpPr>
            <a:spLocks noChangeArrowheads="1"/>
          </p:cNvSpPr>
          <p:nvPr/>
        </p:nvSpPr>
        <p:spPr bwMode="auto">
          <a:xfrm rot="6498980">
            <a:off x="7186613" y="2309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4" name="Oval 6"/>
          <p:cNvSpPr>
            <a:spLocks noChangeArrowheads="1"/>
          </p:cNvSpPr>
          <p:nvPr/>
        </p:nvSpPr>
        <p:spPr bwMode="auto">
          <a:xfrm>
            <a:off x="3886200" y="2286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5" name="Oval 7"/>
          <p:cNvSpPr>
            <a:spLocks noChangeArrowheads="1"/>
          </p:cNvSpPr>
          <p:nvPr/>
        </p:nvSpPr>
        <p:spPr bwMode="auto">
          <a:xfrm>
            <a:off x="4038600" y="3657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6" name="AutoShape 8"/>
          <p:cNvSpPr>
            <a:spLocks noChangeArrowheads="1"/>
          </p:cNvSpPr>
          <p:nvPr/>
        </p:nvSpPr>
        <p:spPr bwMode="auto">
          <a:xfrm rot="5400000">
            <a:off x="3656013" y="3071812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7" name="Oval 9"/>
          <p:cNvSpPr>
            <a:spLocks noChangeArrowheads="1"/>
          </p:cNvSpPr>
          <p:nvPr/>
        </p:nvSpPr>
        <p:spPr bwMode="auto">
          <a:xfrm>
            <a:off x="7391400" y="2057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8" name="Oval 10"/>
          <p:cNvSpPr>
            <a:spLocks noChangeArrowheads="1"/>
          </p:cNvSpPr>
          <p:nvPr/>
        </p:nvSpPr>
        <p:spPr bwMode="auto">
          <a:xfrm>
            <a:off x="7239000" y="2895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19" name="AutoShape 11"/>
          <p:cNvSpPr>
            <a:spLocks noChangeArrowheads="1"/>
          </p:cNvSpPr>
          <p:nvPr/>
        </p:nvSpPr>
        <p:spPr bwMode="auto">
          <a:xfrm rot="6397886">
            <a:off x="7291388" y="25384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20" name="Oval 12"/>
          <p:cNvSpPr>
            <a:spLocks noChangeArrowheads="1"/>
          </p:cNvSpPr>
          <p:nvPr/>
        </p:nvSpPr>
        <p:spPr bwMode="auto">
          <a:xfrm>
            <a:off x="3352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21" name="Oval 13"/>
          <p:cNvSpPr>
            <a:spLocks noChangeArrowheads="1"/>
          </p:cNvSpPr>
          <p:nvPr/>
        </p:nvSpPr>
        <p:spPr bwMode="auto">
          <a:xfrm>
            <a:off x="5867400" y="3886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22" name="AutoShape 14"/>
          <p:cNvSpPr>
            <a:spLocks noChangeArrowheads="1"/>
          </p:cNvSpPr>
          <p:nvPr/>
        </p:nvSpPr>
        <p:spPr bwMode="auto">
          <a:xfrm>
            <a:off x="4267200" y="38862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Text Box 15"/>
          <p:cNvSpPr txBox="1"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478224" name="Oval 16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25" name="Oval 17"/>
          <p:cNvSpPr>
            <a:spLocks noChangeArrowheads="1"/>
          </p:cNvSpPr>
          <p:nvPr/>
        </p:nvSpPr>
        <p:spPr bwMode="auto">
          <a:xfrm>
            <a:off x="20574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8226" name="AutoShape 18"/>
          <p:cNvSpPr>
            <a:spLocks noChangeArrowheads="1"/>
          </p:cNvSpPr>
          <p:nvPr/>
        </p:nvSpPr>
        <p:spPr bwMode="auto">
          <a:xfrm>
            <a:off x="1524000" y="4343400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82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822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82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82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82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8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8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8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82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8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47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2000"/>
                                        <p:tgtEl>
                                          <p:spTgt spid="47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2000"/>
                                        <p:tgtEl>
                                          <p:spTgt spid="47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4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2000"/>
                                        <p:tgtEl>
                                          <p:spTgt spid="4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1" grpId="0" animBg="1"/>
      <p:bldP spid="478212" grpId="0" animBg="1"/>
      <p:bldP spid="478213" grpId="0" animBg="1"/>
      <p:bldP spid="478214" grpId="0" animBg="1"/>
      <p:bldP spid="478215" grpId="0" animBg="1"/>
      <p:bldP spid="478216" grpId="0" animBg="1"/>
      <p:bldP spid="478217" grpId="0" animBg="1"/>
      <p:bldP spid="478218" grpId="0" animBg="1"/>
      <p:bldP spid="478219" grpId="0" animBg="1"/>
      <p:bldP spid="478220" grpId="0" animBg="1"/>
      <p:bldP spid="478221" grpId="0" animBg="1"/>
      <p:bldP spid="478222" grpId="0" animBg="1"/>
      <p:bldP spid="478224" grpId="0" animBg="1"/>
      <p:bldP spid="478225" grpId="0" animBg="1"/>
      <p:bldP spid="4782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975A057-0EB0-4D19-B02F-8536C3C3C014}" type="datetime1">
              <a:rPr lang="en-US"/>
              <a:pPr>
                <a:defRPr/>
              </a:pPr>
              <a:t>5/21/2010</a:t>
            </a:fld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722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1508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5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6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7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8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69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0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1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2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3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4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178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61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76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61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76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76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761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761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617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7616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7617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2000"/>
                                        <p:tgtEl>
                                          <p:spTgt spid="47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47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2000"/>
                                        <p:tgtEl>
                                          <p:spTgt spid="47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47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animBg="1"/>
      <p:bldP spid="476164" grpId="0" animBg="1"/>
      <p:bldP spid="476165" grpId="0" animBg="1"/>
      <p:bldP spid="476166" grpId="0" animBg="1"/>
      <p:bldP spid="476167" grpId="0" animBg="1"/>
      <p:bldP spid="476168" grpId="0" animBg="1"/>
      <p:bldP spid="476169" grpId="0" animBg="1"/>
      <p:bldP spid="476170" grpId="0" animBg="1"/>
      <p:bldP spid="476171" grpId="0" animBg="1"/>
      <p:bldP spid="476172" grpId="0" animBg="1"/>
      <p:bldP spid="476173" grpId="0" animBg="1"/>
      <p:bldP spid="476174" grpId="0" animBg="1"/>
      <p:bldP spid="476176" grpId="0" animBg="1"/>
      <p:bldP spid="476177" grpId="0" animBg="1"/>
      <p:bldP spid="47617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CB2497E-7D35-43C9-BC20-8EBF3B1F192C}" type="datetime1">
              <a:rPr lang="en-US"/>
              <a:pPr>
                <a:defRPr/>
              </a:pPr>
              <a:t>5/21/2010</a:t>
            </a:fld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z="1600" dirty="0" err="1"/>
              <a:t>jim</a:t>
            </a:r>
            <a:r>
              <a:rPr lang="en-US" sz="1600" dirty="0"/>
              <a:t> kelley</a:t>
            </a:r>
          </a:p>
        </p:txBody>
      </p:sp>
      <p:pic>
        <p:nvPicPr>
          <p:cNvPr id="22532" name="Picture 2" descr="ocean map"/>
          <p:cNvPicPr>
            <a:picLocks noChangeAspect="1" noChangeArrowheads="1"/>
          </p:cNvPicPr>
          <p:nvPr/>
        </p:nvPicPr>
        <p:blipFill>
          <a:blip r:embed="rId3" cstate="print"/>
          <a:srcRect l="893" t="3906" r="1785" b="14986"/>
          <a:stretch>
            <a:fillRect/>
          </a:stretch>
        </p:blipFill>
        <p:spPr bwMode="auto">
          <a:xfrm>
            <a:off x="457200" y="1371600"/>
            <a:ext cx="8305800" cy="46482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533" name="Oval 3"/>
          <p:cNvSpPr>
            <a:spLocks noChangeArrowheads="1"/>
          </p:cNvSpPr>
          <p:nvPr/>
        </p:nvSpPr>
        <p:spPr bwMode="auto">
          <a:xfrm>
            <a:off x="7086600" y="22860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Oval 4"/>
          <p:cNvSpPr>
            <a:spLocks noChangeArrowheads="1"/>
          </p:cNvSpPr>
          <p:nvPr/>
        </p:nvSpPr>
        <p:spPr bwMode="auto">
          <a:xfrm>
            <a:off x="7391400" y="20574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AutoShape 5"/>
          <p:cNvSpPr>
            <a:spLocks noChangeArrowheads="1"/>
          </p:cNvSpPr>
          <p:nvPr/>
        </p:nvSpPr>
        <p:spPr bwMode="auto">
          <a:xfrm rot="-4274044">
            <a:off x="7177088" y="22717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6"/>
          <p:cNvSpPr>
            <a:spLocks noChangeArrowheads="1"/>
          </p:cNvSpPr>
          <p:nvPr/>
        </p:nvSpPr>
        <p:spPr bwMode="auto">
          <a:xfrm>
            <a:off x="3810000" y="32766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Oval 7"/>
          <p:cNvSpPr>
            <a:spLocks noChangeArrowheads="1"/>
          </p:cNvSpPr>
          <p:nvPr/>
        </p:nvSpPr>
        <p:spPr bwMode="auto">
          <a:xfrm>
            <a:off x="39624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AutoShape 8"/>
          <p:cNvSpPr>
            <a:spLocks noChangeArrowheads="1"/>
          </p:cNvSpPr>
          <p:nvPr/>
        </p:nvSpPr>
        <p:spPr bwMode="auto">
          <a:xfrm rot="-5400000">
            <a:off x="3595688" y="3033712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Oval 9"/>
          <p:cNvSpPr>
            <a:spLocks noChangeArrowheads="1"/>
          </p:cNvSpPr>
          <p:nvPr/>
        </p:nvSpPr>
        <p:spPr bwMode="auto">
          <a:xfrm>
            <a:off x="7086600" y="2819400"/>
            <a:ext cx="7620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Oval 10"/>
          <p:cNvSpPr>
            <a:spLocks noChangeArrowheads="1"/>
          </p:cNvSpPr>
          <p:nvPr/>
        </p:nvSpPr>
        <p:spPr bwMode="auto">
          <a:xfrm>
            <a:off x="7620000" y="2133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AutoShape 11"/>
          <p:cNvSpPr>
            <a:spLocks noChangeArrowheads="1"/>
          </p:cNvSpPr>
          <p:nvPr/>
        </p:nvSpPr>
        <p:spPr bwMode="auto">
          <a:xfrm rot="-4405334">
            <a:off x="7405688" y="2500312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Oval 12"/>
          <p:cNvSpPr>
            <a:spLocks noChangeArrowheads="1"/>
          </p:cNvSpPr>
          <p:nvPr/>
        </p:nvSpPr>
        <p:spPr bwMode="auto">
          <a:xfrm>
            <a:off x="5257800" y="3810000"/>
            <a:ext cx="838200" cy="762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Oval 13"/>
          <p:cNvSpPr>
            <a:spLocks noChangeArrowheads="1"/>
          </p:cNvSpPr>
          <p:nvPr/>
        </p:nvSpPr>
        <p:spPr bwMode="auto">
          <a:xfrm>
            <a:off x="3581400" y="3962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AutoShape 14"/>
          <p:cNvSpPr>
            <a:spLocks noChangeArrowheads="1"/>
          </p:cNvSpPr>
          <p:nvPr/>
        </p:nvSpPr>
        <p:spPr bwMode="auto">
          <a:xfrm rot="10800000">
            <a:off x="4038600" y="39624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In the Past 20 Years We Have Come to Recognize</a:t>
            </a:r>
          </a:p>
          <a:p>
            <a:pPr algn="ctr"/>
            <a:r>
              <a:rPr lang="en-US" sz="3200">
                <a:solidFill>
                  <a:schemeClr val="tx1"/>
                </a:solidFill>
              </a:rPr>
              <a:t>Many Simultaneous Oscillations In the Ocean</a:t>
            </a:r>
          </a:p>
        </p:txBody>
      </p:sp>
      <p:sp>
        <p:nvSpPr>
          <p:cNvPr id="22546" name="Oval 16"/>
          <p:cNvSpPr>
            <a:spLocks noChangeArrowheads="1"/>
          </p:cNvSpPr>
          <p:nvPr/>
        </p:nvSpPr>
        <p:spPr bwMode="auto">
          <a:xfrm>
            <a:off x="1828800" y="4343400"/>
            <a:ext cx="609600" cy="6096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17"/>
          <p:cNvSpPr>
            <a:spLocks noChangeArrowheads="1"/>
          </p:cNvSpPr>
          <p:nvPr/>
        </p:nvSpPr>
        <p:spPr bwMode="auto">
          <a:xfrm>
            <a:off x="1143000" y="4419600"/>
            <a:ext cx="381000" cy="381000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5E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AutoShape 18"/>
          <p:cNvSpPr>
            <a:spLocks noChangeArrowheads="1"/>
          </p:cNvSpPr>
          <p:nvPr/>
        </p:nvSpPr>
        <p:spPr bwMode="auto">
          <a:xfrm rot="10800000">
            <a:off x="1371600" y="4419600"/>
            <a:ext cx="685800" cy="409575"/>
          </a:xfrm>
          <a:prstGeom prst="rightArrow">
            <a:avLst>
              <a:gd name="adj1" fmla="val 50000"/>
              <a:gd name="adj2" fmla="val 41860"/>
            </a:avLst>
          </a:prstGeom>
          <a:gradFill rotWithShape="1">
            <a:gsLst>
              <a:gs pos="0">
                <a:srgbClr val="0101FD"/>
              </a:gs>
              <a:gs pos="50000">
                <a:srgbClr val="000075"/>
              </a:gs>
              <a:gs pos="100000">
                <a:srgbClr val="0101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TextBox 21"/>
          <p:cNvSpPr txBox="1">
            <a:spLocks noChangeArrowheads="1"/>
          </p:cNvSpPr>
          <p:nvPr/>
        </p:nvSpPr>
        <p:spPr bwMode="auto">
          <a:xfrm>
            <a:off x="4267200" y="4419600"/>
            <a:ext cx="962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ENSO</a:t>
            </a:r>
          </a:p>
        </p:txBody>
      </p:sp>
      <p:sp>
        <p:nvSpPr>
          <p:cNvPr id="22550" name="TextBox 22"/>
          <p:cNvSpPr txBox="1">
            <a:spLocks noChangeArrowheads="1"/>
          </p:cNvSpPr>
          <p:nvPr/>
        </p:nvSpPr>
        <p:spPr bwMode="auto">
          <a:xfrm>
            <a:off x="4495800" y="2971800"/>
            <a:ext cx="796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PDO</a:t>
            </a:r>
          </a:p>
        </p:txBody>
      </p:sp>
      <p:sp>
        <p:nvSpPr>
          <p:cNvPr id="22551" name="TextBox 23"/>
          <p:cNvSpPr txBox="1">
            <a:spLocks noChangeArrowheads="1"/>
          </p:cNvSpPr>
          <p:nvPr/>
        </p:nvSpPr>
        <p:spPr bwMode="auto">
          <a:xfrm>
            <a:off x="1371600" y="48006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IOD</a:t>
            </a:r>
          </a:p>
        </p:txBody>
      </p:sp>
      <p:sp>
        <p:nvSpPr>
          <p:cNvPr id="22552" name="TextBox 24"/>
          <p:cNvSpPr txBox="1">
            <a:spLocks noChangeArrowheads="1"/>
          </p:cNvSpPr>
          <p:nvPr/>
        </p:nvSpPr>
        <p:spPr bwMode="auto">
          <a:xfrm>
            <a:off x="7924800" y="3124200"/>
            <a:ext cx="815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NAO</a:t>
            </a:r>
          </a:p>
        </p:txBody>
      </p:sp>
      <p:sp>
        <p:nvSpPr>
          <p:cNvPr id="22553" name="TextBox 25"/>
          <p:cNvSpPr txBox="1">
            <a:spLocks noChangeArrowheads="1"/>
          </p:cNvSpPr>
          <p:nvPr/>
        </p:nvSpPr>
        <p:spPr bwMode="auto">
          <a:xfrm>
            <a:off x="6172200" y="1828800"/>
            <a:ext cx="814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AOO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429BD-6FB1-4C73-B372-825688BB0D9B}" type="datetime1">
              <a:rPr lang="en-US" smtClean="0"/>
              <a:pPr/>
              <a:t>5/21/2010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jim kelley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0342" y="152936"/>
            <a:ext cx="786785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In the Past 50 Years, </a:t>
            </a:r>
          </a:p>
          <a:p>
            <a:pPr algn="ctr"/>
            <a:r>
              <a:rPr lang="en-US" sz="4000" dirty="0" smtClean="0"/>
              <a:t>Thanks to the Space Program,</a:t>
            </a:r>
          </a:p>
          <a:p>
            <a:pPr algn="ctr"/>
            <a:r>
              <a:rPr lang="en-US" sz="4000" dirty="0" smtClean="0"/>
              <a:t>We Have Learned that the</a:t>
            </a:r>
          </a:p>
          <a:p>
            <a:pPr algn="ctr"/>
            <a:r>
              <a:rPr lang="en-US" sz="4000" dirty="0" smtClean="0"/>
              <a:t>World Ocean “Rings” Like a Bell. </a:t>
            </a:r>
          </a:p>
          <a:p>
            <a:pPr algn="ctr"/>
            <a:r>
              <a:rPr lang="en-US" sz="4000" dirty="0" smtClean="0"/>
              <a:t>To Understand the Effect</a:t>
            </a:r>
          </a:p>
          <a:p>
            <a:pPr algn="ctr"/>
            <a:r>
              <a:rPr lang="en-US" sz="4000" dirty="0" smtClean="0"/>
              <a:t>Of these Oscillations on Climate</a:t>
            </a:r>
          </a:p>
          <a:p>
            <a:pPr algn="ctr"/>
            <a:r>
              <a:rPr lang="en-US" sz="4000" dirty="0" smtClean="0"/>
              <a:t>We Must Seek Longer and Longer</a:t>
            </a:r>
          </a:p>
          <a:p>
            <a:pPr algn="ctr"/>
            <a:r>
              <a:rPr lang="en-US" sz="4000" dirty="0" smtClean="0"/>
              <a:t>Time Series of Data if We are to </a:t>
            </a:r>
          </a:p>
          <a:p>
            <a:pPr algn="ctr"/>
            <a:r>
              <a:rPr lang="en-US" sz="4000" dirty="0" smtClean="0"/>
              <a:t>Put Short Term Climate Change </a:t>
            </a:r>
          </a:p>
          <a:p>
            <a:pPr algn="ctr"/>
            <a:r>
              <a:rPr lang="en-US" sz="4000" dirty="0" smtClean="0"/>
              <a:t>Into Perspective.</a:t>
            </a:r>
            <a:endParaRPr lang="en-US" sz="40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Jester"/>
        <a:ea typeface=""/>
        <a:cs typeface="Arial"/>
      </a:majorFont>
      <a:minorFont>
        <a:latin typeface="Jeste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Jester" pitchFamily="2" charset="0"/>
            <a:cs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702</TotalTime>
  <Words>2136</Words>
  <Application>Microsoft Office PowerPoint</Application>
  <PresentationFormat>On-screen Show (4:3)</PresentationFormat>
  <Paragraphs>810</Paragraphs>
  <Slides>100</Slides>
  <Notes>37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2" baseType="lpstr">
      <vt:lpstr>Globe</vt:lpstr>
      <vt:lpstr>Image</vt:lpstr>
      <vt:lpstr>The  North Atlantic Ocean: Weather Maker of Europe (But Not the World)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Remember that in the  Northern Hemisphere,  Coriolis moves things  to the Right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Company>kelley marine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North Atlantic Ocean: Weather Maker of Europe</dc:title>
  <dc:creator> </dc:creator>
  <cp:lastModifiedBy>Your User Name</cp:lastModifiedBy>
  <cp:revision>25</cp:revision>
  <dcterms:created xsi:type="dcterms:W3CDTF">2005-05-14T20:10:45Z</dcterms:created>
  <dcterms:modified xsi:type="dcterms:W3CDTF">2010-05-21T09:29:34Z</dcterms:modified>
</cp:coreProperties>
</file>