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Default Extension="gif" ContentType="image/gif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</p:sldMasterIdLst>
  <p:notesMasterIdLst>
    <p:notesMasterId r:id="rId97"/>
  </p:notesMasterIdLst>
  <p:sldIdLst>
    <p:sldId id="408" r:id="rId2"/>
    <p:sldId id="399" r:id="rId3"/>
    <p:sldId id="400" r:id="rId4"/>
    <p:sldId id="401" r:id="rId5"/>
    <p:sldId id="338" r:id="rId6"/>
    <p:sldId id="335" r:id="rId7"/>
    <p:sldId id="355" r:id="rId8"/>
    <p:sldId id="257" r:id="rId9"/>
    <p:sldId id="260" r:id="rId10"/>
    <p:sldId id="262" r:id="rId11"/>
    <p:sldId id="358" r:id="rId12"/>
    <p:sldId id="261" r:id="rId13"/>
    <p:sldId id="359" r:id="rId14"/>
    <p:sldId id="360" r:id="rId15"/>
    <p:sldId id="364" r:id="rId16"/>
    <p:sldId id="403" r:id="rId17"/>
    <p:sldId id="368" r:id="rId18"/>
    <p:sldId id="371" r:id="rId19"/>
    <p:sldId id="369" r:id="rId20"/>
    <p:sldId id="370" r:id="rId21"/>
    <p:sldId id="302" r:id="rId22"/>
    <p:sldId id="267" r:id="rId23"/>
    <p:sldId id="269" r:id="rId24"/>
    <p:sldId id="339" r:id="rId25"/>
    <p:sldId id="343" r:id="rId26"/>
    <p:sldId id="259" r:id="rId27"/>
    <p:sldId id="323" r:id="rId28"/>
    <p:sldId id="324" r:id="rId29"/>
    <p:sldId id="325" r:id="rId30"/>
    <p:sldId id="413" r:id="rId31"/>
    <p:sldId id="422" r:id="rId32"/>
    <p:sldId id="301" r:id="rId33"/>
    <p:sldId id="279" r:id="rId34"/>
    <p:sldId id="278" r:id="rId35"/>
    <p:sldId id="319" r:id="rId36"/>
    <p:sldId id="280" r:id="rId37"/>
    <p:sldId id="281" r:id="rId38"/>
    <p:sldId id="282" r:id="rId39"/>
    <p:sldId id="352" r:id="rId40"/>
    <p:sldId id="351" r:id="rId41"/>
    <p:sldId id="387" r:id="rId42"/>
    <p:sldId id="416" r:id="rId43"/>
    <p:sldId id="418" r:id="rId44"/>
    <p:sldId id="303" r:id="rId45"/>
    <p:sldId id="272" r:id="rId46"/>
    <p:sldId id="353" r:id="rId47"/>
    <p:sldId id="388" r:id="rId48"/>
    <p:sldId id="398" r:id="rId49"/>
    <p:sldId id="354" r:id="rId50"/>
    <p:sldId id="298" r:id="rId51"/>
    <p:sldId id="414" r:id="rId52"/>
    <p:sldId id="365" r:id="rId53"/>
    <p:sldId id="421" r:id="rId54"/>
    <p:sldId id="367" r:id="rId55"/>
    <p:sldId id="366" r:id="rId56"/>
    <p:sldId id="419" r:id="rId57"/>
    <p:sldId id="329" r:id="rId58"/>
    <p:sldId id="283" r:id="rId59"/>
    <p:sldId id="305" r:id="rId60"/>
    <p:sldId id="313" r:id="rId61"/>
    <p:sldId id="284" r:id="rId62"/>
    <p:sldId id="407" r:id="rId63"/>
    <p:sldId id="405" r:id="rId64"/>
    <p:sldId id="392" r:id="rId65"/>
    <p:sldId id="393" r:id="rId66"/>
    <p:sldId id="396" r:id="rId67"/>
    <p:sldId id="397" r:id="rId68"/>
    <p:sldId id="404" r:id="rId69"/>
    <p:sldId id="409" r:id="rId70"/>
    <p:sldId id="384" r:id="rId71"/>
    <p:sldId id="385" r:id="rId72"/>
    <p:sldId id="386" r:id="rId73"/>
    <p:sldId id="306" r:id="rId74"/>
    <p:sldId id="337" r:id="rId75"/>
    <p:sldId id="327" r:id="rId76"/>
    <p:sldId id="317" r:id="rId77"/>
    <p:sldId id="318" r:id="rId78"/>
    <p:sldId id="315" r:id="rId79"/>
    <p:sldId id="402" r:id="rId80"/>
    <p:sldId id="328" r:id="rId81"/>
    <p:sldId id="309" r:id="rId82"/>
    <p:sldId id="322" r:id="rId83"/>
    <p:sldId id="412" r:id="rId84"/>
    <p:sldId id="415" r:id="rId85"/>
    <p:sldId id="349" r:id="rId86"/>
    <p:sldId id="348" r:id="rId87"/>
    <p:sldId id="344" r:id="rId88"/>
    <p:sldId id="347" r:id="rId89"/>
    <p:sldId id="346" r:id="rId90"/>
    <p:sldId id="345" r:id="rId91"/>
    <p:sldId id="363" r:id="rId92"/>
    <p:sldId id="420" r:id="rId93"/>
    <p:sldId id="411" r:id="rId94"/>
    <p:sldId id="374" r:id="rId95"/>
    <p:sldId id="372" r:id="rId9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Jester" pitchFamily="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Jester" pitchFamily="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Jester" pitchFamily="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Jester" pitchFamily="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Jester" pitchFamily="2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Jester" pitchFamily="2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Jester" pitchFamily="2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Jester" pitchFamily="2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Jester" pitchFamily="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00FF"/>
    <a:srgbClr val="FF0000"/>
    <a:srgbClr val="008000"/>
    <a:srgbClr val="996600"/>
    <a:srgbClr val="990033"/>
    <a:srgbClr val="800000"/>
    <a:srgbClr val="0033CC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34596" autoAdjust="0"/>
    <p:restoredTop sz="86641" autoAdjust="0"/>
  </p:normalViewPr>
  <p:slideViewPr>
    <p:cSldViewPr>
      <p:cViewPr>
        <p:scale>
          <a:sx n="62" d="100"/>
          <a:sy n="62" d="100"/>
        </p:scale>
        <p:origin x="-1080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0F461616-A185-4756-87BD-31CCDA841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61616-A185-4756-87BD-31CCDA84168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E867D9-5351-4838-ACAB-6FC05E10DC7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6938C0-09A0-46BB-A061-6A89F75ECB6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4D40B5-D0F7-4DB3-9B6A-DDE263B5220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E1E2FB-90C7-46A6-9665-56395AA53BA4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8A5E1-2672-461F-B6F9-5EB77EEE368D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50636E-89FD-4FB3-8ACB-047BE0F895B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61616-A185-4756-87BD-31CCDA84168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776CBA-CEBC-4274-9F53-3ACEFBF8DFDF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DF6E63-3194-439D-81F9-191ADC0BD637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8D78EE-A54F-4BC8-90C3-05B17251923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61616-A185-4756-87BD-31CCDA84168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F91132-4911-467E-80DA-26DB710D4BC7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F9F7BF-2448-435A-B4D1-38AA0899450A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23A543-17BD-4DB0-9D22-3AF89E7F3B7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01A4BE-C680-4249-8695-6ECFB4144EFD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FCFBDF-74FC-40ED-8743-CE247D56E1AD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8A7A1E-E72F-4ACD-887E-EED58885EE56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525093-484E-4889-9E83-6BA8FB8EE628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455B19-2FAE-4DE9-9131-A3B97926A2B4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2DB600-F5BA-4388-B5E6-E2196F5B5731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3DFC53-0D92-46FB-8656-A67757E9D580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61616-A185-4756-87BD-31CCDA84168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61616-A185-4756-87BD-31CCDA84168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61616-A185-4756-87BD-31CCDA84168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366084-13B6-4109-9455-E79B0E3E4706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918419-B37D-41B0-B39A-980C57E6B836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F59675-EDD7-412B-980A-5DF3EDC47400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95B8B-1241-4CE2-BB9F-1296B8DD1B67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F7BCA2-F072-4570-9E1E-A06972EB3395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BBD748-03E4-44E1-BCB1-13471A5BEBC2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5030E5-4A50-4E78-A526-0499F2EDC1BB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DC42C5-6DD8-47CE-BCAB-29504C17EE51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61616-A185-4756-87BD-31CCDA84168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A5DB77-64DC-4398-922F-4C642A3CF96D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AFE073-43EA-4FDA-90D5-07E3724E8F1E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61616-A185-4756-87BD-31CCDA84168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61616-A185-4756-87BD-31CCDA84168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C6953D-E343-4E55-A76F-C6651D924C79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FCF0E1-C207-4FBF-B90E-BF0E05C34944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7984F4-0F20-49CE-99ED-BA9316ABDC75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10321E-1EEA-45FE-81F5-0B07C1EE9CF8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85DF8-5B55-4EAB-AFB5-8B6EC5C17B77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162AF-58EF-4B54-97D5-6B51AA5592FE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B8044E-2BD0-4E59-9480-E1EA8A6A11CA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B34219-3460-4278-918D-5CE8448DB1C9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61616-A185-4756-87BD-31CCDA841687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3ED050-C103-4800-B2CD-6776BA822249}" type="slidenum">
              <a:rPr lang="en-US" smtClean="0"/>
              <a:pPr/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60E69C-543E-4EB1-A139-BC02555CD569}" type="slidenum">
              <a:rPr lang="en-US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E9472D-D4FB-4AF1-8895-AC7C2AE51DD4}" type="slidenum">
              <a:rPr lang="en-US" smtClean="0"/>
              <a:pPr/>
              <a:t>54</a:t>
            </a:fld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7A449F-2BE2-4E09-8E1F-FFF239B491A8}" type="slidenum">
              <a:rPr lang="en-US" smtClean="0"/>
              <a:pPr/>
              <a:t>55</a:t>
            </a:fld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61616-A185-4756-87BD-31CCDA841687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2F5C23-A071-474A-BF4F-AB28178752A3}" type="slidenum">
              <a:rPr lang="en-US" smtClean="0"/>
              <a:pPr/>
              <a:t>57</a:t>
            </a:fld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221F6F-E8E6-48B3-A1BF-C008B5DC2C65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D5DFBB-F4BA-46A9-AEAE-DFE699610F1F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EC86E7-8335-4D1C-AD66-FE82DBE8548B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08BC88-03DF-4F79-81C5-FB4917BAA04B}" type="slidenum">
              <a:rPr lang="en-US" smtClean="0"/>
              <a:pPr/>
              <a:t>60</a:t>
            </a:fld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C62535-BC5E-4E3E-97DE-FA51B7B9334F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715C1E-3E27-4909-9FCA-539417758EE2}" type="slidenum">
              <a:rPr lang="en-US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61616-A185-4756-87BD-31CCDA841687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8E0C39-60CE-43ED-9DD8-81E1A37757A6}" type="slidenum">
              <a:rPr lang="en-US" smtClean="0"/>
              <a:pPr/>
              <a:t>64</a:t>
            </a:fld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4A400A-691D-44D5-8905-D5A8994072F6}" type="slidenum">
              <a:rPr lang="en-US" smtClean="0"/>
              <a:pPr/>
              <a:t>65</a:t>
            </a:fld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558F64-C215-4AC6-8287-EDA2CE7BAB60}" type="slidenum">
              <a:rPr lang="en-US" smtClean="0"/>
              <a:pPr/>
              <a:t>66</a:t>
            </a:fld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0DA7CE-4FB3-499C-9466-AB4A1A933D23}" type="slidenum">
              <a:rPr lang="en-US" smtClean="0"/>
              <a:pPr/>
              <a:t>67</a:t>
            </a:fld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61616-A185-4756-87BD-31CCDA841687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61616-A185-4756-87BD-31CCDA841687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1EFCB8-B9CA-4D6C-ABCB-9C528E6DC7EB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2BABEE-A5F7-402D-88D9-2CD600D6AD1F}" type="slidenum">
              <a:rPr lang="en-US" smtClean="0"/>
              <a:pPr/>
              <a:t>70</a:t>
            </a:fld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B63105-6085-4655-AD1E-985FB97C3960}" type="slidenum">
              <a:rPr lang="en-US" smtClean="0"/>
              <a:pPr/>
              <a:t>71</a:t>
            </a:fld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80D659-080E-4F1A-BD1B-D02F7202DDA7}" type="slidenum">
              <a:rPr lang="en-US" smtClean="0"/>
              <a:pPr/>
              <a:t>72</a:t>
            </a:fld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C6C28-7608-446F-9160-09003794C1B8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6CF813-A8DE-4767-BA84-8E47701D984F}" type="slidenum">
              <a:rPr lang="en-US" smtClean="0"/>
              <a:pPr/>
              <a:t>74</a:t>
            </a:fld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26D38F-2B8B-4909-A0DE-FD74ACA96887}" type="slidenum">
              <a:rPr lang="en-US" smtClean="0"/>
              <a:pPr/>
              <a:t>75</a:t>
            </a:fld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A7D226-9E95-412B-9D4E-2610F8786DC5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8C5DCC-ADB0-41D1-A011-05347695A1DC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1EAD7-52C0-475C-BA2A-DCA0FCF5E690}" type="slidenum">
              <a:rPr lang="en-US" smtClean="0"/>
              <a:pPr/>
              <a:t>78</a:t>
            </a:fld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61616-A185-4756-87BD-31CCDA841687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B6CC6F-E8C6-440B-8137-5DB17B3001A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7DAFA2-72F2-4827-8E66-DE916CB66236}" type="slidenum">
              <a:rPr lang="en-US" smtClean="0"/>
              <a:pPr/>
              <a:t>80</a:t>
            </a:fld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272816-30C9-4422-A609-3E4F3A2C39A1}" type="slidenum">
              <a:rPr lang="en-US" smtClean="0"/>
              <a:pPr/>
              <a:t>81</a:t>
            </a:fld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1D1D1F-9058-45F2-94A3-FE3AD1EE081A}" type="slidenum">
              <a:rPr lang="en-US" smtClean="0"/>
              <a:pPr/>
              <a:t>82</a:t>
            </a:fld>
            <a:endParaRPr 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61616-A185-4756-87BD-31CCDA841687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61616-A185-4756-87BD-31CCDA841687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5B603E-9028-4367-94A6-5FA01413D87D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AC97B3-5D20-4B8B-91D1-70D5D2314DF2}" type="slidenum">
              <a:rPr lang="en-US" smtClean="0"/>
              <a:pPr/>
              <a:t>86</a:t>
            </a:fld>
            <a:endParaRPr 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93DC0C-4607-4742-9378-CE9BDAACCBF8}" type="slidenum">
              <a:rPr lang="en-US" smtClean="0"/>
              <a:pPr/>
              <a:t>87</a:t>
            </a:fld>
            <a:endParaRPr 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C10D57-987B-46B4-8C72-3BC8F9D8544B}" type="slidenum">
              <a:rPr lang="en-US" smtClean="0"/>
              <a:pPr/>
              <a:t>88</a:t>
            </a:fld>
            <a:endParaRPr 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4222C-30C5-48DD-AEDC-A5C360CFFB84}" type="slidenum">
              <a:rPr lang="en-US" smtClean="0"/>
              <a:pPr/>
              <a:t>89</a:t>
            </a:fld>
            <a:endParaRPr lang="en-US" smtClean="0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ACBB1B-DD37-4ADB-9304-AFDBFCE5C5C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3EC7EF-2142-40B5-8E15-497D4918CFDC}" type="slidenum">
              <a:rPr lang="en-US" smtClean="0"/>
              <a:pPr/>
              <a:t>90</a:t>
            </a:fld>
            <a:endParaRPr lang="en-US" smtClean="0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9482CC-AA9F-47F3-8F6F-D2E3F5D65F5F}" type="slidenum">
              <a:rPr lang="en-US" smtClean="0"/>
              <a:pPr/>
              <a:t>91</a:t>
            </a:fld>
            <a:endParaRPr lang="en-US" smtClean="0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61616-A185-4756-87BD-31CCDA841687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61616-A185-4756-87BD-31CCDA841687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3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2AAF0-1E04-4CE9-8DF2-11C1A0B4C580}" type="slidenum">
              <a:rPr lang="en-US" smtClean="0"/>
              <a:pPr/>
              <a:t>94</a:t>
            </a:fld>
            <a:endParaRPr 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78008F-A199-4D38-8EC9-35A618442651}" type="slidenum">
              <a:rPr lang="en-US" smtClean="0"/>
              <a:pPr/>
              <a:t>95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649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B1EC9-581A-416C-A1EE-F31CC9633EE6}" type="datetime1">
              <a:rPr lang="en-US" smtClean="0"/>
              <a:pPr>
                <a:defRPr/>
              </a:pPr>
              <a:t>11/12/2008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kelley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505200" y="6381750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A2A8F-6519-4761-9AAA-58B2E8BDB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7B3F5-C507-42E6-865E-294F9A6DC908}" type="datetime1">
              <a:rPr lang="en-US" smtClean="0"/>
              <a:pPr>
                <a:defRPr/>
              </a:pPr>
              <a:t>11/12/2008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kelley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77609-E1F9-45B3-A0E7-4D5399B35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rig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AD5AC-38A1-4AB5-B091-251249EC4480}" type="datetime1">
              <a:rPr lang="en-US" smtClean="0"/>
              <a:pPr>
                <a:defRPr/>
              </a:pPr>
              <a:t>11/12/2008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kelley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98792-3591-4432-9706-A7DC2787C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B892F-4FD8-4D88-BE7C-1897524A36C7}" type="datetime1">
              <a:rPr lang="en-US" smtClean="0"/>
              <a:pPr>
                <a:defRPr/>
              </a:pPr>
              <a:t>11/12/2008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kelley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C537A-7B9A-4BA5-8BA9-DB0378084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6C4B8-F73C-4DD9-B83B-EADEB401E3EE}" type="datetime1">
              <a:rPr lang="en-US" smtClean="0"/>
              <a:pPr>
                <a:defRPr/>
              </a:pPr>
              <a:t>11/12/2008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kelley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48763-021E-45D6-9F3B-6811D2D6B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B7AFC-CA52-4CE9-BB8E-C2FF467857CE}" type="datetime1">
              <a:rPr lang="en-US" smtClean="0"/>
              <a:pPr>
                <a:defRPr/>
              </a:pPr>
              <a:t>11/12/2008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kelley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773B1-0898-415B-9B17-425131DB8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FA7DD-33CB-4BBA-A95A-728015A3A198}" type="datetime1">
              <a:rPr lang="en-US" smtClean="0"/>
              <a:pPr>
                <a:defRPr/>
              </a:pPr>
              <a:t>11/12/2008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kelley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411D7-7DC4-4611-B9A5-94978DD11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BFDF7-C5BE-4FE8-8CB2-A64A958DC2EF}" type="datetime1">
              <a:rPr lang="en-US" smtClean="0"/>
              <a:pPr>
                <a:defRPr/>
              </a:pPr>
              <a:t>11/12/2008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kelley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C784C-C3BF-493A-B730-29E774C9F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29EAF-90F9-4E98-B82E-CE397AE21F8B}" type="datetime1">
              <a:rPr lang="en-US" smtClean="0"/>
              <a:pPr>
                <a:defRPr/>
              </a:pPr>
              <a:t>11/12/2008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kelley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FDA55-8408-4456-8178-8AD8BFF50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702FB-2EBE-465F-9E21-9377E54F1D51}" type="datetime1">
              <a:rPr lang="en-US" smtClean="0"/>
              <a:pPr>
                <a:defRPr/>
              </a:pPr>
              <a:t>11/12/2008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kelley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D80FD-C007-4F60-B646-83F8BAD6C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53206-700F-4837-AC0D-2F6100839730}" type="datetime1">
              <a:rPr lang="en-US" smtClean="0"/>
              <a:pPr>
                <a:defRPr/>
              </a:pPr>
              <a:t>11/12/2008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kelley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15956-8EE8-470F-9FC9-9C643DFCE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47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6DD72E9-3543-453C-A485-BB987AD53356}" type="datetime1">
              <a:rPr lang="en-US" smtClean="0"/>
              <a:pPr>
                <a:defRPr/>
              </a:pPr>
              <a:t>11/12/2008</a:t>
            </a:fld>
            <a:endParaRPr 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jim kelley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33800" y="6381750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C7C81A3-AAE3-4230-B3C8-47F6F6D45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 spd="slow">
    <p:zoom/>
  </p:transition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Jester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Jester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Jester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Jester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Jester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Jester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Jester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Jester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jpeg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jpeg"/><Relationship Id="rId4" Type="http://schemas.openxmlformats.org/officeDocument/2006/relationships/oleObject" Target="../embeddings/oleObject2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4" Type="http://schemas.openxmlformats.org/officeDocument/2006/relationships/image" Target="../media/image50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My%20Documents\Working%20Documents\AA%20Power%20Point%20Presentations%20and%20Slides\climate%20change\Polar%20bear.wm" TargetMode="External"/><Relationship Id="rId4" Type="http://schemas.openxmlformats.org/officeDocument/2006/relationships/image" Target="../media/image72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600200"/>
          </a:xfrm>
        </p:spPr>
        <p:txBody>
          <a:bodyPr/>
          <a:lstStyle/>
          <a:p>
            <a:r>
              <a:rPr lang="en-US" sz="5400" dirty="0" smtClean="0"/>
              <a:t>Global Climate Change:</a:t>
            </a:r>
            <a:br>
              <a:rPr lang="en-US" sz="5400" dirty="0" smtClean="0"/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419600"/>
            <a:ext cx="6400800" cy="1752600"/>
          </a:xfrm>
        </p:spPr>
        <p:txBody>
          <a:bodyPr/>
          <a:lstStyle/>
          <a:p>
            <a:r>
              <a:rPr lang="en-US" dirty="0" smtClean="0"/>
              <a:t>by </a:t>
            </a:r>
          </a:p>
          <a:p>
            <a:r>
              <a:rPr lang="en-US" dirty="0" smtClean="0"/>
              <a:t>Jim Kelley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514600"/>
            <a:ext cx="705353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Separating the Science</a:t>
            </a:r>
          </a:p>
          <a:p>
            <a:pPr algn="ctr"/>
            <a:r>
              <a:rPr lang="en-US" sz="54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From the Fiction</a:t>
            </a:r>
          </a:p>
          <a:p>
            <a:endParaRPr lang="en-US" sz="5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pic>
        <p:nvPicPr>
          <p:cNvPr id="4" name="Picture 3" descr="Stage Curtain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6A5CF3-79DA-4D7D-9A18-1DBB299DFCBB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133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381000" y="304800"/>
            <a:ext cx="8305800" cy="5943600"/>
          </a:xfrm>
          <a:prstGeom prst="rect">
            <a:avLst/>
          </a:prstGeom>
          <a:solidFill>
            <a:schemeClr val="accent1"/>
          </a:solidFill>
          <a:ln w="7620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901950" y="1295400"/>
            <a:ext cx="20875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/>
              <a:t>…Or Here </a:t>
            </a: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1447800" y="2290763"/>
            <a:ext cx="0" cy="2819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1447800" y="5110163"/>
            <a:ext cx="67056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6" name="Text Box 7"/>
          <p:cNvSpPr txBox="1">
            <a:spLocks noChangeArrowheads="1"/>
          </p:cNvSpPr>
          <p:nvPr/>
        </p:nvSpPr>
        <p:spPr bwMode="auto">
          <a:xfrm>
            <a:off x="4114800" y="5226050"/>
            <a:ext cx="1136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Time</a:t>
            </a: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5334000" y="2138363"/>
            <a:ext cx="609600" cy="2286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10" name="Freeform 10"/>
          <p:cNvSpPr>
            <a:spLocks/>
          </p:cNvSpPr>
          <p:nvPr/>
        </p:nvSpPr>
        <p:spPr bwMode="auto">
          <a:xfrm>
            <a:off x="1828800" y="4500563"/>
            <a:ext cx="6324600" cy="406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0" y="240"/>
              </a:cxn>
              <a:cxn ang="0">
                <a:pos x="3072" y="96"/>
              </a:cxn>
              <a:cxn ang="0">
                <a:pos x="3984" y="144"/>
              </a:cxn>
            </a:cxnLst>
            <a:rect l="0" t="0" r="r" b="b"/>
            <a:pathLst>
              <a:path w="3984" h="256">
                <a:moveTo>
                  <a:pt x="0" y="0"/>
                </a:moveTo>
                <a:cubicBezTo>
                  <a:pt x="464" y="112"/>
                  <a:pt x="928" y="224"/>
                  <a:pt x="1440" y="240"/>
                </a:cubicBezTo>
                <a:cubicBezTo>
                  <a:pt x="1952" y="256"/>
                  <a:pt x="2648" y="112"/>
                  <a:pt x="3072" y="96"/>
                </a:cubicBezTo>
                <a:cubicBezTo>
                  <a:pt x="3496" y="80"/>
                  <a:pt x="3832" y="136"/>
                  <a:pt x="3984" y="144"/>
                </a:cubicBezTo>
              </a:path>
            </a:pathLst>
          </a:custGeom>
          <a:noFill/>
          <a:ln w="7620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Oval 3"/>
          <p:cNvSpPr>
            <a:spLocks noChangeArrowheads="1"/>
          </p:cNvSpPr>
          <p:nvPr/>
        </p:nvSpPr>
        <p:spPr bwMode="auto">
          <a:xfrm>
            <a:off x="5867400" y="4500563"/>
            <a:ext cx="381000" cy="381000"/>
          </a:xfrm>
          <a:prstGeom prst="ellips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6324600" y="3962400"/>
            <a:ext cx="0" cy="1066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4572000" y="3962400"/>
            <a:ext cx="0" cy="1066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3429000" y="4495800"/>
            <a:ext cx="1066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H="1">
            <a:off x="6477000" y="4495800"/>
            <a:ext cx="1066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1012CE1-1343-41C4-87DF-31D37047BB4A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1433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381000" y="304800"/>
            <a:ext cx="8305800" cy="5943600"/>
          </a:xfrm>
          <a:prstGeom prst="rect">
            <a:avLst/>
          </a:prstGeom>
          <a:solidFill>
            <a:schemeClr val="accent1"/>
          </a:solidFill>
          <a:ln w="7620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98659" name="Text Box 3"/>
          <p:cNvSpPr txBox="1">
            <a:spLocks noChangeArrowheads="1"/>
          </p:cNvSpPr>
          <p:nvPr/>
        </p:nvSpPr>
        <p:spPr bwMode="auto">
          <a:xfrm>
            <a:off x="1560513" y="1295400"/>
            <a:ext cx="4779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/>
              <a:t>…Or Almost Anywhere </a:t>
            </a:r>
          </a:p>
        </p:txBody>
      </p:sp>
      <p:sp>
        <p:nvSpPr>
          <p:cNvPr id="198660" name="Line 4"/>
          <p:cNvSpPr>
            <a:spLocks noChangeShapeType="1"/>
          </p:cNvSpPr>
          <p:nvPr/>
        </p:nvSpPr>
        <p:spPr bwMode="auto">
          <a:xfrm>
            <a:off x="1447800" y="2290763"/>
            <a:ext cx="0" cy="2819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661" name="Line 5"/>
          <p:cNvSpPr>
            <a:spLocks noChangeShapeType="1"/>
          </p:cNvSpPr>
          <p:nvPr/>
        </p:nvSpPr>
        <p:spPr bwMode="auto">
          <a:xfrm>
            <a:off x="1447800" y="5110163"/>
            <a:ext cx="67056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0" name="Text Box 6"/>
          <p:cNvSpPr txBox="1">
            <a:spLocks noChangeArrowheads="1"/>
          </p:cNvSpPr>
          <p:nvPr/>
        </p:nvSpPr>
        <p:spPr bwMode="auto">
          <a:xfrm>
            <a:off x="4114800" y="5226050"/>
            <a:ext cx="1136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Time</a:t>
            </a:r>
          </a:p>
        </p:txBody>
      </p:sp>
      <p:sp>
        <p:nvSpPr>
          <p:cNvPr id="198663" name="Line 7"/>
          <p:cNvSpPr>
            <a:spLocks noChangeShapeType="1"/>
          </p:cNvSpPr>
          <p:nvPr/>
        </p:nvSpPr>
        <p:spPr bwMode="auto">
          <a:xfrm>
            <a:off x="5334000" y="2138363"/>
            <a:ext cx="609600" cy="2286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666" name="Line 10"/>
          <p:cNvSpPr>
            <a:spLocks noChangeShapeType="1"/>
          </p:cNvSpPr>
          <p:nvPr/>
        </p:nvSpPr>
        <p:spPr bwMode="auto">
          <a:xfrm>
            <a:off x="6324600" y="3962400"/>
            <a:ext cx="0" cy="1066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667" name="Line 11"/>
          <p:cNvSpPr>
            <a:spLocks noChangeShapeType="1"/>
          </p:cNvSpPr>
          <p:nvPr/>
        </p:nvSpPr>
        <p:spPr bwMode="auto">
          <a:xfrm>
            <a:off x="4572000" y="3962400"/>
            <a:ext cx="0" cy="1066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668" name="Line 12"/>
          <p:cNvSpPr>
            <a:spLocks noChangeShapeType="1"/>
          </p:cNvSpPr>
          <p:nvPr/>
        </p:nvSpPr>
        <p:spPr bwMode="auto">
          <a:xfrm>
            <a:off x="3429000" y="4495800"/>
            <a:ext cx="1066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669" name="Line 13"/>
          <p:cNvSpPr>
            <a:spLocks noChangeShapeType="1"/>
          </p:cNvSpPr>
          <p:nvPr/>
        </p:nvSpPr>
        <p:spPr bwMode="auto">
          <a:xfrm flipH="1">
            <a:off x="6477000" y="4495800"/>
            <a:ext cx="1066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670" name="Freeform 14"/>
          <p:cNvSpPr>
            <a:spLocks/>
          </p:cNvSpPr>
          <p:nvPr/>
        </p:nvSpPr>
        <p:spPr bwMode="auto">
          <a:xfrm>
            <a:off x="2057400" y="2197100"/>
            <a:ext cx="6248400" cy="2984500"/>
          </a:xfrm>
          <a:custGeom>
            <a:avLst/>
            <a:gdLst/>
            <a:ahLst/>
            <a:cxnLst>
              <a:cxn ang="0">
                <a:pos x="0" y="1592"/>
              </a:cxn>
              <a:cxn ang="0">
                <a:pos x="240" y="104"/>
              </a:cxn>
              <a:cxn ang="0">
                <a:pos x="576" y="968"/>
              </a:cxn>
              <a:cxn ang="0">
                <a:pos x="864" y="584"/>
              </a:cxn>
              <a:cxn ang="0">
                <a:pos x="1104" y="1640"/>
              </a:cxn>
              <a:cxn ang="0">
                <a:pos x="1584" y="1640"/>
              </a:cxn>
              <a:cxn ang="0">
                <a:pos x="2448" y="1592"/>
              </a:cxn>
              <a:cxn ang="0">
                <a:pos x="2688" y="1208"/>
              </a:cxn>
              <a:cxn ang="0">
                <a:pos x="3216" y="1784"/>
              </a:cxn>
              <a:cxn ang="0">
                <a:pos x="3696" y="632"/>
              </a:cxn>
              <a:cxn ang="0">
                <a:pos x="3936" y="1688"/>
              </a:cxn>
            </a:cxnLst>
            <a:rect l="0" t="0" r="r" b="b"/>
            <a:pathLst>
              <a:path w="3936" h="1880">
                <a:moveTo>
                  <a:pt x="0" y="1592"/>
                </a:moveTo>
                <a:cubicBezTo>
                  <a:pt x="72" y="900"/>
                  <a:pt x="144" y="208"/>
                  <a:pt x="240" y="104"/>
                </a:cubicBezTo>
                <a:cubicBezTo>
                  <a:pt x="336" y="0"/>
                  <a:pt x="472" y="888"/>
                  <a:pt x="576" y="968"/>
                </a:cubicBezTo>
                <a:cubicBezTo>
                  <a:pt x="680" y="1048"/>
                  <a:pt x="776" y="472"/>
                  <a:pt x="864" y="584"/>
                </a:cubicBezTo>
                <a:cubicBezTo>
                  <a:pt x="952" y="696"/>
                  <a:pt x="984" y="1464"/>
                  <a:pt x="1104" y="1640"/>
                </a:cubicBezTo>
                <a:cubicBezTo>
                  <a:pt x="1224" y="1816"/>
                  <a:pt x="1360" y="1648"/>
                  <a:pt x="1584" y="1640"/>
                </a:cubicBezTo>
                <a:cubicBezTo>
                  <a:pt x="1808" y="1632"/>
                  <a:pt x="2264" y="1664"/>
                  <a:pt x="2448" y="1592"/>
                </a:cubicBezTo>
                <a:cubicBezTo>
                  <a:pt x="2632" y="1520"/>
                  <a:pt x="2560" y="1176"/>
                  <a:pt x="2688" y="1208"/>
                </a:cubicBezTo>
                <a:cubicBezTo>
                  <a:pt x="2816" y="1240"/>
                  <a:pt x="3048" y="1880"/>
                  <a:pt x="3216" y="1784"/>
                </a:cubicBezTo>
                <a:cubicBezTo>
                  <a:pt x="3384" y="1688"/>
                  <a:pt x="3576" y="648"/>
                  <a:pt x="3696" y="632"/>
                </a:cubicBezTo>
                <a:cubicBezTo>
                  <a:pt x="3816" y="616"/>
                  <a:pt x="3896" y="1520"/>
                  <a:pt x="3936" y="1688"/>
                </a:cubicBezTo>
              </a:path>
            </a:pathLst>
          </a:custGeom>
          <a:noFill/>
          <a:ln w="762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665" name="Oval 9"/>
          <p:cNvSpPr>
            <a:spLocks noChangeArrowheads="1"/>
          </p:cNvSpPr>
          <p:nvPr/>
        </p:nvSpPr>
        <p:spPr bwMode="auto">
          <a:xfrm>
            <a:off x="5867400" y="4500563"/>
            <a:ext cx="381000" cy="381000"/>
          </a:xfrm>
          <a:prstGeom prst="ellips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7EB58B8-F89A-43B7-B819-C528E4B82357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1536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14400" y="609600"/>
            <a:ext cx="7662675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In the Case of Global Climate Change,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The Most Important, Often Unasked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Question Is: 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endParaRPr lang="en-US" sz="3600" dirty="0">
              <a:solidFill>
                <a:schemeClr val="tx1"/>
              </a:solidFill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Would We Expect the Climate to be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Constant over Long Periods of Time?</a:t>
            </a:r>
          </a:p>
          <a:p>
            <a:pPr algn="ctr"/>
            <a:endParaRPr lang="en-US" sz="3600" dirty="0">
              <a:solidFill>
                <a:schemeClr val="tx1"/>
              </a:solidFill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All The Evidence From Geology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Says the Answer is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“No.”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4BE3369-D88C-4F17-90ED-D9CC805DB546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1638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457200" y="609600"/>
            <a:ext cx="823174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Point #3</a:t>
            </a:r>
          </a:p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Climate is Always Changing</a:t>
            </a:r>
          </a:p>
          <a:p>
            <a:pPr algn="ctr">
              <a:defRPr/>
            </a:pP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Questions Today are:</a:t>
            </a:r>
          </a:p>
          <a:p>
            <a:pPr algn="ctr">
              <a:defRPr/>
            </a:pP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“How and Why 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It Changing Now”</a:t>
            </a:r>
          </a:p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</a:t>
            </a:r>
          </a:p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“Is the Current Change Unusual?”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F1DDEDB-D0ED-4739-91EC-024DB5234BE4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174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sp>
        <p:nvSpPr>
          <p:cNvPr id="201732" name="Text Box 4"/>
          <p:cNvSpPr txBox="1">
            <a:spLocks noChangeArrowheads="1"/>
          </p:cNvSpPr>
          <p:nvPr/>
        </p:nvSpPr>
        <p:spPr bwMode="auto">
          <a:xfrm>
            <a:off x="609600" y="533400"/>
            <a:ext cx="7806945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Once People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Went Outside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</a:t>
            </a:r>
          </a:p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Find the Answer to these Questions</a:t>
            </a:r>
          </a:p>
          <a:p>
            <a:pPr algn="ctr">
              <a:defRPr/>
            </a:pP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These Days it is Popular </a:t>
            </a:r>
          </a:p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Climate Science to Use</a:t>
            </a:r>
          </a:p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Computer Models </a:t>
            </a:r>
          </a:p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(called GCM’s or </a:t>
            </a:r>
          </a:p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 Circulation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Models</a:t>
            </a:r>
          </a:p>
          <a:p>
            <a:pPr algn="ctr">
              <a:defRPr/>
            </a:pP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or, incorrectly, Global Climate Models)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EBC3EEB-DEEB-431B-B753-1ABA5ACF5C27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0" y="1295400"/>
            <a:ext cx="42449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Point #4 </a:t>
            </a: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Most Models Have </a:t>
            </a:r>
          </a:p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Trouble  Reproducing</a:t>
            </a:r>
          </a:p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the Current Situation, </a:t>
            </a:r>
          </a:p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Much Less Forecasting</a:t>
            </a:r>
          </a:p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the Future</a:t>
            </a:r>
          </a:p>
        </p:txBody>
      </p:sp>
      <p:pic>
        <p:nvPicPr>
          <p:cNvPr id="17413" name="Picture 5" descr="unger weather man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81000"/>
            <a:ext cx="4384675" cy="5715000"/>
          </a:xfrm>
          <a:prstGeom prst="rect">
            <a:avLst/>
          </a:prstGeom>
          <a:noFill/>
          <a:ln w="76200">
            <a:solidFill>
              <a:srgbClr val="3399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C1D43-A8AC-47BD-8261-1AA35E89D5DE}" type="datetime1">
              <a:rPr lang="en-US" smtClean="0"/>
              <a:pPr>
                <a:defRPr/>
              </a:pPr>
              <a:t>11/12/2008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  <a:endParaRPr lang="en-US"/>
          </a:p>
        </p:txBody>
      </p:sp>
      <p:pic>
        <p:nvPicPr>
          <p:cNvPr id="4" name="Picture 3" descr="no atlantic cooling model results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990600" y="1447800"/>
            <a:ext cx="7399769" cy="4267200"/>
          </a:xfrm>
          <a:prstGeom prst="rect">
            <a:avLst/>
          </a:prstGeom>
          <a:ln w="76200">
            <a:solidFill>
              <a:schemeClr val="tx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90800" y="6019800"/>
            <a:ext cx="4039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R. Wood, </a:t>
            </a:r>
            <a:r>
              <a:rPr lang="en-US" i="1" dirty="0" smtClean="0">
                <a:solidFill>
                  <a:schemeClr val="tx1"/>
                </a:solidFill>
              </a:rPr>
              <a:t>Nature</a:t>
            </a:r>
            <a:r>
              <a:rPr lang="en-US" dirty="0" smtClean="0">
                <a:solidFill>
                  <a:schemeClr val="tx1"/>
                </a:solidFill>
              </a:rPr>
              <a:t>, 1 May 1008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152400"/>
            <a:ext cx="65566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Three Models’  “Predictions “of 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Future Temperature in Europe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4122003"/>
            <a:ext cx="35974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These are not Predictions,</a:t>
            </a:r>
          </a:p>
          <a:p>
            <a:pPr algn="ctr"/>
            <a:r>
              <a:rPr lang="en-US" dirty="0" smtClean="0"/>
              <a:t>They are Scenarios</a:t>
            </a:r>
            <a:endParaRPr lang="en-US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01FD66A-DC38-41DA-9AEF-35D414BB790C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1945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685800" y="1524000"/>
            <a:ext cx="411797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Point #5</a:t>
            </a:r>
          </a:p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There are Problems </a:t>
            </a:r>
          </a:p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 the Data</a:t>
            </a:r>
          </a:p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Indicate </a:t>
            </a:r>
          </a:p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Warming,</a:t>
            </a:r>
          </a:p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Even in </a:t>
            </a:r>
          </a:p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U.S.</a:t>
            </a:r>
          </a:p>
        </p:txBody>
      </p:sp>
      <p:pic>
        <p:nvPicPr>
          <p:cNvPr id="18437" name="Picture 5" descr="mcintyre"/>
          <p:cNvPicPr>
            <a:picLocks noChangeAspect="1" noChangeArrowheads="1"/>
          </p:cNvPicPr>
          <p:nvPr/>
        </p:nvPicPr>
        <p:blipFill>
          <a:blip r:embed="rId3"/>
          <a:srcRect b="1161"/>
          <a:stretch>
            <a:fillRect/>
          </a:stretch>
        </p:blipFill>
        <p:spPr bwMode="auto">
          <a:xfrm>
            <a:off x="5334000" y="990600"/>
            <a:ext cx="2813050" cy="4724400"/>
          </a:xfrm>
          <a:prstGeom prst="rect">
            <a:avLst/>
          </a:prstGeom>
          <a:noFill/>
          <a:ln w="76200">
            <a:solidFill>
              <a:srgbClr val="3399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E24EAA0-6908-444C-99F0-C3F7D1F2675D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2048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pic>
        <p:nvPicPr>
          <p:cNvPr id="19460" name="Picture 4" descr="usa-temps-1895-2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57200"/>
            <a:ext cx="7772400" cy="5599113"/>
          </a:xfrm>
          <a:prstGeom prst="rect">
            <a:avLst/>
          </a:prstGeom>
          <a:noFill/>
          <a:ln w="76200">
            <a:solidFill>
              <a:srgbClr val="3399FF"/>
            </a:solidFill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2590800" y="1981200"/>
            <a:ext cx="533400" cy="533400"/>
          </a:xfrm>
          <a:prstGeom prst="ellipse">
            <a:avLst/>
          </a:prstGeom>
          <a:noFill/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1524000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33"/>
                </a:solidFill>
              </a:rPr>
              <a:t>1934</a:t>
            </a:r>
            <a:endParaRPr lang="en-US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6F45C10-4A3E-4564-9996-95E3EAE3FFAE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2150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pic>
        <p:nvPicPr>
          <p:cNvPr id="20484" name="Picture 4" descr="air conditioner temp site"/>
          <p:cNvPicPr>
            <a:picLocks noChangeAspect="1" noChangeArrowheads="1"/>
          </p:cNvPicPr>
          <p:nvPr/>
        </p:nvPicPr>
        <p:blipFill>
          <a:blip r:embed="rId3"/>
          <a:srcRect l="925" t="1184" r="1079" b="1236"/>
          <a:stretch>
            <a:fillRect/>
          </a:stretch>
        </p:blipFill>
        <p:spPr bwMode="auto">
          <a:xfrm>
            <a:off x="609600" y="304800"/>
            <a:ext cx="8077200" cy="6019800"/>
          </a:xfrm>
          <a:prstGeom prst="rect">
            <a:avLst/>
          </a:prstGeom>
          <a:noFill/>
          <a:ln w="76200">
            <a:solidFill>
              <a:srgbClr val="3399FF"/>
            </a:solidFill>
            <a:miter lim="800000"/>
            <a:headEnd/>
            <a:tailEnd/>
          </a:ln>
        </p:spPr>
      </p:pic>
      <p:pic>
        <p:nvPicPr>
          <p:cNvPr id="216070" name="Picture 6" descr="ushcn network"/>
          <p:cNvPicPr>
            <a:picLocks noChangeAspect="1" noChangeArrowheads="1"/>
          </p:cNvPicPr>
          <p:nvPr/>
        </p:nvPicPr>
        <p:blipFill>
          <a:blip r:embed="rId4"/>
          <a:srcRect t="1550" r="1076"/>
          <a:stretch>
            <a:fillRect/>
          </a:stretch>
        </p:blipFill>
        <p:spPr bwMode="auto">
          <a:xfrm>
            <a:off x="838200" y="533400"/>
            <a:ext cx="7617600" cy="5257800"/>
          </a:xfrm>
          <a:prstGeom prst="rect">
            <a:avLst/>
          </a:prstGeom>
          <a:noFill/>
          <a:ln w="76200">
            <a:solidFill>
              <a:srgbClr val="3399FF"/>
            </a:solidFill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3733800" y="609600"/>
            <a:ext cx="1219200" cy="11430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3875689" y="1466193"/>
            <a:ext cx="748863" cy="2349062"/>
          </a:xfrm>
          <a:custGeom>
            <a:avLst/>
            <a:gdLst>
              <a:gd name="connsiteX0" fmla="*/ 270642 w 748863"/>
              <a:gd name="connsiteY0" fmla="*/ 2349062 h 2349062"/>
              <a:gd name="connsiteX1" fmla="*/ 459828 w 748863"/>
              <a:gd name="connsiteY1" fmla="*/ 1907628 h 2349062"/>
              <a:gd name="connsiteX2" fmla="*/ 34159 w 748863"/>
              <a:gd name="connsiteY2" fmla="*/ 1481959 h 2349062"/>
              <a:gd name="connsiteX3" fmla="*/ 664780 w 748863"/>
              <a:gd name="connsiteY3" fmla="*/ 662152 h 2349062"/>
              <a:gd name="connsiteX4" fmla="*/ 538656 w 748863"/>
              <a:gd name="connsiteY4" fmla="*/ 0 h 234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863" h="2349062">
                <a:moveTo>
                  <a:pt x="270642" y="2349062"/>
                </a:moveTo>
                <a:cubicBezTo>
                  <a:pt x="384942" y="2200603"/>
                  <a:pt x="499242" y="2052145"/>
                  <a:pt x="459828" y="1907628"/>
                </a:cubicBezTo>
                <a:cubicBezTo>
                  <a:pt x="420414" y="1763111"/>
                  <a:pt x="0" y="1689538"/>
                  <a:pt x="34159" y="1481959"/>
                </a:cubicBezTo>
                <a:cubicBezTo>
                  <a:pt x="68318" y="1274380"/>
                  <a:pt x="580697" y="909145"/>
                  <a:pt x="664780" y="662152"/>
                </a:cubicBezTo>
                <a:cubicBezTo>
                  <a:pt x="748863" y="415159"/>
                  <a:pt x="643759" y="207579"/>
                  <a:pt x="538656" y="0"/>
                </a:cubicBezTo>
              </a:path>
            </a:pathLst>
          </a:custGeom>
          <a:noFill/>
          <a:ln w="168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 rot="18740287">
            <a:off x="5672599" y="1050276"/>
            <a:ext cx="748863" cy="3666601"/>
          </a:xfrm>
          <a:custGeom>
            <a:avLst/>
            <a:gdLst>
              <a:gd name="connsiteX0" fmla="*/ 270642 w 748863"/>
              <a:gd name="connsiteY0" fmla="*/ 2349062 h 2349062"/>
              <a:gd name="connsiteX1" fmla="*/ 459828 w 748863"/>
              <a:gd name="connsiteY1" fmla="*/ 1907628 h 2349062"/>
              <a:gd name="connsiteX2" fmla="*/ 34159 w 748863"/>
              <a:gd name="connsiteY2" fmla="*/ 1481959 h 2349062"/>
              <a:gd name="connsiteX3" fmla="*/ 664780 w 748863"/>
              <a:gd name="connsiteY3" fmla="*/ 662152 h 2349062"/>
              <a:gd name="connsiteX4" fmla="*/ 538656 w 748863"/>
              <a:gd name="connsiteY4" fmla="*/ 0 h 234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863" h="2349062">
                <a:moveTo>
                  <a:pt x="270642" y="2349062"/>
                </a:moveTo>
                <a:cubicBezTo>
                  <a:pt x="384942" y="2200603"/>
                  <a:pt x="499242" y="2052145"/>
                  <a:pt x="459828" y="1907628"/>
                </a:cubicBezTo>
                <a:cubicBezTo>
                  <a:pt x="420414" y="1763111"/>
                  <a:pt x="0" y="1689538"/>
                  <a:pt x="34159" y="1481959"/>
                </a:cubicBezTo>
                <a:cubicBezTo>
                  <a:pt x="68318" y="1274380"/>
                  <a:pt x="580697" y="909145"/>
                  <a:pt x="664780" y="662152"/>
                </a:cubicBezTo>
                <a:cubicBezTo>
                  <a:pt x="748863" y="415159"/>
                  <a:pt x="643759" y="207579"/>
                  <a:pt x="538656" y="0"/>
                </a:cubicBezTo>
              </a:path>
            </a:pathLst>
          </a:custGeom>
          <a:noFill/>
          <a:ln w="168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16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990600" y="990600"/>
            <a:ext cx="7086600" cy="4267200"/>
          </a:xfrm>
          <a:prstGeom prst="rect">
            <a:avLst/>
          </a:prstGeom>
          <a:solidFill>
            <a:schemeClr val="tx2"/>
          </a:solidFill>
          <a:ln w="762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990600" y="2819400"/>
            <a:ext cx="7086600" cy="3352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shade val="30000"/>
                  <a:satMod val="115000"/>
                  <a:alpha val="0"/>
                </a:schemeClr>
              </a:gs>
              <a:gs pos="50000">
                <a:schemeClr val="accent1">
                  <a:tint val="66000"/>
                  <a:satMod val="160000"/>
                  <a:shade val="67500"/>
                  <a:satMod val="115000"/>
                </a:schemeClr>
              </a:gs>
              <a:gs pos="100000">
                <a:schemeClr val="accent1">
                  <a:tint val="66000"/>
                  <a:satMod val="160000"/>
                  <a:shade val="100000"/>
                  <a:satMod val="115000"/>
                </a:schemeClr>
              </a:gs>
            </a:gsLst>
            <a:lin ang="16200000" scaled="0"/>
          </a:gradFill>
          <a:ln w="762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2286000" cy="476250"/>
          </a:xfrm>
        </p:spPr>
        <p:txBody>
          <a:bodyPr/>
          <a:lstStyle/>
          <a:p>
            <a:pPr>
              <a:defRPr/>
            </a:pPr>
            <a:fld id="{A6BCFFD4-5B08-4212-963B-3B40411291ED}" type="datetime1">
              <a:rPr lang="en-US" smtClean="0"/>
              <a:pPr>
                <a:defRPr/>
              </a:pPr>
              <a:t>11/12/2008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8400" y="638175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990600" y="5257800"/>
            <a:ext cx="7086600" cy="914400"/>
          </a:xfrm>
          <a:prstGeom prst="rect">
            <a:avLst/>
          </a:prstGeom>
          <a:solidFill>
            <a:srgbClr val="996600"/>
          </a:solidFill>
          <a:ln w="762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447800" y="1295400"/>
            <a:ext cx="914400" cy="914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 rot="3096977">
            <a:off x="1780031" y="3303817"/>
            <a:ext cx="3196672" cy="8382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ester" pitchFamily="2" charset="0"/>
                <a:cs typeface="Arial" charset="0"/>
              </a:rPr>
              <a:t>     Visible Light</a:t>
            </a:r>
          </a:p>
        </p:txBody>
      </p:sp>
      <p:sp>
        <p:nvSpPr>
          <p:cNvPr id="8" name="Down Arrow 7"/>
          <p:cNvSpPr/>
          <p:nvPr/>
        </p:nvSpPr>
        <p:spPr bwMode="auto">
          <a:xfrm rot="9910279">
            <a:off x="4840393" y="2157009"/>
            <a:ext cx="972365" cy="2819400"/>
          </a:xfrm>
          <a:prstGeom prst="downArrow">
            <a:avLst/>
          </a:prstGeom>
          <a:solidFill>
            <a:srgbClr val="FFFF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ester" pitchFamily="2" charset="0"/>
                <a:cs typeface="Arial" charset="0"/>
              </a:rPr>
              <a:t>Visible Light</a:t>
            </a:r>
          </a:p>
        </p:txBody>
      </p:sp>
      <p:sp>
        <p:nvSpPr>
          <p:cNvPr id="9" name="Down Arrow 8"/>
          <p:cNvSpPr/>
          <p:nvPr/>
        </p:nvSpPr>
        <p:spPr bwMode="auto">
          <a:xfrm rot="11634123">
            <a:off x="6033802" y="3408808"/>
            <a:ext cx="972409" cy="156000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ester" pitchFamily="2" charset="0"/>
                <a:cs typeface="Arial" charset="0"/>
              </a:rPr>
              <a:t>    Heat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800" y="304800"/>
            <a:ext cx="4993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The Natural Greenhouse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3886200"/>
            <a:ext cx="17508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effectLst>
                  <a:outerShdw blurRad="50800" dist="508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</a:rPr>
              <a:t>Natural</a:t>
            </a:r>
          </a:p>
          <a:p>
            <a:r>
              <a:rPr lang="en-US" dirty="0" smtClean="0">
                <a:solidFill>
                  <a:srgbClr val="002060"/>
                </a:solidFill>
                <a:effectLst>
                  <a:outerShdw blurRad="50800" dist="508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</a:rPr>
              <a:t>Greenhouse</a:t>
            </a:r>
            <a:endParaRPr lang="en-US" dirty="0">
              <a:solidFill>
                <a:srgbClr val="002060"/>
              </a:solidFill>
              <a:effectLst>
                <a:outerShdw blurRad="50800" dist="50800" dir="2700000" algn="tl" rotWithShape="0">
                  <a:schemeClr val="bg2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C06D0B8-5F3A-4E77-B651-8F9AAFB2CB15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2253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pic>
        <p:nvPicPr>
          <p:cNvPr id="21508" name="Picture 4" descr="temp erro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762000"/>
            <a:ext cx="7543800" cy="5211763"/>
          </a:xfrm>
          <a:prstGeom prst="rect">
            <a:avLst/>
          </a:prstGeom>
          <a:noFill/>
          <a:ln w="76200">
            <a:solidFill>
              <a:srgbClr val="3399FF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1905000" y="5381298"/>
            <a:ext cx="5562600" cy="4572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6" name="Pie 5"/>
          <p:cNvSpPr/>
          <p:nvPr/>
        </p:nvSpPr>
        <p:spPr bwMode="auto">
          <a:xfrm>
            <a:off x="3352800" y="2559268"/>
            <a:ext cx="2286000" cy="2286000"/>
          </a:xfrm>
          <a:prstGeom prst="pie">
            <a:avLst>
              <a:gd name="adj1" fmla="val 576458"/>
              <a:gd name="adj2" fmla="val 18985622"/>
            </a:avLst>
          </a:prstGeom>
          <a:solidFill>
            <a:schemeClr val="tx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ester" pitchFamily="2" charset="0"/>
                <a:cs typeface="Arial" charset="0"/>
              </a:rPr>
              <a:t>1-5ºC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2" uiExpand="1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2950568-DC7D-4369-8464-0F54D1F39891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2355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1812925" y="1295400"/>
            <a:ext cx="560602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About the</a:t>
            </a:r>
          </a:p>
          <a:p>
            <a:pPr algn="ctr">
              <a:defRPr/>
            </a:pPr>
            <a:r>
              <a:rPr 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“Hockey Stick”?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33" name="Picture 5" descr="hockey stick rea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2000" y="3048000"/>
            <a:ext cx="25400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6708FB-31C6-4139-A237-D9543606AB71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102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228600" y="304800"/>
            <a:ext cx="8305800" cy="6172200"/>
          </a:xfrm>
          <a:prstGeom prst="rect">
            <a:avLst/>
          </a:prstGeom>
          <a:solidFill>
            <a:schemeClr val="tx1"/>
          </a:solidFill>
          <a:ln w="7620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763588" y="412750"/>
          <a:ext cx="7618412" cy="6032500"/>
        </p:xfrm>
        <a:graphic>
          <a:graphicData uri="http://schemas.openxmlformats.org/presentationml/2006/ole">
            <p:oleObj spid="_x0000_s1026" name="Image" r:id="rId4" imgW="7619048" imgH="6031746" progId="Photoshop.Image.6">
              <p:embed/>
            </p:oleObj>
          </a:graphicData>
        </a:graphic>
      </p:graphicFrame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3124200" y="5334000"/>
            <a:ext cx="496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Original “Hockey Stick” Figure, 1998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 rot="10800000">
            <a:off x="363538" y="1430338"/>
            <a:ext cx="5524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Temperature Anomaly (ºC)</a:t>
            </a:r>
          </a:p>
        </p:txBody>
      </p:sp>
      <p:pic>
        <p:nvPicPr>
          <p:cNvPr id="53260" name="Picture 12" descr="hockey stick real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276950">
            <a:off x="2517775" y="-155575"/>
            <a:ext cx="509905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3654F16-88D7-4A92-A7D1-3A6A7633A6FB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2457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pic>
        <p:nvPicPr>
          <p:cNvPr id="24580" name="Picture 4" descr="mann picture and projections"/>
          <p:cNvPicPr>
            <a:picLocks noChangeAspect="1" noChangeArrowheads="1"/>
          </p:cNvPicPr>
          <p:nvPr/>
        </p:nvPicPr>
        <p:blipFill>
          <a:blip r:embed="rId3"/>
          <a:srcRect t="1611" r="900"/>
          <a:stretch>
            <a:fillRect/>
          </a:stretch>
        </p:blipFill>
        <p:spPr bwMode="auto">
          <a:xfrm>
            <a:off x="381000" y="381000"/>
            <a:ext cx="8382000" cy="4654550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7349" name="Freeform 5"/>
          <p:cNvSpPr>
            <a:spLocks/>
          </p:cNvSpPr>
          <p:nvPr/>
        </p:nvSpPr>
        <p:spPr bwMode="auto">
          <a:xfrm>
            <a:off x="609600" y="3976688"/>
            <a:ext cx="3759200" cy="274637"/>
          </a:xfrm>
          <a:custGeom>
            <a:avLst/>
            <a:gdLst/>
            <a:ahLst/>
            <a:cxnLst>
              <a:cxn ang="0">
                <a:pos x="0" y="146"/>
              </a:cxn>
              <a:cxn ang="0">
                <a:pos x="1609" y="165"/>
              </a:cxn>
              <a:cxn ang="0">
                <a:pos x="2130" y="146"/>
              </a:cxn>
              <a:cxn ang="0">
                <a:pos x="2368" y="0"/>
              </a:cxn>
            </a:cxnLst>
            <a:rect l="0" t="0" r="r" b="b"/>
            <a:pathLst>
              <a:path w="2368" h="173">
                <a:moveTo>
                  <a:pt x="0" y="146"/>
                </a:moveTo>
                <a:cubicBezTo>
                  <a:pt x="268" y="149"/>
                  <a:pt x="1254" y="165"/>
                  <a:pt x="1609" y="165"/>
                </a:cubicBezTo>
                <a:cubicBezTo>
                  <a:pt x="1964" y="165"/>
                  <a:pt x="2004" y="173"/>
                  <a:pt x="2130" y="146"/>
                </a:cubicBezTo>
                <a:cubicBezTo>
                  <a:pt x="2256" y="119"/>
                  <a:pt x="2318" y="31"/>
                  <a:pt x="2368" y="0"/>
                </a:cubicBezTo>
              </a:path>
            </a:pathLst>
          </a:custGeom>
          <a:noFill/>
          <a:ln w="7620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3200400" y="3124200"/>
            <a:ext cx="1066800" cy="7620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1143000" y="2743200"/>
            <a:ext cx="3471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Course….You Are Here</a:t>
            </a: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5486400" y="304800"/>
            <a:ext cx="0" cy="4724400"/>
          </a:xfrm>
          <a:prstGeom prst="line">
            <a:avLst/>
          </a:prstGeom>
          <a:noFill/>
          <a:ln w="76200">
            <a:solidFill>
              <a:schemeClr val="tx2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2308225" y="5300663"/>
            <a:ext cx="48990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Michael Mann (Penn State)</a:t>
            </a:r>
          </a:p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His Hockey Stick</a:t>
            </a:r>
          </a:p>
        </p:txBody>
      </p:sp>
      <p:sp>
        <p:nvSpPr>
          <p:cNvPr id="57355" name="Freeform 11"/>
          <p:cNvSpPr>
            <a:spLocks/>
          </p:cNvSpPr>
          <p:nvPr/>
        </p:nvSpPr>
        <p:spPr bwMode="auto">
          <a:xfrm>
            <a:off x="4383088" y="2057400"/>
            <a:ext cx="354012" cy="1890713"/>
          </a:xfrm>
          <a:custGeom>
            <a:avLst/>
            <a:gdLst/>
            <a:ahLst/>
            <a:cxnLst>
              <a:cxn ang="0">
                <a:pos x="0" y="1191"/>
              </a:cxn>
              <a:cxn ang="0">
                <a:pos x="167" y="720"/>
              </a:cxn>
              <a:cxn ang="0">
                <a:pos x="215" y="240"/>
              </a:cxn>
              <a:cxn ang="0">
                <a:pos x="215" y="0"/>
              </a:cxn>
            </a:cxnLst>
            <a:rect l="0" t="0" r="r" b="b"/>
            <a:pathLst>
              <a:path w="223" h="1191">
                <a:moveTo>
                  <a:pt x="0" y="1191"/>
                </a:moveTo>
                <a:cubicBezTo>
                  <a:pt x="28" y="1114"/>
                  <a:pt x="131" y="878"/>
                  <a:pt x="167" y="720"/>
                </a:cubicBezTo>
                <a:cubicBezTo>
                  <a:pt x="203" y="562"/>
                  <a:pt x="207" y="360"/>
                  <a:pt x="215" y="240"/>
                </a:cubicBezTo>
                <a:cubicBezTo>
                  <a:pt x="223" y="120"/>
                  <a:pt x="219" y="60"/>
                  <a:pt x="215" y="0"/>
                </a:cubicBezTo>
              </a:path>
            </a:pathLst>
          </a:custGeom>
          <a:noFill/>
          <a:ln w="76200" cap="flat" cmpd="sng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58" name="Oval 14"/>
          <p:cNvSpPr>
            <a:spLocks noChangeArrowheads="1"/>
          </p:cNvSpPr>
          <p:nvPr/>
        </p:nvSpPr>
        <p:spPr bwMode="auto">
          <a:xfrm>
            <a:off x="4191000" y="3810000"/>
            <a:ext cx="381000" cy="381000"/>
          </a:xfrm>
          <a:prstGeom prst="ellips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nimBg="1"/>
      <p:bldP spid="57351" grpId="0"/>
      <p:bldP spid="57355" grpId="0" animBg="1"/>
      <p:bldP spid="573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B20FAE-3745-4AB8-B1ED-A57FFC6D6F55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2560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grpSp>
        <p:nvGrpSpPr>
          <p:cNvPr id="24580" name="Group 20"/>
          <p:cNvGrpSpPr>
            <a:grpSpLocks/>
          </p:cNvGrpSpPr>
          <p:nvPr/>
        </p:nvGrpSpPr>
        <p:grpSpPr bwMode="auto">
          <a:xfrm>
            <a:off x="1524000" y="914400"/>
            <a:ext cx="7239000" cy="3124200"/>
            <a:chOff x="816" y="576"/>
            <a:chExt cx="4560" cy="1968"/>
          </a:xfrm>
        </p:grpSpPr>
        <p:sp>
          <p:nvSpPr>
            <p:cNvPr id="177157" name="Rectangle 5"/>
            <p:cNvSpPr>
              <a:spLocks noChangeArrowheads="1"/>
            </p:cNvSpPr>
            <p:nvPr/>
          </p:nvSpPr>
          <p:spPr bwMode="auto">
            <a:xfrm>
              <a:off x="816" y="576"/>
              <a:ext cx="4560" cy="1968"/>
            </a:xfrm>
            <a:prstGeom prst="rect">
              <a:avLst/>
            </a:prstGeom>
            <a:solidFill>
              <a:srgbClr val="3399FF"/>
            </a:solidFill>
            <a:ln w="7620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7160" name="Line 8"/>
            <p:cNvSpPr>
              <a:spLocks noChangeShapeType="1"/>
            </p:cNvSpPr>
            <p:nvPr/>
          </p:nvSpPr>
          <p:spPr bwMode="auto">
            <a:xfrm>
              <a:off x="1248" y="2448"/>
              <a:ext cx="0" cy="9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7162" name="Line 10"/>
            <p:cNvSpPr>
              <a:spLocks noChangeShapeType="1"/>
            </p:cNvSpPr>
            <p:nvPr/>
          </p:nvSpPr>
          <p:spPr bwMode="auto">
            <a:xfrm>
              <a:off x="3408" y="2448"/>
              <a:ext cx="0" cy="9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7163" name="Line 11"/>
            <p:cNvSpPr>
              <a:spLocks noChangeShapeType="1"/>
            </p:cNvSpPr>
            <p:nvPr/>
          </p:nvSpPr>
          <p:spPr bwMode="auto">
            <a:xfrm>
              <a:off x="2976" y="2440"/>
              <a:ext cx="0" cy="9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7164" name="Line 12"/>
            <p:cNvSpPr>
              <a:spLocks noChangeShapeType="1"/>
            </p:cNvSpPr>
            <p:nvPr/>
          </p:nvSpPr>
          <p:spPr bwMode="auto">
            <a:xfrm>
              <a:off x="2592" y="2448"/>
              <a:ext cx="0" cy="9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7165" name="Line 13"/>
            <p:cNvSpPr>
              <a:spLocks noChangeShapeType="1"/>
            </p:cNvSpPr>
            <p:nvPr/>
          </p:nvSpPr>
          <p:spPr bwMode="auto">
            <a:xfrm>
              <a:off x="2112" y="2448"/>
              <a:ext cx="0" cy="9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7166" name="Line 14"/>
            <p:cNvSpPr>
              <a:spLocks noChangeShapeType="1"/>
            </p:cNvSpPr>
            <p:nvPr/>
          </p:nvSpPr>
          <p:spPr bwMode="auto">
            <a:xfrm>
              <a:off x="1680" y="2448"/>
              <a:ext cx="0" cy="9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7168" name="Line 16"/>
            <p:cNvSpPr>
              <a:spLocks noChangeShapeType="1"/>
            </p:cNvSpPr>
            <p:nvPr/>
          </p:nvSpPr>
          <p:spPr bwMode="auto">
            <a:xfrm>
              <a:off x="5136" y="2448"/>
              <a:ext cx="0" cy="9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7169" name="Line 17"/>
            <p:cNvSpPr>
              <a:spLocks noChangeShapeType="1"/>
            </p:cNvSpPr>
            <p:nvPr/>
          </p:nvSpPr>
          <p:spPr bwMode="auto">
            <a:xfrm>
              <a:off x="4704" y="2448"/>
              <a:ext cx="0" cy="9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7170" name="Line 18"/>
            <p:cNvSpPr>
              <a:spLocks noChangeShapeType="1"/>
            </p:cNvSpPr>
            <p:nvPr/>
          </p:nvSpPr>
          <p:spPr bwMode="auto">
            <a:xfrm>
              <a:off x="4320" y="2448"/>
              <a:ext cx="0" cy="9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7171" name="Line 19"/>
            <p:cNvSpPr>
              <a:spLocks noChangeShapeType="1"/>
            </p:cNvSpPr>
            <p:nvPr/>
          </p:nvSpPr>
          <p:spPr bwMode="auto">
            <a:xfrm>
              <a:off x="3888" y="2448"/>
              <a:ext cx="0" cy="9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7158" name="Freeform 6"/>
          <p:cNvSpPr>
            <a:spLocks/>
          </p:cNvSpPr>
          <p:nvPr/>
        </p:nvSpPr>
        <p:spPr bwMode="auto">
          <a:xfrm>
            <a:off x="1562100" y="1725613"/>
            <a:ext cx="7162800" cy="1703387"/>
          </a:xfrm>
          <a:custGeom>
            <a:avLst/>
            <a:gdLst/>
            <a:ahLst/>
            <a:cxnLst>
              <a:cxn ang="0">
                <a:pos x="0" y="645"/>
              </a:cxn>
              <a:cxn ang="0">
                <a:pos x="336" y="501"/>
              </a:cxn>
              <a:cxn ang="0">
                <a:pos x="624" y="357"/>
              </a:cxn>
              <a:cxn ang="0">
                <a:pos x="720" y="261"/>
              </a:cxn>
              <a:cxn ang="0">
                <a:pos x="936" y="101"/>
              </a:cxn>
              <a:cxn ang="0">
                <a:pos x="1040" y="21"/>
              </a:cxn>
              <a:cxn ang="0">
                <a:pos x="1248" y="5"/>
              </a:cxn>
              <a:cxn ang="0">
                <a:pos x="1512" y="53"/>
              </a:cxn>
              <a:cxn ang="0">
                <a:pos x="1776" y="213"/>
              </a:cxn>
              <a:cxn ang="0">
                <a:pos x="1872" y="333"/>
              </a:cxn>
              <a:cxn ang="0">
                <a:pos x="2048" y="509"/>
              </a:cxn>
              <a:cxn ang="0">
                <a:pos x="2208" y="693"/>
              </a:cxn>
              <a:cxn ang="0">
                <a:pos x="2352" y="789"/>
              </a:cxn>
              <a:cxn ang="0">
                <a:pos x="2464" y="733"/>
              </a:cxn>
              <a:cxn ang="0">
                <a:pos x="2624" y="637"/>
              </a:cxn>
              <a:cxn ang="0">
                <a:pos x="2832" y="933"/>
              </a:cxn>
              <a:cxn ang="0">
                <a:pos x="2880" y="981"/>
              </a:cxn>
              <a:cxn ang="0">
                <a:pos x="3024" y="981"/>
              </a:cxn>
              <a:cxn ang="0">
                <a:pos x="3264" y="1045"/>
              </a:cxn>
              <a:cxn ang="0">
                <a:pos x="3424" y="813"/>
              </a:cxn>
              <a:cxn ang="0">
                <a:pos x="3472" y="677"/>
              </a:cxn>
              <a:cxn ang="0">
                <a:pos x="3552" y="645"/>
              </a:cxn>
              <a:cxn ang="0">
                <a:pos x="3600" y="677"/>
              </a:cxn>
              <a:cxn ang="0">
                <a:pos x="3648" y="733"/>
              </a:cxn>
              <a:cxn ang="0">
                <a:pos x="3920" y="701"/>
              </a:cxn>
              <a:cxn ang="0">
                <a:pos x="4144" y="717"/>
              </a:cxn>
              <a:cxn ang="0">
                <a:pos x="4312" y="549"/>
              </a:cxn>
              <a:cxn ang="0">
                <a:pos x="4368" y="453"/>
              </a:cxn>
              <a:cxn ang="0">
                <a:pos x="4464" y="357"/>
              </a:cxn>
              <a:cxn ang="0">
                <a:pos x="4560" y="357"/>
              </a:cxn>
            </a:cxnLst>
            <a:rect l="0" t="0" r="r" b="b"/>
            <a:pathLst>
              <a:path w="4560" h="1073">
                <a:moveTo>
                  <a:pt x="0" y="645"/>
                </a:moveTo>
                <a:cubicBezTo>
                  <a:pt x="116" y="597"/>
                  <a:pt x="232" y="549"/>
                  <a:pt x="336" y="501"/>
                </a:cubicBezTo>
                <a:cubicBezTo>
                  <a:pt x="440" y="453"/>
                  <a:pt x="560" y="397"/>
                  <a:pt x="624" y="357"/>
                </a:cubicBezTo>
                <a:cubicBezTo>
                  <a:pt x="688" y="317"/>
                  <a:pt x="668" y="304"/>
                  <a:pt x="720" y="261"/>
                </a:cubicBezTo>
                <a:cubicBezTo>
                  <a:pt x="772" y="218"/>
                  <a:pt x="883" y="141"/>
                  <a:pt x="936" y="101"/>
                </a:cubicBezTo>
                <a:cubicBezTo>
                  <a:pt x="989" y="61"/>
                  <a:pt x="988" y="37"/>
                  <a:pt x="1040" y="21"/>
                </a:cubicBezTo>
                <a:cubicBezTo>
                  <a:pt x="1092" y="5"/>
                  <a:pt x="1169" y="0"/>
                  <a:pt x="1248" y="5"/>
                </a:cubicBezTo>
                <a:cubicBezTo>
                  <a:pt x="1327" y="10"/>
                  <a:pt x="1424" y="18"/>
                  <a:pt x="1512" y="53"/>
                </a:cubicBezTo>
                <a:cubicBezTo>
                  <a:pt x="1600" y="88"/>
                  <a:pt x="1716" y="166"/>
                  <a:pt x="1776" y="213"/>
                </a:cubicBezTo>
                <a:cubicBezTo>
                  <a:pt x="1836" y="260"/>
                  <a:pt x="1827" y="284"/>
                  <a:pt x="1872" y="333"/>
                </a:cubicBezTo>
                <a:cubicBezTo>
                  <a:pt x="1917" y="382"/>
                  <a:pt x="1992" y="449"/>
                  <a:pt x="2048" y="509"/>
                </a:cubicBezTo>
                <a:cubicBezTo>
                  <a:pt x="2104" y="569"/>
                  <a:pt x="2158" y="647"/>
                  <a:pt x="2208" y="693"/>
                </a:cubicBezTo>
                <a:cubicBezTo>
                  <a:pt x="2258" y="739"/>
                  <a:pt x="2309" y="782"/>
                  <a:pt x="2352" y="789"/>
                </a:cubicBezTo>
                <a:cubicBezTo>
                  <a:pt x="2395" y="796"/>
                  <a:pt x="2419" y="758"/>
                  <a:pt x="2464" y="733"/>
                </a:cubicBezTo>
                <a:cubicBezTo>
                  <a:pt x="2509" y="708"/>
                  <a:pt x="2563" y="604"/>
                  <a:pt x="2624" y="637"/>
                </a:cubicBezTo>
                <a:cubicBezTo>
                  <a:pt x="2685" y="670"/>
                  <a:pt x="2789" y="876"/>
                  <a:pt x="2832" y="933"/>
                </a:cubicBezTo>
                <a:cubicBezTo>
                  <a:pt x="2875" y="990"/>
                  <a:pt x="2848" y="973"/>
                  <a:pt x="2880" y="981"/>
                </a:cubicBezTo>
                <a:cubicBezTo>
                  <a:pt x="2912" y="989"/>
                  <a:pt x="2960" y="970"/>
                  <a:pt x="3024" y="981"/>
                </a:cubicBezTo>
                <a:cubicBezTo>
                  <a:pt x="3088" y="992"/>
                  <a:pt x="3197" y="1073"/>
                  <a:pt x="3264" y="1045"/>
                </a:cubicBezTo>
                <a:cubicBezTo>
                  <a:pt x="3331" y="1017"/>
                  <a:pt x="3389" y="874"/>
                  <a:pt x="3424" y="813"/>
                </a:cubicBezTo>
                <a:cubicBezTo>
                  <a:pt x="3459" y="752"/>
                  <a:pt x="3451" y="705"/>
                  <a:pt x="3472" y="677"/>
                </a:cubicBezTo>
                <a:cubicBezTo>
                  <a:pt x="3493" y="649"/>
                  <a:pt x="3531" y="645"/>
                  <a:pt x="3552" y="645"/>
                </a:cubicBezTo>
                <a:cubicBezTo>
                  <a:pt x="3573" y="645"/>
                  <a:pt x="3584" y="662"/>
                  <a:pt x="3600" y="677"/>
                </a:cubicBezTo>
                <a:cubicBezTo>
                  <a:pt x="3616" y="692"/>
                  <a:pt x="3595" y="729"/>
                  <a:pt x="3648" y="733"/>
                </a:cubicBezTo>
                <a:cubicBezTo>
                  <a:pt x="3701" y="737"/>
                  <a:pt x="3837" y="704"/>
                  <a:pt x="3920" y="701"/>
                </a:cubicBezTo>
                <a:cubicBezTo>
                  <a:pt x="4003" y="698"/>
                  <a:pt x="4079" y="742"/>
                  <a:pt x="4144" y="717"/>
                </a:cubicBezTo>
                <a:cubicBezTo>
                  <a:pt x="4209" y="692"/>
                  <a:pt x="4275" y="593"/>
                  <a:pt x="4312" y="549"/>
                </a:cubicBezTo>
                <a:cubicBezTo>
                  <a:pt x="4349" y="505"/>
                  <a:pt x="4343" y="485"/>
                  <a:pt x="4368" y="453"/>
                </a:cubicBezTo>
                <a:cubicBezTo>
                  <a:pt x="4393" y="421"/>
                  <a:pt x="4432" y="373"/>
                  <a:pt x="4464" y="357"/>
                </a:cubicBezTo>
                <a:cubicBezTo>
                  <a:pt x="4496" y="341"/>
                  <a:pt x="4528" y="349"/>
                  <a:pt x="4560" y="357"/>
                </a:cubicBezTo>
              </a:path>
            </a:pathLst>
          </a:custGeom>
          <a:noFill/>
          <a:ln w="76200" cmpd="sng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1676400" y="4114800"/>
            <a:ext cx="744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1000AD                            1500AD                    1900AD</a:t>
            </a:r>
          </a:p>
        </p:txBody>
      </p:sp>
      <p:sp>
        <p:nvSpPr>
          <p:cNvPr id="177173" name="Line 21"/>
          <p:cNvSpPr>
            <a:spLocks noChangeShapeType="1"/>
          </p:cNvSpPr>
          <p:nvPr/>
        </p:nvSpPr>
        <p:spPr bwMode="auto">
          <a:xfrm>
            <a:off x="762000" y="1257300"/>
            <a:ext cx="0" cy="2514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7174" name="Line 22"/>
          <p:cNvSpPr>
            <a:spLocks noChangeShapeType="1"/>
          </p:cNvSpPr>
          <p:nvPr/>
        </p:nvSpPr>
        <p:spPr bwMode="auto">
          <a:xfrm>
            <a:off x="762000" y="3760788"/>
            <a:ext cx="152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7175" name="Line 23"/>
          <p:cNvSpPr>
            <a:spLocks noChangeShapeType="1"/>
          </p:cNvSpPr>
          <p:nvPr/>
        </p:nvSpPr>
        <p:spPr bwMode="auto">
          <a:xfrm>
            <a:off x="787400" y="2509838"/>
            <a:ext cx="152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7176" name="Line 24"/>
          <p:cNvSpPr>
            <a:spLocks noChangeShapeType="1"/>
          </p:cNvSpPr>
          <p:nvPr/>
        </p:nvSpPr>
        <p:spPr bwMode="auto">
          <a:xfrm>
            <a:off x="762000" y="1270000"/>
            <a:ext cx="152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7177" name="Line 25"/>
          <p:cNvSpPr>
            <a:spLocks noChangeShapeType="1"/>
          </p:cNvSpPr>
          <p:nvPr/>
        </p:nvSpPr>
        <p:spPr bwMode="auto">
          <a:xfrm>
            <a:off x="1600200" y="2514600"/>
            <a:ext cx="71628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7178" name="Text Box 26"/>
          <p:cNvSpPr txBox="1">
            <a:spLocks noChangeArrowheads="1"/>
          </p:cNvSpPr>
          <p:nvPr/>
        </p:nvSpPr>
        <p:spPr bwMode="auto">
          <a:xfrm rot="-5400000">
            <a:off x="-1184275" y="2327275"/>
            <a:ext cx="328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Temperature Change ºC</a:t>
            </a:r>
          </a:p>
        </p:txBody>
      </p:sp>
      <p:sp>
        <p:nvSpPr>
          <p:cNvPr id="177180" name="Text Box 28"/>
          <p:cNvSpPr txBox="1">
            <a:spLocks noChangeArrowheads="1"/>
          </p:cNvSpPr>
          <p:nvPr/>
        </p:nvSpPr>
        <p:spPr bwMode="auto">
          <a:xfrm>
            <a:off x="2514600" y="2725738"/>
            <a:ext cx="19065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Medieval</a:t>
            </a:r>
          </a:p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Warm Period</a:t>
            </a:r>
          </a:p>
        </p:txBody>
      </p:sp>
      <p:sp>
        <p:nvSpPr>
          <p:cNvPr id="177181" name="Text Box 29"/>
          <p:cNvSpPr txBox="1">
            <a:spLocks noChangeArrowheads="1"/>
          </p:cNvSpPr>
          <p:nvPr/>
        </p:nvSpPr>
        <p:spPr bwMode="auto">
          <a:xfrm>
            <a:off x="5778500" y="1600200"/>
            <a:ext cx="1155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Little </a:t>
            </a:r>
          </a:p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Ice Age</a:t>
            </a:r>
          </a:p>
        </p:txBody>
      </p:sp>
      <p:sp>
        <p:nvSpPr>
          <p:cNvPr id="177182" name="Text Box 30"/>
          <p:cNvSpPr txBox="1">
            <a:spLocks noChangeArrowheads="1"/>
          </p:cNvSpPr>
          <p:nvPr/>
        </p:nvSpPr>
        <p:spPr bwMode="auto">
          <a:xfrm>
            <a:off x="1905000" y="5410200"/>
            <a:ext cx="56749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Figure 22 in the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Intergovernmental Panel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 Climate Change 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Climate Change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1995</a:t>
            </a:r>
          </a:p>
        </p:txBody>
      </p:sp>
      <p:sp>
        <p:nvSpPr>
          <p:cNvPr id="177184" name="Text Box 32"/>
          <p:cNvSpPr txBox="1">
            <a:spLocks noChangeArrowheads="1"/>
          </p:cNvSpPr>
          <p:nvPr/>
        </p:nvSpPr>
        <p:spPr bwMode="auto">
          <a:xfrm>
            <a:off x="914400" y="1127125"/>
            <a:ext cx="41592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</a:t>
            </a:r>
          </a:p>
          <a:p>
            <a:pPr>
              <a:defRPr/>
            </a:pP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0</a:t>
            </a:r>
          </a:p>
          <a:p>
            <a:pPr>
              <a:defRPr/>
            </a:pP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</a:t>
            </a:r>
          </a:p>
        </p:txBody>
      </p:sp>
      <p:pic>
        <p:nvPicPr>
          <p:cNvPr id="30" name="Picture 29" descr="bruegel hunter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838200"/>
            <a:ext cx="4446588" cy="3276600"/>
          </a:xfrm>
          <a:prstGeom prst="rect">
            <a:avLst/>
          </a:prstGeom>
          <a:noFill/>
          <a:ln w="57150">
            <a:solidFill>
              <a:srgbClr val="3399FF"/>
            </a:solidFill>
            <a:miter lim="800000"/>
            <a:headEnd/>
            <a:tailEnd/>
          </a:ln>
        </p:spPr>
      </p:pic>
      <p:pic>
        <p:nvPicPr>
          <p:cNvPr id="31" name="Picture 4" descr="Norse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838200"/>
            <a:ext cx="2514600" cy="3276600"/>
          </a:xfrm>
          <a:prstGeom prst="rect">
            <a:avLst/>
          </a:prstGeom>
          <a:noFill/>
          <a:ln w="76200">
            <a:solidFill>
              <a:srgbClr val="3399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8" grpId="0" animBg="1"/>
      <p:bldP spid="177180" grpId="0"/>
      <p:bldP spid="17718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92490B-AE60-490D-9C19-E11C2B80CF1D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2662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pic>
        <p:nvPicPr>
          <p:cNvPr id="25604" name="Picture 4" descr="nwarm05"/>
          <p:cNvPicPr>
            <a:picLocks noChangeAspect="1" noChangeArrowheads="1"/>
          </p:cNvPicPr>
          <p:nvPr/>
        </p:nvPicPr>
        <p:blipFill>
          <a:blip r:embed="rId3"/>
          <a:srcRect t="7950" b="635"/>
          <a:stretch>
            <a:fillRect/>
          </a:stretch>
        </p:blipFill>
        <p:spPr bwMode="auto">
          <a:xfrm>
            <a:off x="762000" y="685800"/>
            <a:ext cx="7848600" cy="5257800"/>
          </a:xfrm>
          <a:prstGeom prst="rect">
            <a:avLst/>
          </a:prstGeom>
          <a:noFill/>
          <a:ln w="76200">
            <a:solidFill>
              <a:srgbClr val="3399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BB3DD2A-79C4-4159-927A-5177DA482160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2765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28600"/>
            <a:ext cx="7424738" cy="6370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algn="ctr">
              <a:defRPr/>
            </a:pPr>
            <a:r>
              <a:rPr lang="en-US" sz="3200" dirty="0">
                <a:solidFill>
                  <a:schemeClr val="tx1"/>
                </a:solidFill>
              </a:rPr>
              <a:t>A Few Observations about   </a:t>
            </a:r>
          </a:p>
          <a:p>
            <a:pPr marL="342900" indent="-342900" algn="ctr">
              <a:defRPr/>
            </a:pPr>
            <a:r>
              <a:rPr lang="en-US" sz="3200" dirty="0">
                <a:solidFill>
                  <a:schemeClr val="tx1"/>
                </a:solidFill>
              </a:rPr>
              <a:t>Global Climate Prediction:</a:t>
            </a:r>
          </a:p>
          <a:p>
            <a:pPr marL="342900" indent="-342900">
              <a:defRPr/>
            </a:pPr>
            <a:endParaRPr lang="en-US" sz="3200" dirty="0">
              <a:solidFill>
                <a:schemeClr val="tx1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dirty="0">
                <a:solidFill>
                  <a:schemeClr val="tx1"/>
                </a:solidFill>
              </a:rPr>
              <a:t>The Longer the Work Goes On,</a:t>
            </a:r>
          </a:p>
          <a:p>
            <a:pPr marL="342900" indent="-342900">
              <a:defRPr/>
            </a:pPr>
            <a:r>
              <a:rPr lang="en-US" sz="3200" dirty="0">
                <a:solidFill>
                  <a:schemeClr val="tx1"/>
                </a:solidFill>
              </a:rPr>
              <a:t>	The Less Apocalyptic Become </a:t>
            </a:r>
          </a:p>
          <a:p>
            <a:pPr marL="342900" indent="-342900">
              <a:defRPr/>
            </a:pPr>
            <a:r>
              <a:rPr lang="en-US" sz="3200" dirty="0">
                <a:solidFill>
                  <a:schemeClr val="tx1"/>
                </a:solidFill>
              </a:rPr>
              <a:t>	The Predictions.</a:t>
            </a:r>
          </a:p>
          <a:p>
            <a:pPr marL="342900" indent="-342900">
              <a:defRPr/>
            </a:pPr>
            <a:r>
              <a:rPr lang="en-US" sz="3200" dirty="0">
                <a:solidFill>
                  <a:schemeClr val="tx1"/>
                </a:solidFill>
              </a:rPr>
              <a:t>2. Climate Modeling, Using </a:t>
            </a:r>
          </a:p>
          <a:p>
            <a:pPr marL="342900" indent="-342900">
              <a:defRPr/>
            </a:pPr>
            <a:r>
              <a:rPr lang="en-US" sz="3200" dirty="0">
                <a:solidFill>
                  <a:schemeClr val="tx1"/>
                </a:solidFill>
              </a:rPr>
              <a:t>	General Circulation Models (GCM’s)</a:t>
            </a:r>
          </a:p>
          <a:p>
            <a:pPr marL="342900" indent="-342900">
              <a:defRPr/>
            </a:pPr>
            <a:r>
              <a:rPr lang="en-US" sz="3200" dirty="0">
                <a:solidFill>
                  <a:schemeClr val="tx1"/>
                </a:solidFill>
              </a:rPr>
              <a:t>	Is Hard Work.</a:t>
            </a:r>
          </a:p>
          <a:p>
            <a:pPr marL="342900" indent="-342900">
              <a:defRPr/>
            </a:pPr>
            <a:r>
              <a:rPr lang="en-US" sz="3200" dirty="0">
                <a:solidFill>
                  <a:schemeClr val="tx1"/>
                </a:solidFill>
              </a:rPr>
              <a:t>3. The Role of the Ocean, Which May Be </a:t>
            </a:r>
          </a:p>
          <a:p>
            <a:pPr marL="342900" indent="-342900">
              <a:defRPr/>
            </a:pPr>
            <a:r>
              <a:rPr lang="en-US" sz="3200" dirty="0">
                <a:solidFill>
                  <a:schemeClr val="tx1"/>
                </a:solidFill>
              </a:rPr>
              <a:t>	The Single Most Important Factor, </a:t>
            </a:r>
          </a:p>
          <a:p>
            <a:pPr marL="342900" indent="-342900">
              <a:defRPr/>
            </a:pPr>
            <a:r>
              <a:rPr lang="en-US" sz="3200" dirty="0">
                <a:solidFill>
                  <a:schemeClr val="tx1"/>
                </a:solidFill>
              </a:rPr>
              <a:t>	Is the Least Well Understood.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59B0FC2-F1DA-46F3-A3C4-69D1DC6BEFA3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2867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228600"/>
            <a:ext cx="8007320" cy="65556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algn="ctr">
              <a:defRPr/>
            </a:pPr>
            <a:r>
              <a:rPr lang="en-US" sz="3600" dirty="0">
                <a:solidFill>
                  <a:schemeClr val="tx1"/>
                </a:solidFill>
              </a:rPr>
              <a:t>A Few Observations about    </a:t>
            </a:r>
          </a:p>
          <a:p>
            <a:pPr marL="342900" indent="-342900" algn="ctr">
              <a:defRPr/>
            </a:pPr>
            <a:r>
              <a:rPr lang="en-US" sz="3600" dirty="0">
                <a:solidFill>
                  <a:schemeClr val="tx1"/>
                </a:solidFill>
              </a:rPr>
              <a:t>Global Climate Prediction:</a:t>
            </a:r>
          </a:p>
          <a:p>
            <a:pPr marL="342900" indent="-342900">
              <a:defRPr/>
            </a:pPr>
            <a:endParaRPr lang="en-US" sz="3600" dirty="0">
              <a:solidFill>
                <a:schemeClr val="tx1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600" dirty="0">
                <a:solidFill>
                  <a:schemeClr val="tx1"/>
                </a:solidFill>
              </a:rPr>
              <a:t>The Longer the Work Goes On,</a:t>
            </a:r>
          </a:p>
          <a:p>
            <a:pPr marL="342900" indent="-342900">
              <a:defRPr/>
            </a:pPr>
            <a:r>
              <a:rPr lang="en-US" sz="3600" dirty="0">
                <a:solidFill>
                  <a:schemeClr val="tx1"/>
                </a:solidFill>
              </a:rPr>
              <a:t>	The Less Apocalyptic Become </a:t>
            </a:r>
          </a:p>
          <a:p>
            <a:pPr marL="342900" indent="-342900">
              <a:defRPr/>
            </a:pPr>
            <a:r>
              <a:rPr lang="en-US" sz="3600" dirty="0">
                <a:solidFill>
                  <a:schemeClr val="tx1"/>
                </a:solidFill>
              </a:rPr>
              <a:t>	The Predictions.</a:t>
            </a:r>
          </a:p>
          <a:p>
            <a:pPr marL="342900" indent="-342900">
              <a:defRPr/>
            </a:pPr>
            <a:endParaRPr lang="en-US" sz="3600" dirty="0">
              <a:solidFill>
                <a:schemeClr val="tx1"/>
              </a:solidFill>
            </a:endParaRPr>
          </a:p>
          <a:p>
            <a:pPr marL="342900" indent="-342900">
              <a:defRPr/>
            </a:pPr>
            <a:r>
              <a:rPr lang="en-US" sz="3600" dirty="0">
                <a:solidFill>
                  <a:schemeClr val="tx1"/>
                </a:solidFill>
              </a:rPr>
              <a:t>Early models which did not include</a:t>
            </a:r>
          </a:p>
          <a:p>
            <a:pPr marL="342900" indent="-342900"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a Realistic Ocean </a:t>
            </a:r>
            <a:r>
              <a:rPr lang="en-US" sz="3600" dirty="0">
                <a:solidFill>
                  <a:schemeClr val="tx1"/>
                </a:solidFill>
              </a:rPr>
              <a:t>predicted the melting</a:t>
            </a:r>
          </a:p>
          <a:p>
            <a:pPr marL="342900" indent="-342900"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of </a:t>
            </a:r>
            <a:r>
              <a:rPr lang="en-US" sz="3600" dirty="0">
                <a:solidFill>
                  <a:schemeClr val="tx1"/>
                </a:solidFill>
              </a:rPr>
              <a:t>all </a:t>
            </a:r>
            <a:r>
              <a:rPr lang="en-US" sz="3600" dirty="0" smtClean="0">
                <a:solidFill>
                  <a:schemeClr val="tx1"/>
                </a:solidFill>
              </a:rPr>
              <a:t>Polar Ice</a:t>
            </a:r>
            <a:r>
              <a:rPr lang="en-US" sz="3600" dirty="0">
                <a:solidFill>
                  <a:schemeClr val="tx1"/>
                </a:solidFill>
              </a:rPr>
              <a:t>, with a </a:t>
            </a:r>
            <a:r>
              <a:rPr lang="en-US" sz="3600" dirty="0" smtClean="0">
                <a:solidFill>
                  <a:schemeClr val="tx1"/>
                </a:solidFill>
              </a:rPr>
              <a:t>Sea Level </a:t>
            </a:r>
            <a:r>
              <a:rPr lang="en-US" sz="3600" dirty="0">
                <a:solidFill>
                  <a:schemeClr val="tx1"/>
                </a:solidFill>
              </a:rPr>
              <a:t>rise </a:t>
            </a:r>
          </a:p>
          <a:p>
            <a:pPr marL="342900" indent="-342900"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of </a:t>
            </a:r>
            <a:r>
              <a:rPr lang="en-US" sz="3600" dirty="0">
                <a:solidFill>
                  <a:schemeClr val="tx1"/>
                </a:solidFill>
              </a:rPr>
              <a:t>60-70 meters.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E4A85F1-F640-4298-8181-00DEA549B202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2969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228600"/>
            <a:ext cx="7975600" cy="67405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algn="ctr">
              <a:defRPr/>
            </a:pPr>
            <a:r>
              <a:rPr lang="en-US" sz="3600" dirty="0">
                <a:solidFill>
                  <a:schemeClr val="tx1"/>
                </a:solidFill>
              </a:rPr>
              <a:t>A Few Observations about    </a:t>
            </a:r>
          </a:p>
          <a:p>
            <a:pPr marL="342900" indent="-342900" algn="ctr">
              <a:defRPr/>
            </a:pPr>
            <a:r>
              <a:rPr lang="en-US" sz="3600" dirty="0">
                <a:solidFill>
                  <a:schemeClr val="tx1"/>
                </a:solidFill>
              </a:rPr>
              <a:t>Global Climate Prediction:</a:t>
            </a:r>
          </a:p>
          <a:p>
            <a:pPr marL="342900" indent="-342900">
              <a:defRPr/>
            </a:pPr>
            <a:endParaRPr lang="en-US" sz="3600" dirty="0">
              <a:solidFill>
                <a:schemeClr val="tx1"/>
              </a:solidFill>
            </a:endParaRPr>
          </a:p>
          <a:p>
            <a:pPr marL="342900" indent="-342900">
              <a:defRPr/>
            </a:pPr>
            <a:r>
              <a:rPr lang="en-US" sz="3600" dirty="0">
                <a:solidFill>
                  <a:schemeClr val="tx1"/>
                </a:solidFill>
              </a:rPr>
              <a:t>1. The Longer the Work Goes On,</a:t>
            </a:r>
          </a:p>
          <a:p>
            <a:pPr marL="342900" indent="-342900">
              <a:defRPr/>
            </a:pPr>
            <a:r>
              <a:rPr lang="en-US" sz="3600" dirty="0">
                <a:solidFill>
                  <a:schemeClr val="tx1"/>
                </a:solidFill>
              </a:rPr>
              <a:t>   The Less Apocalyptic Become </a:t>
            </a:r>
          </a:p>
          <a:p>
            <a:pPr marL="342900" indent="-342900">
              <a:defRPr/>
            </a:pPr>
            <a:r>
              <a:rPr lang="en-US" sz="3600" dirty="0">
                <a:solidFill>
                  <a:schemeClr val="tx1"/>
                </a:solidFill>
              </a:rPr>
              <a:t>   The Predictions.</a:t>
            </a:r>
          </a:p>
          <a:p>
            <a:pPr marL="342900" indent="-342900">
              <a:defRPr/>
            </a:pPr>
            <a:endParaRPr lang="en-US" sz="3600" dirty="0">
              <a:solidFill>
                <a:schemeClr val="tx1"/>
              </a:solidFill>
            </a:endParaRPr>
          </a:p>
          <a:p>
            <a:pPr marL="342900" indent="-342900">
              <a:defRPr/>
            </a:pPr>
            <a:r>
              <a:rPr lang="en-US" sz="3600" dirty="0">
                <a:solidFill>
                  <a:schemeClr val="tx1"/>
                </a:solidFill>
              </a:rPr>
              <a:t>Subsequent models with a more </a:t>
            </a:r>
          </a:p>
          <a:p>
            <a:pPr marL="342900" indent="-342900">
              <a:defRPr/>
            </a:pPr>
            <a:r>
              <a:rPr lang="en-US" sz="3600" dirty="0">
                <a:solidFill>
                  <a:schemeClr val="tx1"/>
                </a:solidFill>
              </a:rPr>
              <a:t>Realistic Ocean, but no Biosphere </a:t>
            </a:r>
          </a:p>
          <a:p>
            <a:pPr marL="342900" indent="-342900">
              <a:defRPr/>
            </a:pPr>
            <a:r>
              <a:rPr lang="en-US" sz="3600" dirty="0">
                <a:solidFill>
                  <a:schemeClr val="tx1"/>
                </a:solidFill>
              </a:rPr>
              <a:t>Predicted Melting only West Antarctic </a:t>
            </a:r>
          </a:p>
          <a:p>
            <a:pPr marL="342900" indent="-342900">
              <a:defRPr/>
            </a:pPr>
            <a:r>
              <a:rPr lang="en-US" sz="3600" dirty="0">
                <a:solidFill>
                  <a:schemeClr val="tx1"/>
                </a:solidFill>
              </a:rPr>
              <a:t>Ice with a Sea Level Rise of 6-7 meters</a:t>
            </a:r>
          </a:p>
          <a:p>
            <a:pPr>
              <a:defRPr/>
            </a:pP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DF33185-EA7B-4ABB-BA64-0087ACED6099}" type="datetime1">
              <a:rPr lang="en-US" smtClean="0"/>
              <a:pPr>
                <a:defRPr/>
              </a:pPr>
              <a:t>11/12/2008</a:t>
            </a:fld>
            <a:endParaRPr lang="en-US" dirty="0" smtClean="0"/>
          </a:p>
        </p:txBody>
      </p:sp>
      <p:sp>
        <p:nvSpPr>
          <p:cNvPr id="3072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819150" y="228600"/>
            <a:ext cx="7590539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3600" dirty="0">
                <a:solidFill>
                  <a:schemeClr val="tx1"/>
                </a:solidFill>
              </a:rPr>
              <a:t>A Few Observations about    </a:t>
            </a:r>
          </a:p>
          <a:p>
            <a:pPr marL="342900" indent="-342900" algn="ctr"/>
            <a:r>
              <a:rPr lang="en-US" sz="3600" dirty="0">
                <a:solidFill>
                  <a:schemeClr val="tx1"/>
                </a:solidFill>
              </a:rPr>
              <a:t>Global Climate Prediction:</a:t>
            </a:r>
          </a:p>
          <a:p>
            <a:pPr marL="342900" indent="-342900"/>
            <a:endParaRPr lang="en-US" sz="3600" dirty="0">
              <a:solidFill>
                <a:schemeClr val="tx1"/>
              </a:solidFill>
            </a:endParaRPr>
          </a:p>
          <a:p>
            <a:pPr marL="342900" indent="-342900"/>
            <a:r>
              <a:rPr lang="en-US" sz="3600" dirty="0">
                <a:solidFill>
                  <a:schemeClr val="tx1"/>
                </a:solidFill>
              </a:rPr>
              <a:t>1. The Longer the Work Goes On,</a:t>
            </a:r>
          </a:p>
          <a:p>
            <a:pPr marL="342900" indent="-342900"/>
            <a:r>
              <a:rPr lang="en-US" sz="3600" dirty="0">
                <a:solidFill>
                  <a:schemeClr val="tx1"/>
                </a:solidFill>
              </a:rPr>
              <a:t>   The Less Apocalyptic Become </a:t>
            </a:r>
          </a:p>
          <a:p>
            <a:pPr marL="342900" indent="-342900"/>
            <a:r>
              <a:rPr lang="en-US" sz="3600" dirty="0">
                <a:solidFill>
                  <a:schemeClr val="tx1"/>
                </a:solidFill>
              </a:rPr>
              <a:t>   The Predictions.</a:t>
            </a:r>
          </a:p>
          <a:p>
            <a:pPr marL="342900" indent="-342900"/>
            <a:endParaRPr lang="en-US" sz="3600" dirty="0">
              <a:solidFill>
                <a:schemeClr val="tx1"/>
              </a:solidFill>
            </a:endParaRPr>
          </a:p>
          <a:p>
            <a:pPr marL="342900" indent="-342900"/>
            <a:r>
              <a:rPr lang="en-US" sz="3600" dirty="0">
                <a:solidFill>
                  <a:schemeClr val="tx1"/>
                </a:solidFill>
              </a:rPr>
              <a:t>Current Models Predict Sea Level </a:t>
            </a:r>
            <a:endParaRPr lang="en-US" sz="3600" dirty="0" smtClean="0">
              <a:solidFill>
                <a:schemeClr val="tx1"/>
              </a:solidFill>
            </a:endParaRPr>
          </a:p>
          <a:p>
            <a:pPr marL="342900" indent="-342900"/>
            <a:r>
              <a:rPr lang="en-US" sz="3600" dirty="0" smtClean="0">
                <a:solidFill>
                  <a:schemeClr val="tx1"/>
                </a:solidFill>
              </a:rPr>
              <a:t>Rise of 18-59 </a:t>
            </a:r>
            <a:r>
              <a:rPr lang="en-US" sz="3600" dirty="0">
                <a:solidFill>
                  <a:schemeClr val="tx1"/>
                </a:solidFill>
              </a:rPr>
              <a:t>cm </a:t>
            </a:r>
            <a:r>
              <a:rPr lang="en-US" sz="3600" dirty="0" smtClean="0">
                <a:solidFill>
                  <a:schemeClr val="tx1"/>
                </a:solidFill>
              </a:rPr>
              <a:t>(6-23 inches)</a:t>
            </a:r>
          </a:p>
          <a:p>
            <a:pPr marL="342900" indent="-342900"/>
            <a:r>
              <a:rPr lang="en-US" sz="3600" dirty="0" smtClean="0">
                <a:solidFill>
                  <a:schemeClr val="tx1"/>
                </a:solidFill>
              </a:rPr>
              <a:t>with </a:t>
            </a:r>
            <a:r>
              <a:rPr lang="en-US" sz="3600" dirty="0">
                <a:solidFill>
                  <a:schemeClr val="tx1"/>
                </a:solidFill>
              </a:rPr>
              <a:t>a Doubling </a:t>
            </a:r>
            <a:r>
              <a:rPr lang="en-US" sz="3600" dirty="0" smtClean="0">
                <a:solidFill>
                  <a:schemeClr val="tx1"/>
                </a:solidFill>
              </a:rPr>
              <a:t>of Atmospheric CO</a:t>
            </a:r>
            <a:r>
              <a:rPr lang="en-US" sz="3600" baseline="-25000" dirty="0" smtClean="0">
                <a:solidFill>
                  <a:schemeClr val="tx1"/>
                </a:solidFill>
              </a:rPr>
              <a:t>2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  <a:endParaRPr lang="en-US" sz="3600" baseline="-25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30E9B-9369-4FCF-B852-D735E559050A}" type="datetime1">
              <a:rPr lang="en-US" smtClean="0"/>
              <a:pPr>
                <a:defRPr/>
              </a:pPr>
              <a:t>11/12/2008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914400" y="953869"/>
            <a:ext cx="7543800" cy="5257800"/>
          </a:xfrm>
          <a:prstGeom prst="rect">
            <a:avLst/>
          </a:prstGeom>
          <a:solidFill>
            <a:schemeClr val="tx2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14400" y="1944469"/>
            <a:ext cx="7543800" cy="4267200"/>
          </a:xfrm>
          <a:prstGeom prst="rect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1106269"/>
            <a:ext cx="2771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Stratosphere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2096869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Troposphere</a:t>
            </a:r>
            <a:endParaRPr lang="en-US" sz="36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rot="5400000">
            <a:off x="-191294" y="4116169"/>
            <a:ext cx="3886200" cy="15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990600" y="3925669"/>
            <a:ext cx="1882247" cy="46166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6 to 12 miles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28800" y="6135469"/>
            <a:ext cx="271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Temperature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2590800" y="941169"/>
            <a:ext cx="3289300" cy="5270500"/>
          </a:xfrm>
          <a:custGeom>
            <a:avLst/>
            <a:gdLst>
              <a:gd name="connsiteX0" fmla="*/ 0 w 3289300"/>
              <a:gd name="connsiteY0" fmla="*/ 0 h 5270500"/>
              <a:gd name="connsiteX1" fmla="*/ 0 w 3289300"/>
              <a:gd name="connsiteY1" fmla="*/ 1003300 h 5270500"/>
              <a:gd name="connsiteX2" fmla="*/ 3289300 w 3289300"/>
              <a:gd name="connsiteY2" fmla="*/ 5270500 h 527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9300" h="5270500">
                <a:moveTo>
                  <a:pt x="0" y="0"/>
                </a:moveTo>
                <a:lnTo>
                  <a:pt x="0" y="1003300"/>
                </a:lnTo>
                <a:lnTo>
                  <a:pt x="3289300" y="5270500"/>
                </a:ln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14400" y="1944469"/>
            <a:ext cx="7010400" cy="4267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486400" y="6207204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57ºF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67600" y="6173569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140ºF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62600" y="3468469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Natural Greenhouse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(Theory)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rot="5400000">
            <a:off x="5562600" y="4230469"/>
            <a:ext cx="533400" cy="3810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752600" y="4763869"/>
            <a:ext cx="28232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Natural Greenhouse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+Weather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(Observed}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3657600" y="4382869"/>
            <a:ext cx="685800" cy="3810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152400" y="3925669"/>
            <a:ext cx="738664" cy="171617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Altitude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677" y="304800"/>
            <a:ext cx="822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The Greenhouse Effect Actually Makes It Too Warm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1" grpId="0"/>
      <p:bldP spid="22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33400" y="914400"/>
            <a:ext cx="7924800" cy="4953000"/>
          </a:xfrm>
          <a:prstGeom prst="rect">
            <a:avLst/>
          </a:prstGeom>
          <a:solidFill>
            <a:schemeClr val="tx1"/>
          </a:solidFill>
          <a:ln w="76200" cap="flat" cmpd="sng" algn="ctr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AD6347-3709-4C3F-A060-52A86659E69C}" type="datetime1">
              <a:rPr lang="en-US" smtClean="0"/>
              <a:pPr>
                <a:defRPr/>
              </a:pPr>
              <a:t>11/12/2008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  <a:endParaRPr lang="en-US"/>
          </a:p>
        </p:txBody>
      </p:sp>
      <p:pic>
        <p:nvPicPr>
          <p:cNvPr id="4" name="Picture 3" descr="sea level 19 june nature fig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19200"/>
            <a:ext cx="7264400" cy="4521200"/>
          </a:xfrm>
          <a:prstGeom prst="rect">
            <a:avLst/>
          </a:prstGeom>
          <a:ln w="7620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6400" y="6096000"/>
            <a:ext cx="5479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Domingues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i="1" dirty="0" smtClean="0">
                <a:solidFill>
                  <a:schemeClr val="tx1"/>
                </a:solidFill>
              </a:rPr>
              <a:t>et al., Nature, </a:t>
            </a:r>
            <a:r>
              <a:rPr lang="en-US" dirty="0" smtClean="0">
                <a:solidFill>
                  <a:schemeClr val="tx1"/>
                </a:solidFill>
              </a:rPr>
              <a:t>19 June 2008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547321" y="2895162"/>
            <a:ext cx="2675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Sea Level Rise (mm)</a:t>
            </a:r>
            <a:endParaRPr lang="en-US" sz="2000" b="0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1752600"/>
            <a:ext cx="4793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 mm in 43 years = 5.5”/century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752600" y="2362200"/>
            <a:ext cx="14478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752600" y="2514600"/>
            <a:ext cx="14478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490341" y="2209800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Satellite Data</a:t>
            </a:r>
            <a:endParaRPr lang="en-US" dirty="0"/>
          </a:p>
        </p:txBody>
      </p:sp>
      <p:sp>
        <p:nvSpPr>
          <p:cNvPr id="14" name="Right Brace 13"/>
          <p:cNvSpPr/>
          <p:nvPr/>
        </p:nvSpPr>
        <p:spPr bwMode="auto">
          <a:xfrm>
            <a:off x="3276600" y="2209800"/>
            <a:ext cx="228600" cy="533400"/>
          </a:xfrm>
          <a:prstGeom prst="rightBrac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4953000" y="4191000"/>
            <a:ext cx="14478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400800" y="3733800"/>
            <a:ext cx="1568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Thermal </a:t>
            </a:r>
          </a:p>
          <a:p>
            <a:pPr algn="ctr"/>
            <a:r>
              <a:rPr lang="en-US" dirty="0" smtClean="0"/>
              <a:t>Expansion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6658" y="268069"/>
            <a:ext cx="780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The Most Recent Estimates—Last June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929EAF-90F9-4E98-B82E-CE397AE21F8B}" type="datetime1">
              <a:rPr lang="en-US" smtClean="0"/>
              <a:pPr>
                <a:defRPr/>
              </a:pPr>
              <a:t>11/12/2008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0998" y="381000"/>
            <a:ext cx="747832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In a More Recent  Paper, Tad </a:t>
            </a:r>
            <a:r>
              <a:rPr lang="en-US" sz="3600" dirty="0" err="1" smtClean="0">
                <a:solidFill>
                  <a:schemeClr val="tx1"/>
                </a:solidFill>
              </a:rPr>
              <a:t>Pfeffer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and Colleagues Showed that it is 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Physically Impossible to Get More 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than 800mm of Sea Level Rise in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This Century Even if 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Glaciers Flowed 40 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Times Faster than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They are Today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819400"/>
            <a:ext cx="2832100" cy="3467100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981200" y="5867400"/>
            <a:ext cx="3350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W.T. </a:t>
            </a:r>
            <a:r>
              <a:rPr lang="en-US" sz="1800" dirty="0" err="1" smtClean="0">
                <a:solidFill>
                  <a:schemeClr val="tx1"/>
                </a:solidFill>
              </a:rPr>
              <a:t>Pfeffer</a:t>
            </a:r>
            <a:r>
              <a:rPr lang="en-US" sz="1800" dirty="0" smtClean="0">
                <a:solidFill>
                  <a:schemeClr val="tx1"/>
                </a:solidFill>
              </a:rPr>
              <a:t> (U. Colorado), et al., </a:t>
            </a:r>
          </a:p>
          <a:p>
            <a:pPr algn="ctr"/>
            <a:r>
              <a:rPr lang="en-US" sz="1800" u="sng" dirty="0" smtClean="0">
                <a:solidFill>
                  <a:schemeClr val="tx1"/>
                </a:solidFill>
              </a:rPr>
              <a:t>Science</a:t>
            </a:r>
            <a:r>
              <a:rPr lang="en-US" sz="1800" dirty="0" smtClean="0">
                <a:solidFill>
                  <a:schemeClr val="tx1"/>
                </a:solidFill>
              </a:rPr>
              <a:t>, 5 September 2008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1759E31-13C4-4A50-8E96-F49D886C6B21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3174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679450" y="2159000"/>
            <a:ext cx="78851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 What 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About </a:t>
            </a:r>
          </a:p>
          <a:p>
            <a:pPr algn="ctr">
              <a:defRPr/>
            </a:pP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Carbon Dioxide (CO</a:t>
            </a:r>
            <a:r>
              <a:rPr lang="en-US" sz="600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)?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3DA1D44-FDA4-4525-A143-17293EB6CAC1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3277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295400" y="984250"/>
            <a:ext cx="743426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Gas Name	Chemical Formula	Percent Volume</a:t>
            </a:r>
          </a:p>
          <a:p>
            <a:pPr>
              <a:defRPr/>
            </a:pPr>
            <a:endParaRPr lang="en-US" u="sng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Nitrogen		N</a:t>
            </a:r>
            <a:r>
              <a:rPr lang="en-US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78.08%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Oxygen		O</a:t>
            </a:r>
            <a:r>
              <a:rPr lang="en-US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20.95%</a:t>
            </a:r>
          </a:p>
          <a:p>
            <a:pPr>
              <a:defRPr/>
            </a:pPr>
            <a:r>
              <a:rPr lang="en-US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en-US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Water		H</a:t>
            </a:r>
            <a:r>
              <a:rPr lang="en-US" u="sng" baseline="-25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			0 to 4%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Argon			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0.93%</a:t>
            </a:r>
          </a:p>
          <a:p>
            <a:pPr>
              <a:defRPr/>
            </a:pPr>
            <a:r>
              <a:rPr lang="en-US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en-US" u="sng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Carbon </a:t>
            </a:r>
            <a:r>
              <a:rPr lang="en-US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Dioxide	CO</a:t>
            </a:r>
            <a:r>
              <a:rPr lang="en-US" u="sng" baseline="-25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  <a:r>
              <a:rPr lang="en-US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0.0380</a:t>
            </a:r>
            <a:r>
              <a:rPr lang="en-US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%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Neon			Ne			0.0018%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Helium		He			0.0005%</a:t>
            </a:r>
          </a:p>
          <a:p>
            <a:pPr>
              <a:defRPr/>
            </a:pPr>
            <a:r>
              <a:rPr lang="en-US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en-US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Methane		CH</a:t>
            </a:r>
            <a:r>
              <a:rPr lang="en-US" u="sng" baseline="-25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0.00017%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Hydrogen		H</a:t>
            </a:r>
            <a:r>
              <a:rPr lang="en-US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0.00005%</a:t>
            </a:r>
          </a:p>
          <a:p>
            <a:pPr>
              <a:defRPr/>
            </a:pPr>
            <a:r>
              <a:rPr lang="en-US" u="sng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en-US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Nitrous Oxide	N</a:t>
            </a:r>
            <a:r>
              <a:rPr lang="en-US" u="sng" baseline="-25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			0.00003%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*Ozone		O</a:t>
            </a:r>
            <a:r>
              <a:rPr lang="en-US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0.000004%</a:t>
            </a:r>
          </a:p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 variable gases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  <a:r>
              <a:rPr lang="en-US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Greenhouse Gases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609600" y="147638"/>
            <a:ext cx="803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Composition of the Earth’s Atmosphere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2AC0A73-10D7-4E19-9C8B-76098D0D532C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205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1143000" y="577850"/>
          <a:ext cx="7239000" cy="5416550"/>
        </p:xfrm>
        <a:graphic>
          <a:graphicData uri="http://schemas.openxmlformats.org/presentationml/2006/ole">
            <p:oleObj spid="_x0000_s2050" name="Image" r:id="rId4" imgW="6857143" imgH="5130159" progId="Photoshop.Image.6">
              <p:embed/>
            </p:oleObj>
          </a:graphicData>
        </a:graphic>
      </p:graphicFrame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2887663" y="6015038"/>
            <a:ext cx="3863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Keeling Curve </a:t>
            </a:r>
          </a:p>
        </p:txBody>
      </p:sp>
      <p:pic>
        <p:nvPicPr>
          <p:cNvPr id="2054" name="Picture 6" descr="hdr_obituary"/>
          <p:cNvPicPr>
            <a:picLocks noChangeAspect="1" noChangeArrowheads="1"/>
          </p:cNvPicPr>
          <p:nvPr/>
        </p:nvPicPr>
        <p:blipFill>
          <a:blip r:embed="rId5"/>
          <a:srcRect l="20741"/>
          <a:stretch>
            <a:fillRect/>
          </a:stretch>
        </p:blipFill>
        <p:spPr bwMode="auto">
          <a:xfrm>
            <a:off x="1905000" y="241300"/>
            <a:ext cx="4076700" cy="1695450"/>
          </a:xfrm>
          <a:prstGeom prst="rect">
            <a:avLst/>
          </a:prstGeom>
          <a:noFill/>
          <a:ln w="76200">
            <a:solidFill>
              <a:srgbClr val="3399FF"/>
            </a:solidFill>
            <a:miter lim="800000"/>
            <a:headEnd/>
            <a:tailEnd/>
          </a:ln>
        </p:spPr>
      </p:pic>
      <p:sp>
        <p:nvSpPr>
          <p:cNvPr id="75784" name="Line 8"/>
          <p:cNvSpPr>
            <a:spLocks noChangeShapeType="1"/>
          </p:cNvSpPr>
          <p:nvPr/>
        </p:nvSpPr>
        <p:spPr bwMode="auto">
          <a:xfrm>
            <a:off x="1752600" y="609600"/>
            <a:ext cx="0" cy="495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785" name="Line 9"/>
          <p:cNvSpPr>
            <a:spLocks noChangeShapeType="1"/>
          </p:cNvSpPr>
          <p:nvPr/>
        </p:nvSpPr>
        <p:spPr bwMode="auto">
          <a:xfrm>
            <a:off x="1752600" y="5562600"/>
            <a:ext cx="662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813B215-4A74-4A96-B4F2-DBC81B4A9A62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3584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625475" y="546100"/>
            <a:ext cx="7978775" cy="63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“Climate Sensitivity”</a:t>
            </a:r>
          </a:p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how much Temperature</a:t>
            </a:r>
          </a:p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Rise you get when you double</a:t>
            </a:r>
          </a:p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Carbon Dioxide above</a:t>
            </a:r>
          </a:p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pre-industrial levels.</a:t>
            </a:r>
          </a:p>
          <a:p>
            <a:pPr algn="ctr">
              <a:defRPr/>
            </a:pP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IPCC Third Assessment Report (2001) estimate for the 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Climate Sensitivity was 1.5 to 4.5 °C,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IPCC Fourth Assessment report (February 2007)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estimates it to be 2-4.5 ºC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 a most likely value of 3ºC</a:t>
            </a:r>
          </a:p>
          <a:p>
            <a:pPr algn="ctr">
              <a:defRPr/>
            </a:pP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E427C28-C378-4B10-AB22-96E69417F5D4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4198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pic>
        <p:nvPicPr>
          <p:cNvPr id="40964" name="Picture 4" descr="eocene c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590800"/>
            <a:ext cx="8026400" cy="3629025"/>
          </a:xfrm>
          <a:prstGeom prst="rect">
            <a:avLst/>
          </a:prstGeom>
          <a:noFill/>
          <a:ln w="76200">
            <a:solidFill>
              <a:srgbClr val="3399FF"/>
            </a:solidFill>
            <a:miter lim="800000"/>
            <a:headEnd/>
            <a:tailEnd/>
          </a:ln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762000" y="6376988"/>
            <a:ext cx="763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Lowenstein and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Dimicco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(SUNY, Binghamton) Science, 29 September 2006</a:t>
            </a:r>
          </a:p>
        </p:txBody>
      </p:sp>
      <p:pic>
        <p:nvPicPr>
          <p:cNvPr id="40966" name="Picture 6" descr="trona nahcol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04800"/>
            <a:ext cx="3657600" cy="1962150"/>
          </a:xfrm>
          <a:prstGeom prst="rect">
            <a:avLst/>
          </a:prstGeom>
          <a:noFill/>
          <a:ln w="76200">
            <a:solidFill>
              <a:srgbClr val="3399FF"/>
            </a:solidFill>
            <a:miter lim="800000"/>
            <a:headEnd/>
            <a:tailEnd/>
          </a:ln>
        </p:spPr>
      </p:pic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663575" y="609600"/>
            <a:ext cx="38957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Nahcolite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Soda Ash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NaHCO</a:t>
            </a:r>
            <a:r>
              <a:rPr lang="en-US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Only Occurs at CO</a:t>
            </a:r>
            <a:r>
              <a:rPr lang="en-US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Concentrations  &gt; 1125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ppm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904" name="Line 8"/>
          <p:cNvSpPr>
            <a:spLocks noChangeShapeType="1"/>
          </p:cNvSpPr>
          <p:nvPr/>
        </p:nvSpPr>
        <p:spPr bwMode="auto">
          <a:xfrm>
            <a:off x="1219200" y="4343400"/>
            <a:ext cx="1752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4572000" y="2667000"/>
            <a:ext cx="3273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Piceance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Creek Basin, Colorado</a:t>
            </a:r>
          </a:p>
        </p:txBody>
      </p:sp>
      <p:sp>
        <p:nvSpPr>
          <p:cNvPr id="80906" name="Line 10"/>
          <p:cNvSpPr>
            <a:spLocks noChangeShapeType="1"/>
          </p:cNvSpPr>
          <p:nvPr/>
        </p:nvSpPr>
        <p:spPr bwMode="auto">
          <a:xfrm>
            <a:off x="6705600" y="2971800"/>
            <a:ext cx="762000" cy="1295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907" name="Line 11"/>
          <p:cNvSpPr>
            <a:spLocks noChangeShapeType="1"/>
          </p:cNvSpPr>
          <p:nvPr/>
        </p:nvSpPr>
        <p:spPr bwMode="auto">
          <a:xfrm>
            <a:off x="3048000" y="4343400"/>
            <a:ext cx="533400" cy="228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908" name="Line 12"/>
          <p:cNvSpPr>
            <a:spLocks noChangeShapeType="1"/>
          </p:cNvSpPr>
          <p:nvPr/>
        </p:nvSpPr>
        <p:spPr bwMode="auto">
          <a:xfrm>
            <a:off x="3657600" y="4572000"/>
            <a:ext cx="4724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AA1FA04-47AA-4654-8997-B26C8A57A8AB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430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554038" y="1600200"/>
            <a:ext cx="837601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000054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 Presence of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Nahcolite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 the</a:t>
            </a:r>
          </a:p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Green River Formation Indicates</a:t>
            </a:r>
          </a:p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From 49 to 56 Million Years Ago, </a:t>
            </a:r>
          </a:p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Level of Atmospheric CO</a:t>
            </a:r>
            <a:r>
              <a:rPr lang="en-US" sz="360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</a:t>
            </a:r>
          </a:p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Was At Least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Times the Current Level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32398BD-6D85-43D4-8390-4C92FF6FB27A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4403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228600" y="228600"/>
            <a:ext cx="3276600" cy="6400800"/>
          </a:xfrm>
          <a:prstGeom prst="rect">
            <a:avLst/>
          </a:prstGeom>
          <a:solidFill>
            <a:schemeClr val="tx1"/>
          </a:solidFill>
          <a:ln w="7620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4996" name="Picture 4" descr="4600Myr temperatures"/>
          <p:cNvPicPr>
            <a:picLocks noChangeAspect="1" noChangeArrowheads="1"/>
          </p:cNvPicPr>
          <p:nvPr/>
        </p:nvPicPr>
        <p:blipFill>
          <a:blip r:embed="rId3"/>
          <a:srcRect t="995" b="972"/>
          <a:stretch>
            <a:fillRect/>
          </a:stretch>
        </p:blipFill>
        <p:spPr bwMode="auto">
          <a:xfrm>
            <a:off x="762000" y="304800"/>
            <a:ext cx="2732088" cy="6248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4392613" y="1219200"/>
            <a:ext cx="3635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~20 to 35 ºC 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(68 to 95 ºF)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Wyoming and Colorado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3806825" y="2743200"/>
            <a:ext cx="5243513" cy="211772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 Curves Shows the</a:t>
            </a:r>
          </a:p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Temperatures in the</a:t>
            </a:r>
          </a:p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Geological Past as Cooler </a:t>
            </a:r>
          </a:p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 Warmer than the Present</a:t>
            </a: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5029200" y="5486400"/>
            <a:ext cx="2701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 to 23 ºC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(32 to 74 ºF)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Wyoming Today</a:t>
            </a:r>
          </a:p>
        </p:txBody>
      </p:sp>
      <p:sp>
        <p:nvSpPr>
          <p:cNvPr id="85003" name="Freeform 11"/>
          <p:cNvSpPr>
            <a:spLocks/>
          </p:cNvSpPr>
          <p:nvPr/>
        </p:nvSpPr>
        <p:spPr bwMode="auto">
          <a:xfrm>
            <a:off x="2500313" y="519113"/>
            <a:ext cx="866775" cy="5657850"/>
          </a:xfrm>
          <a:custGeom>
            <a:avLst/>
            <a:gdLst/>
            <a:ahLst/>
            <a:cxnLst>
              <a:cxn ang="0">
                <a:pos x="39" y="12"/>
              </a:cxn>
              <a:cxn ang="0">
                <a:pos x="84" y="42"/>
              </a:cxn>
              <a:cxn ang="0">
                <a:pos x="102" y="81"/>
              </a:cxn>
              <a:cxn ang="0">
                <a:pos x="42" y="105"/>
              </a:cxn>
              <a:cxn ang="0">
                <a:pos x="168" y="144"/>
              </a:cxn>
              <a:cxn ang="0">
                <a:pos x="174" y="177"/>
              </a:cxn>
              <a:cxn ang="0">
                <a:pos x="183" y="201"/>
              </a:cxn>
              <a:cxn ang="0">
                <a:pos x="255" y="243"/>
              </a:cxn>
              <a:cxn ang="0">
                <a:pos x="252" y="282"/>
              </a:cxn>
              <a:cxn ang="0">
                <a:pos x="294" y="306"/>
              </a:cxn>
              <a:cxn ang="0">
                <a:pos x="276" y="351"/>
              </a:cxn>
              <a:cxn ang="0">
                <a:pos x="279" y="384"/>
              </a:cxn>
              <a:cxn ang="0">
                <a:pos x="288" y="435"/>
              </a:cxn>
              <a:cxn ang="0">
                <a:pos x="369" y="480"/>
              </a:cxn>
              <a:cxn ang="0">
                <a:pos x="351" y="510"/>
              </a:cxn>
              <a:cxn ang="0">
                <a:pos x="315" y="546"/>
              </a:cxn>
              <a:cxn ang="0">
                <a:pos x="306" y="585"/>
              </a:cxn>
              <a:cxn ang="0">
                <a:pos x="399" y="663"/>
              </a:cxn>
              <a:cxn ang="0">
                <a:pos x="381" y="774"/>
              </a:cxn>
              <a:cxn ang="0">
                <a:pos x="393" y="873"/>
              </a:cxn>
              <a:cxn ang="0">
                <a:pos x="390" y="927"/>
              </a:cxn>
              <a:cxn ang="0">
                <a:pos x="456" y="1086"/>
              </a:cxn>
              <a:cxn ang="0">
                <a:pos x="390" y="1185"/>
              </a:cxn>
              <a:cxn ang="0">
                <a:pos x="288" y="1284"/>
              </a:cxn>
              <a:cxn ang="0">
                <a:pos x="351" y="1404"/>
              </a:cxn>
              <a:cxn ang="0">
                <a:pos x="273" y="1515"/>
              </a:cxn>
              <a:cxn ang="0">
                <a:pos x="54" y="1617"/>
              </a:cxn>
              <a:cxn ang="0">
                <a:pos x="234" y="1737"/>
              </a:cxn>
              <a:cxn ang="0">
                <a:pos x="231" y="1896"/>
              </a:cxn>
              <a:cxn ang="0">
                <a:pos x="132" y="2112"/>
              </a:cxn>
              <a:cxn ang="0">
                <a:pos x="237" y="2196"/>
              </a:cxn>
              <a:cxn ang="0">
                <a:pos x="240" y="2241"/>
              </a:cxn>
              <a:cxn ang="0">
                <a:pos x="300" y="2355"/>
              </a:cxn>
              <a:cxn ang="0">
                <a:pos x="30" y="2469"/>
              </a:cxn>
              <a:cxn ang="0">
                <a:pos x="39" y="2559"/>
              </a:cxn>
              <a:cxn ang="0">
                <a:pos x="342" y="2649"/>
              </a:cxn>
              <a:cxn ang="0">
                <a:pos x="240" y="2922"/>
              </a:cxn>
              <a:cxn ang="0">
                <a:pos x="282" y="3018"/>
              </a:cxn>
              <a:cxn ang="0">
                <a:pos x="432" y="3282"/>
              </a:cxn>
            </a:cxnLst>
            <a:rect l="0" t="0" r="r" b="b"/>
            <a:pathLst>
              <a:path w="546" h="3564">
                <a:moveTo>
                  <a:pt x="210" y="0"/>
                </a:moveTo>
                <a:cubicBezTo>
                  <a:pt x="182" y="2"/>
                  <a:pt x="36" y="8"/>
                  <a:pt x="39" y="12"/>
                </a:cubicBezTo>
                <a:cubicBezTo>
                  <a:pt x="42" y="16"/>
                  <a:pt x="221" y="22"/>
                  <a:pt x="228" y="27"/>
                </a:cubicBezTo>
                <a:cubicBezTo>
                  <a:pt x="235" y="32"/>
                  <a:pt x="85" y="38"/>
                  <a:pt x="84" y="42"/>
                </a:cubicBezTo>
                <a:cubicBezTo>
                  <a:pt x="83" y="46"/>
                  <a:pt x="222" y="45"/>
                  <a:pt x="225" y="51"/>
                </a:cubicBezTo>
                <a:cubicBezTo>
                  <a:pt x="228" y="57"/>
                  <a:pt x="107" y="75"/>
                  <a:pt x="102" y="81"/>
                </a:cubicBezTo>
                <a:cubicBezTo>
                  <a:pt x="97" y="87"/>
                  <a:pt x="202" y="86"/>
                  <a:pt x="192" y="90"/>
                </a:cubicBezTo>
                <a:cubicBezTo>
                  <a:pt x="182" y="94"/>
                  <a:pt x="36" y="98"/>
                  <a:pt x="42" y="105"/>
                </a:cubicBezTo>
                <a:cubicBezTo>
                  <a:pt x="48" y="112"/>
                  <a:pt x="210" y="125"/>
                  <a:pt x="231" y="132"/>
                </a:cubicBezTo>
                <a:cubicBezTo>
                  <a:pt x="252" y="139"/>
                  <a:pt x="168" y="140"/>
                  <a:pt x="168" y="144"/>
                </a:cubicBezTo>
                <a:cubicBezTo>
                  <a:pt x="168" y="148"/>
                  <a:pt x="233" y="154"/>
                  <a:pt x="234" y="159"/>
                </a:cubicBezTo>
                <a:cubicBezTo>
                  <a:pt x="235" y="164"/>
                  <a:pt x="178" y="172"/>
                  <a:pt x="174" y="177"/>
                </a:cubicBezTo>
                <a:cubicBezTo>
                  <a:pt x="170" y="182"/>
                  <a:pt x="209" y="182"/>
                  <a:pt x="210" y="186"/>
                </a:cubicBezTo>
                <a:cubicBezTo>
                  <a:pt x="211" y="190"/>
                  <a:pt x="183" y="194"/>
                  <a:pt x="183" y="201"/>
                </a:cubicBezTo>
                <a:cubicBezTo>
                  <a:pt x="183" y="208"/>
                  <a:pt x="198" y="224"/>
                  <a:pt x="210" y="231"/>
                </a:cubicBezTo>
                <a:cubicBezTo>
                  <a:pt x="222" y="238"/>
                  <a:pt x="254" y="237"/>
                  <a:pt x="255" y="243"/>
                </a:cubicBezTo>
                <a:cubicBezTo>
                  <a:pt x="256" y="249"/>
                  <a:pt x="219" y="261"/>
                  <a:pt x="219" y="267"/>
                </a:cubicBezTo>
                <a:cubicBezTo>
                  <a:pt x="219" y="273"/>
                  <a:pt x="252" y="277"/>
                  <a:pt x="252" y="282"/>
                </a:cubicBezTo>
                <a:cubicBezTo>
                  <a:pt x="252" y="287"/>
                  <a:pt x="209" y="296"/>
                  <a:pt x="216" y="300"/>
                </a:cubicBezTo>
                <a:cubicBezTo>
                  <a:pt x="223" y="304"/>
                  <a:pt x="288" y="299"/>
                  <a:pt x="294" y="306"/>
                </a:cubicBezTo>
                <a:cubicBezTo>
                  <a:pt x="300" y="313"/>
                  <a:pt x="255" y="332"/>
                  <a:pt x="252" y="339"/>
                </a:cubicBezTo>
                <a:cubicBezTo>
                  <a:pt x="249" y="346"/>
                  <a:pt x="281" y="345"/>
                  <a:pt x="276" y="351"/>
                </a:cubicBezTo>
                <a:cubicBezTo>
                  <a:pt x="271" y="357"/>
                  <a:pt x="222" y="367"/>
                  <a:pt x="222" y="372"/>
                </a:cubicBezTo>
                <a:cubicBezTo>
                  <a:pt x="222" y="377"/>
                  <a:pt x="279" y="377"/>
                  <a:pt x="279" y="384"/>
                </a:cubicBezTo>
                <a:cubicBezTo>
                  <a:pt x="279" y="391"/>
                  <a:pt x="223" y="409"/>
                  <a:pt x="225" y="417"/>
                </a:cubicBezTo>
                <a:cubicBezTo>
                  <a:pt x="227" y="425"/>
                  <a:pt x="284" y="430"/>
                  <a:pt x="288" y="435"/>
                </a:cubicBezTo>
                <a:cubicBezTo>
                  <a:pt x="292" y="440"/>
                  <a:pt x="235" y="443"/>
                  <a:pt x="249" y="450"/>
                </a:cubicBezTo>
                <a:cubicBezTo>
                  <a:pt x="263" y="457"/>
                  <a:pt x="356" y="473"/>
                  <a:pt x="369" y="480"/>
                </a:cubicBezTo>
                <a:cubicBezTo>
                  <a:pt x="382" y="487"/>
                  <a:pt x="333" y="487"/>
                  <a:pt x="330" y="492"/>
                </a:cubicBezTo>
                <a:cubicBezTo>
                  <a:pt x="327" y="497"/>
                  <a:pt x="356" y="503"/>
                  <a:pt x="351" y="510"/>
                </a:cubicBezTo>
                <a:cubicBezTo>
                  <a:pt x="346" y="517"/>
                  <a:pt x="303" y="531"/>
                  <a:pt x="297" y="537"/>
                </a:cubicBezTo>
                <a:cubicBezTo>
                  <a:pt x="291" y="543"/>
                  <a:pt x="319" y="541"/>
                  <a:pt x="315" y="546"/>
                </a:cubicBezTo>
                <a:cubicBezTo>
                  <a:pt x="311" y="551"/>
                  <a:pt x="271" y="561"/>
                  <a:pt x="270" y="567"/>
                </a:cubicBezTo>
                <a:cubicBezTo>
                  <a:pt x="269" y="573"/>
                  <a:pt x="305" y="576"/>
                  <a:pt x="306" y="585"/>
                </a:cubicBezTo>
                <a:cubicBezTo>
                  <a:pt x="307" y="594"/>
                  <a:pt x="261" y="608"/>
                  <a:pt x="276" y="621"/>
                </a:cubicBezTo>
                <a:cubicBezTo>
                  <a:pt x="291" y="634"/>
                  <a:pt x="379" y="641"/>
                  <a:pt x="399" y="663"/>
                </a:cubicBezTo>
                <a:cubicBezTo>
                  <a:pt x="419" y="685"/>
                  <a:pt x="396" y="735"/>
                  <a:pt x="393" y="753"/>
                </a:cubicBezTo>
                <a:cubicBezTo>
                  <a:pt x="390" y="771"/>
                  <a:pt x="382" y="764"/>
                  <a:pt x="381" y="774"/>
                </a:cubicBezTo>
                <a:cubicBezTo>
                  <a:pt x="380" y="784"/>
                  <a:pt x="382" y="800"/>
                  <a:pt x="384" y="816"/>
                </a:cubicBezTo>
                <a:cubicBezTo>
                  <a:pt x="386" y="832"/>
                  <a:pt x="391" y="858"/>
                  <a:pt x="393" y="873"/>
                </a:cubicBezTo>
                <a:cubicBezTo>
                  <a:pt x="395" y="888"/>
                  <a:pt x="399" y="897"/>
                  <a:pt x="399" y="906"/>
                </a:cubicBezTo>
                <a:cubicBezTo>
                  <a:pt x="399" y="915"/>
                  <a:pt x="385" y="916"/>
                  <a:pt x="390" y="927"/>
                </a:cubicBezTo>
                <a:cubicBezTo>
                  <a:pt x="395" y="938"/>
                  <a:pt x="421" y="949"/>
                  <a:pt x="432" y="975"/>
                </a:cubicBezTo>
                <a:cubicBezTo>
                  <a:pt x="443" y="1001"/>
                  <a:pt x="455" y="1057"/>
                  <a:pt x="456" y="1086"/>
                </a:cubicBezTo>
                <a:cubicBezTo>
                  <a:pt x="457" y="1115"/>
                  <a:pt x="449" y="1133"/>
                  <a:pt x="438" y="1149"/>
                </a:cubicBezTo>
                <a:cubicBezTo>
                  <a:pt x="427" y="1165"/>
                  <a:pt x="409" y="1173"/>
                  <a:pt x="390" y="1185"/>
                </a:cubicBezTo>
                <a:cubicBezTo>
                  <a:pt x="371" y="1197"/>
                  <a:pt x="341" y="1208"/>
                  <a:pt x="324" y="1224"/>
                </a:cubicBezTo>
                <a:cubicBezTo>
                  <a:pt x="307" y="1240"/>
                  <a:pt x="291" y="1260"/>
                  <a:pt x="288" y="1284"/>
                </a:cubicBezTo>
                <a:cubicBezTo>
                  <a:pt x="285" y="1308"/>
                  <a:pt x="295" y="1348"/>
                  <a:pt x="306" y="1368"/>
                </a:cubicBezTo>
                <a:cubicBezTo>
                  <a:pt x="317" y="1388"/>
                  <a:pt x="339" y="1391"/>
                  <a:pt x="351" y="1404"/>
                </a:cubicBezTo>
                <a:cubicBezTo>
                  <a:pt x="363" y="1417"/>
                  <a:pt x="391" y="1425"/>
                  <a:pt x="378" y="1443"/>
                </a:cubicBezTo>
                <a:cubicBezTo>
                  <a:pt x="365" y="1461"/>
                  <a:pt x="295" y="1493"/>
                  <a:pt x="273" y="1515"/>
                </a:cubicBezTo>
                <a:cubicBezTo>
                  <a:pt x="251" y="1537"/>
                  <a:pt x="282" y="1558"/>
                  <a:pt x="246" y="1575"/>
                </a:cubicBezTo>
                <a:cubicBezTo>
                  <a:pt x="210" y="1592"/>
                  <a:pt x="86" y="1598"/>
                  <a:pt x="54" y="1617"/>
                </a:cubicBezTo>
                <a:cubicBezTo>
                  <a:pt x="22" y="1636"/>
                  <a:pt x="27" y="1666"/>
                  <a:pt x="57" y="1686"/>
                </a:cubicBezTo>
                <a:cubicBezTo>
                  <a:pt x="87" y="1706"/>
                  <a:pt x="197" y="1722"/>
                  <a:pt x="234" y="1737"/>
                </a:cubicBezTo>
                <a:cubicBezTo>
                  <a:pt x="271" y="1752"/>
                  <a:pt x="279" y="1753"/>
                  <a:pt x="279" y="1779"/>
                </a:cubicBezTo>
                <a:cubicBezTo>
                  <a:pt x="279" y="1805"/>
                  <a:pt x="235" y="1855"/>
                  <a:pt x="231" y="1896"/>
                </a:cubicBezTo>
                <a:cubicBezTo>
                  <a:pt x="227" y="1937"/>
                  <a:pt x="269" y="1989"/>
                  <a:pt x="252" y="2025"/>
                </a:cubicBezTo>
                <a:cubicBezTo>
                  <a:pt x="235" y="2061"/>
                  <a:pt x="128" y="2090"/>
                  <a:pt x="132" y="2112"/>
                </a:cubicBezTo>
                <a:cubicBezTo>
                  <a:pt x="136" y="2134"/>
                  <a:pt x="259" y="2146"/>
                  <a:pt x="276" y="2160"/>
                </a:cubicBezTo>
                <a:cubicBezTo>
                  <a:pt x="293" y="2174"/>
                  <a:pt x="237" y="2188"/>
                  <a:pt x="237" y="2196"/>
                </a:cubicBezTo>
                <a:cubicBezTo>
                  <a:pt x="237" y="2204"/>
                  <a:pt x="276" y="2204"/>
                  <a:pt x="276" y="2211"/>
                </a:cubicBezTo>
                <a:cubicBezTo>
                  <a:pt x="276" y="2218"/>
                  <a:pt x="235" y="2228"/>
                  <a:pt x="240" y="2241"/>
                </a:cubicBezTo>
                <a:cubicBezTo>
                  <a:pt x="245" y="2254"/>
                  <a:pt x="299" y="2273"/>
                  <a:pt x="309" y="2292"/>
                </a:cubicBezTo>
                <a:cubicBezTo>
                  <a:pt x="319" y="2311"/>
                  <a:pt x="317" y="2333"/>
                  <a:pt x="300" y="2355"/>
                </a:cubicBezTo>
                <a:cubicBezTo>
                  <a:pt x="283" y="2377"/>
                  <a:pt x="252" y="2402"/>
                  <a:pt x="207" y="2421"/>
                </a:cubicBezTo>
                <a:cubicBezTo>
                  <a:pt x="162" y="2440"/>
                  <a:pt x="55" y="2455"/>
                  <a:pt x="30" y="2469"/>
                </a:cubicBezTo>
                <a:cubicBezTo>
                  <a:pt x="5" y="2483"/>
                  <a:pt x="59" y="2490"/>
                  <a:pt x="60" y="2505"/>
                </a:cubicBezTo>
                <a:cubicBezTo>
                  <a:pt x="61" y="2520"/>
                  <a:pt x="0" y="2544"/>
                  <a:pt x="39" y="2559"/>
                </a:cubicBezTo>
                <a:cubicBezTo>
                  <a:pt x="78" y="2574"/>
                  <a:pt x="247" y="2583"/>
                  <a:pt x="297" y="2598"/>
                </a:cubicBezTo>
                <a:cubicBezTo>
                  <a:pt x="347" y="2613"/>
                  <a:pt x="334" y="2611"/>
                  <a:pt x="342" y="2649"/>
                </a:cubicBezTo>
                <a:cubicBezTo>
                  <a:pt x="350" y="2687"/>
                  <a:pt x="365" y="2781"/>
                  <a:pt x="348" y="2826"/>
                </a:cubicBezTo>
                <a:cubicBezTo>
                  <a:pt x="331" y="2871"/>
                  <a:pt x="276" y="2896"/>
                  <a:pt x="240" y="2922"/>
                </a:cubicBezTo>
                <a:cubicBezTo>
                  <a:pt x="204" y="2948"/>
                  <a:pt x="125" y="2966"/>
                  <a:pt x="132" y="2982"/>
                </a:cubicBezTo>
                <a:cubicBezTo>
                  <a:pt x="139" y="2998"/>
                  <a:pt x="243" y="3004"/>
                  <a:pt x="282" y="3018"/>
                </a:cubicBezTo>
                <a:cubicBezTo>
                  <a:pt x="321" y="3032"/>
                  <a:pt x="341" y="3022"/>
                  <a:pt x="366" y="3066"/>
                </a:cubicBezTo>
                <a:cubicBezTo>
                  <a:pt x="391" y="3110"/>
                  <a:pt x="402" y="3199"/>
                  <a:pt x="432" y="3282"/>
                </a:cubicBezTo>
                <a:cubicBezTo>
                  <a:pt x="462" y="3365"/>
                  <a:pt x="522" y="3505"/>
                  <a:pt x="546" y="3564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533400" y="304800"/>
            <a:ext cx="1031875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0</a:t>
            </a:r>
          </a:p>
          <a:p>
            <a:pPr>
              <a:defRPr/>
            </a:pP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1.8</a:t>
            </a:r>
          </a:p>
          <a:p>
            <a:pPr>
              <a:defRPr/>
            </a:pPr>
            <a:endParaRPr lang="en-US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65</a:t>
            </a:r>
          </a:p>
          <a:p>
            <a:pPr>
              <a:defRPr/>
            </a:pPr>
            <a:endParaRPr lang="en-US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225</a:t>
            </a:r>
          </a:p>
          <a:p>
            <a:pPr>
              <a:defRPr/>
            </a:pPr>
            <a:endParaRPr lang="en-US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570</a:t>
            </a:r>
          </a:p>
          <a:p>
            <a:pPr>
              <a:defRPr/>
            </a:pP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1000</a:t>
            </a:r>
          </a:p>
          <a:p>
            <a:pPr>
              <a:defRPr/>
            </a:pPr>
            <a:endParaRPr lang="en-US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2000</a:t>
            </a:r>
          </a:p>
          <a:p>
            <a:pPr>
              <a:defRPr/>
            </a:pP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3000</a:t>
            </a:r>
          </a:p>
          <a:p>
            <a:pPr>
              <a:defRPr/>
            </a:pP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4000</a:t>
            </a:r>
          </a:p>
          <a:p>
            <a:pPr>
              <a:defRPr/>
            </a:pP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4600</a:t>
            </a:r>
          </a:p>
          <a:p>
            <a:pPr>
              <a:defRPr/>
            </a:pPr>
            <a:endParaRPr lang="en-US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>
            <a:off x="2819400" y="533400"/>
            <a:ext cx="0" cy="59436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007" name="Text Box 15"/>
          <p:cNvSpPr txBox="1">
            <a:spLocks noChangeArrowheads="1"/>
          </p:cNvSpPr>
          <p:nvPr/>
        </p:nvSpPr>
        <p:spPr bwMode="auto">
          <a:xfrm rot="-5400000">
            <a:off x="-803275" y="3106738"/>
            <a:ext cx="252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Million Years Ago</a:t>
            </a:r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1466850" y="514350"/>
            <a:ext cx="1905000" cy="59436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3124200" y="1676400"/>
            <a:ext cx="182880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001" name="Line 9"/>
          <p:cNvSpPr>
            <a:spLocks noChangeShapeType="1"/>
          </p:cNvSpPr>
          <p:nvPr/>
        </p:nvSpPr>
        <p:spPr bwMode="auto">
          <a:xfrm>
            <a:off x="2895600" y="6019800"/>
            <a:ext cx="25908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/>
      <p:bldP spid="85002" grpId="0"/>
      <p:bldP spid="85003" grpId="0" animBg="1"/>
      <p:bldP spid="85004" grpId="0"/>
      <p:bldP spid="85007" grpId="0"/>
      <p:bldP spid="8500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5A3E8A0-AAFC-459F-AED7-48FE693E17E5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4505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1066800" y="2057400"/>
            <a:ext cx="7234238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One Big Question is:</a:t>
            </a:r>
          </a:p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Does a Rise in CO</a:t>
            </a:r>
            <a:r>
              <a:rPr lang="en-US" sz="400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Cause </a:t>
            </a:r>
          </a:p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Temperature to Rise</a:t>
            </a:r>
          </a:p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 is it the Other Way Around?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6FCD8B-57AB-4D9E-9560-7B3CC0D221F4}" type="datetime1">
              <a:rPr lang="en-US" smtClean="0"/>
              <a:pPr>
                <a:defRPr/>
              </a:pPr>
              <a:t>11/12/2008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685800" y="990600"/>
            <a:ext cx="7924800" cy="5334000"/>
          </a:xfrm>
          <a:prstGeom prst="rect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85800" y="5791200"/>
            <a:ext cx="7924800" cy="53340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010400" y="1371600"/>
            <a:ext cx="914400" cy="914400"/>
            <a:chOff x="7010400" y="1371600"/>
            <a:chExt cx="914400" cy="914400"/>
          </a:xfrm>
        </p:grpSpPr>
        <p:sp>
          <p:nvSpPr>
            <p:cNvPr id="6" name="7-Point Star 5"/>
            <p:cNvSpPr/>
            <p:nvPr/>
          </p:nvSpPr>
          <p:spPr bwMode="auto">
            <a:xfrm>
              <a:off x="7010400" y="1371600"/>
              <a:ext cx="914400" cy="914400"/>
            </a:xfrm>
            <a:prstGeom prst="star7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ester" pitchFamily="2" charset="0"/>
                <a:cs typeface="Arial" charset="0"/>
              </a:endParaRPr>
            </a:p>
          </p:txBody>
        </p:sp>
        <p:sp>
          <p:nvSpPr>
            <p:cNvPr id="8" name="7-Point Star 7"/>
            <p:cNvSpPr/>
            <p:nvPr/>
          </p:nvSpPr>
          <p:spPr bwMode="auto">
            <a:xfrm rot="20249109">
              <a:off x="7010400" y="1371600"/>
              <a:ext cx="914400" cy="914400"/>
            </a:xfrm>
            <a:prstGeom prst="star7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ester" pitchFamily="2" charset="0"/>
                <a:cs typeface="Arial" charset="0"/>
              </a:endParaRPr>
            </a:p>
          </p:txBody>
        </p:sp>
      </p:grpSp>
      <p:sp>
        <p:nvSpPr>
          <p:cNvPr id="11" name="Freeform 10"/>
          <p:cNvSpPr/>
          <p:nvPr/>
        </p:nvSpPr>
        <p:spPr bwMode="auto">
          <a:xfrm>
            <a:off x="910167" y="1706033"/>
            <a:ext cx="3416300" cy="3183467"/>
          </a:xfrm>
          <a:custGeom>
            <a:avLst/>
            <a:gdLst>
              <a:gd name="connsiteX0" fmla="*/ 550333 w 3416300"/>
              <a:gd name="connsiteY0" fmla="*/ 452967 h 3183467"/>
              <a:gd name="connsiteX1" fmla="*/ 1439333 w 3416300"/>
              <a:gd name="connsiteY1" fmla="*/ 46567 h 3183467"/>
              <a:gd name="connsiteX2" fmla="*/ 2137833 w 3416300"/>
              <a:gd name="connsiteY2" fmla="*/ 173567 h 3183467"/>
              <a:gd name="connsiteX3" fmla="*/ 3166533 w 3416300"/>
              <a:gd name="connsiteY3" fmla="*/ 567267 h 3183467"/>
              <a:gd name="connsiteX4" fmla="*/ 3369733 w 3416300"/>
              <a:gd name="connsiteY4" fmla="*/ 884767 h 3183467"/>
              <a:gd name="connsiteX5" fmla="*/ 2887133 w 3416300"/>
              <a:gd name="connsiteY5" fmla="*/ 1481667 h 3183467"/>
              <a:gd name="connsiteX6" fmla="*/ 2163233 w 3416300"/>
              <a:gd name="connsiteY6" fmla="*/ 1697567 h 3183467"/>
              <a:gd name="connsiteX7" fmla="*/ 2468033 w 3416300"/>
              <a:gd name="connsiteY7" fmla="*/ 2319867 h 3183467"/>
              <a:gd name="connsiteX8" fmla="*/ 2747433 w 3416300"/>
              <a:gd name="connsiteY8" fmla="*/ 2916767 h 3183467"/>
              <a:gd name="connsiteX9" fmla="*/ 1134533 w 3416300"/>
              <a:gd name="connsiteY9" fmla="*/ 3043767 h 3183467"/>
              <a:gd name="connsiteX10" fmla="*/ 537633 w 3416300"/>
              <a:gd name="connsiteY10" fmla="*/ 2992967 h 3183467"/>
              <a:gd name="connsiteX11" fmla="*/ 1159933 w 3416300"/>
              <a:gd name="connsiteY11" fmla="*/ 1900767 h 3183467"/>
              <a:gd name="connsiteX12" fmla="*/ 67733 w 3416300"/>
              <a:gd name="connsiteY12" fmla="*/ 757767 h 3183467"/>
              <a:gd name="connsiteX13" fmla="*/ 1566333 w 3416300"/>
              <a:gd name="connsiteY13" fmla="*/ 21167 h 3183467"/>
              <a:gd name="connsiteX0" fmla="*/ 1439333 w 3416300"/>
              <a:gd name="connsiteY0" fmla="*/ 46567 h 3183467"/>
              <a:gd name="connsiteX1" fmla="*/ 2137833 w 3416300"/>
              <a:gd name="connsiteY1" fmla="*/ 173567 h 3183467"/>
              <a:gd name="connsiteX2" fmla="*/ 3166533 w 3416300"/>
              <a:gd name="connsiteY2" fmla="*/ 567267 h 3183467"/>
              <a:gd name="connsiteX3" fmla="*/ 3369733 w 3416300"/>
              <a:gd name="connsiteY3" fmla="*/ 884767 h 3183467"/>
              <a:gd name="connsiteX4" fmla="*/ 2887133 w 3416300"/>
              <a:gd name="connsiteY4" fmla="*/ 1481667 h 3183467"/>
              <a:gd name="connsiteX5" fmla="*/ 2163233 w 3416300"/>
              <a:gd name="connsiteY5" fmla="*/ 1697567 h 3183467"/>
              <a:gd name="connsiteX6" fmla="*/ 2468033 w 3416300"/>
              <a:gd name="connsiteY6" fmla="*/ 2319867 h 3183467"/>
              <a:gd name="connsiteX7" fmla="*/ 2747433 w 3416300"/>
              <a:gd name="connsiteY7" fmla="*/ 2916767 h 3183467"/>
              <a:gd name="connsiteX8" fmla="*/ 1134533 w 3416300"/>
              <a:gd name="connsiteY8" fmla="*/ 3043767 h 3183467"/>
              <a:gd name="connsiteX9" fmla="*/ 537633 w 3416300"/>
              <a:gd name="connsiteY9" fmla="*/ 2992967 h 3183467"/>
              <a:gd name="connsiteX10" fmla="*/ 1159933 w 3416300"/>
              <a:gd name="connsiteY10" fmla="*/ 1900767 h 3183467"/>
              <a:gd name="connsiteX11" fmla="*/ 67733 w 3416300"/>
              <a:gd name="connsiteY11" fmla="*/ 757767 h 3183467"/>
              <a:gd name="connsiteX12" fmla="*/ 1566333 w 3416300"/>
              <a:gd name="connsiteY12" fmla="*/ 21167 h 318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16300" h="3183467">
                <a:moveTo>
                  <a:pt x="1439333" y="46567"/>
                </a:moveTo>
                <a:cubicBezTo>
                  <a:pt x="1703916" y="0"/>
                  <a:pt x="1849966" y="86784"/>
                  <a:pt x="2137833" y="173567"/>
                </a:cubicBezTo>
                <a:cubicBezTo>
                  <a:pt x="2425700" y="260350"/>
                  <a:pt x="2961216" y="448734"/>
                  <a:pt x="3166533" y="567267"/>
                </a:cubicBezTo>
                <a:cubicBezTo>
                  <a:pt x="3371850" y="685800"/>
                  <a:pt x="3416300" y="732367"/>
                  <a:pt x="3369733" y="884767"/>
                </a:cubicBezTo>
                <a:cubicBezTo>
                  <a:pt x="3323166" y="1037167"/>
                  <a:pt x="3088216" y="1346200"/>
                  <a:pt x="2887133" y="1481667"/>
                </a:cubicBezTo>
                <a:cubicBezTo>
                  <a:pt x="2686050" y="1617134"/>
                  <a:pt x="2233083" y="1557867"/>
                  <a:pt x="2163233" y="1697567"/>
                </a:cubicBezTo>
                <a:cubicBezTo>
                  <a:pt x="2093383" y="1837267"/>
                  <a:pt x="2370666" y="2116667"/>
                  <a:pt x="2468033" y="2319867"/>
                </a:cubicBezTo>
                <a:cubicBezTo>
                  <a:pt x="2565400" y="2523067"/>
                  <a:pt x="2969683" y="2796117"/>
                  <a:pt x="2747433" y="2916767"/>
                </a:cubicBezTo>
                <a:cubicBezTo>
                  <a:pt x="2525183" y="3037417"/>
                  <a:pt x="1502833" y="3031067"/>
                  <a:pt x="1134533" y="3043767"/>
                </a:cubicBezTo>
                <a:cubicBezTo>
                  <a:pt x="766233" y="3056467"/>
                  <a:pt x="533400" y="3183467"/>
                  <a:pt x="537633" y="2992967"/>
                </a:cubicBezTo>
                <a:cubicBezTo>
                  <a:pt x="541866" y="2802467"/>
                  <a:pt x="1238250" y="2273300"/>
                  <a:pt x="1159933" y="1900767"/>
                </a:cubicBezTo>
                <a:cubicBezTo>
                  <a:pt x="1081616" y="1528234"/>
                  <a:pt x="0" y="1071034"/>
                  <a:pt x="67733" y="757767"/>
                </a:cubicBezTo>
                <a:cubicBezTo>
                  <a:pt x="135466" y="444500"/>
                  <a:pt x="850899" y="232833"/>
                  <a:pt x="1566333" y="21167"/>
                </a:cubicBezTo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52600" y="4876800"/>
            <a:ext cx="1295400" cy="685800"/>
            <a:chOff x="1752600" y="4876800"/>
            <a:chExt cx="1295400" cy="685800"/>
          </a:xfrm>
        </p:grpSpPr>
        <p:cxnSp>
          <p:nvCxnSpPr>
            <p:cNvPr id="13" name="Straight Connector 12"/>
            <p:cNvCxnSpPr/>
            <p:nvPr/>
          </p:nvCxnSpPr>
          <p:spPr bwMode="auto">
            <a:xfrm rot="5400000">
              <a:off x="1524000" y="5105400"/>
              <a:ext cx="685800" cy="2286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5400000">
              <a:off x="1676400" y="5105400"/>
              <a:ext cx="685800" cy="2286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1828800" y="5105400"/>
              <a:ext cx="685800" cy="2286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5400000">
              <a:off x="1981200" y="5105400"/>
              <a:ext cx="685800" cy="2286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5400000">
              <a:off x="2133600" y="5105400"/>
              <a:ext cx="685800" cy="2286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rot="5400000">
              <a:off x="2286000" y="5105400"/>
              <a:ext cx="685800" cy="2286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rot="5400000">
              <a:off x="2438400" y="5105400"/>
              <a:ext cx="685800" cy="2286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rot="5400000">
              <a:off x="2590800" y="5105400"/>
              <a:ext cx="685800" cy="2286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" name="TextBox 21"/>
          <p:cNvSpPr txBox="1"/>
          <p:nvPr/>
        </p:nvSpPr>
        <p:spPr>
          <a:xfrm>
            <a:off x="1219200" y="2133600"/>
            <a:ext cx="29706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Hot Humid Air Rises </a:t>
            </a:r>
          </a:p>
          <a:p>
            <a:pPr algn="ctr"/>
            <a:r>
              <a:rPr lang="en-US" dirty="0" smtClean="0"/>
              <a:t>and Condenses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819400" y="5874603"/>
            <a:ext cx="3797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Evaporation Removes Heat</a:t>
            </a:r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048000" y="4800600"/>
            <a:ext cx="43636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Precipitation Releases </a:t>
            </a:r>
          </a:p>
          <a:p>
            <a:pPr algn="ctr"/>
            <a:r>
              <a:rPr lang="en-US" dirty="0" smtClean="0"/>
              <a:t>Heat and Causes Further Rising</a:t>
            </a:r>
            <a:endParaRPr lang="en-US" dirty="0"/>
          </a:p>
        </p:txBody>
      </p:sp>
      <p:sp>
        <p:nvSpPr>
          <p:cNvPr id="25" name="Bent Arrow 24"/>
          <p:cNvSpPr/>
          <p:nvPr/>
        </p:nvSpPr>
        <p:spPr bwMode="auto">
          <a:xfrm rot="5400000">
            <a:off x="4663440" y="2270760"/>
            <a:ext cx="1676400" cy="1402080"/>
          </a:xfrm>
          <a:prstGeom prst="bentArrow">
            <a:avLst/>
          </a:prstGeom>
          <a:solidFill>
            <a:schemeClr val="bg1">
              <a:lumMod val="60000"/>
              <a:lumOff val="40000"/>
            </a:schemeClr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24600" y="2667000"/>
            <a:ext cx="1422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Cool, Dry</a:t>
            </a:r>
          </a:p>
          <a:p>
            <a:r>
              <a:rPr lang="en-US" dirty="0" smtClean="0"/>
              <a:t>Air Sinks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38200" y="228600"/>
            <a:ext cx="7885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Weather Moves Heat Up and </a:t>
            </a:r>
            <a:r>
              <a:rPr lang="en-US" sz="3600" dirty="0" err="1" smtClean="0">
                <a:solidFill>
                  <a:schemeClr val="tx1"/>
                </a:solidFill>
              </a:rPr>
              <a:t>Poleward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5" grpId="0" animBg="1"/>
      <p:bldP spid="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4A418C4-72C3-4DFB-9021-B9253276714E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4608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sp>
        <p:nvSpPr>
          <p:cNvPr id="189458" name="Rectangle 18"/>
          <p:cNvSpPr>
            <a:spLocks noChangeArrowheads="1"/>
          </p:cNvSpPr>
          <p:nvPr/>
        </p:nvSpPr>
        <p:spPr bwMode="auto">
          <a:xfrm>
            <a:off x="762000" y="838200"/>
            <a:ext cx="7696200" cy="5562600"/>
          </a:xfrm>
          <a:prstGeom prst="rect">
            <a:avLst/>
          </a:prstGeom>
          <a:solidFill>
            <a:schemeClr val="accent1"/>
          </a:solidFill>
          <a:ln w="7620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1246188" y="228600"/>
            <a:ext cx="675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 From Antarctica at the End of the Ice Age 9 </a:t>
            </a: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2743200" y="6491288"/>
            <a:ext cx="4144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Caillon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 al.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Science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14 March 2003   </a:t>
            </a:r>
          </a:p>
        </p:txBody>
      </p:sp>
      <p:sp>
        <p:nvSpPr>
          <p:cNvPr id="189450" name="Rectangle 10"/>
          <p:cNvSpPr>
            <a:spLocks noChangeArrowheads="1"/>
          </p:cNvSpPr>
          <p:nvPr/>
        </p:nvSpPr>
        <p:spPr bwMode="auto">
          <a:xfrm>
            <a:off x="1981200" y="1371600"/>
            <a:ext cx="5638800" cy="42672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9451" name="Freeform 11"/>
          <p:cNvSpPr>
            <a:spLocks/>
          </p:cNvSpPr>
          <p:nvPr/>
        </p:nvSpPr>
        <p:spPr bwMode="auto">
          <a:xfrm>
            <a:off x="2143125" y="1447800"/>
            <a:ext cx="4343400" cy="4114800"/>
          </a:xfrm>
          <a:custGeom>
            <a:avLst/>
            <a:gdLst/>
            <a:ahLst/>
            <a:cxnLst>
              <a:cxn ang="0">
                <a:pos x="0" y="2208"/>
              </a:cxn>
              <a:cxn ang="0">
                <a:pos x="144" y="1920"/>
              </a:cxn>
              <a:cxn ang="0">
                <a:pos x="240" y="1824"/>
              </a:cxn>
              <a:cxn ang="0">
                <a:pos x="288" y="1824"/>
              </a:cxn>
              <a:cxn ang="0">
                <a:pos x="336" y="1728"/>
              </a:cxn>
              <a:cxn ang="0">
                <a:pos x="384" y="1728"/>
              </a:cxn>
              <a:cxn ang="0">
                <a:pos x="432" y="912"/>
              </a:cxn>
              <a:cxn ang="0">
                <a:pos x="528" y="624"/>
              </a:cxn>
              <a:cxn ang="0">
                <a:pos x="576" y="1152"/>
              </a:cxn>
              <a:cxn ang="0">
                <a:pos x="672" y="576"/>
              </a:cxn>
              <a:cxn ang="0">
                <a:pos x="768" y="528"/>
              </a:cxn>
              <a:cxn ang="0">
                <a:pos x="816" y="480"/>
              </a:cxn>
              <a:cxn ang="0">
                <a:pos x="816" y="336"/>
              </a:cxn>
              <a:cxn ang="0">
                <a:pos x="864" y="192"/>
              </a:cxn>
              <a:cxn ang="0">
                <a:pos x="912" y="0"/>
              </a:cxn>
              <a:cxn ang="0">
                <a:pos x="912" y="288"/>
              </a:cxn>
              <a:cxn ang="0">
                <a:pos x="1008" y="240"/>
              </a:cxn>
              <a:cxn ang="0">
                <a:pos x="960" y="720"/>
              </a:cxn>
              <a:cxn ang="0">
                <a:pos x="1008" y="528"/>
              </a:cxn>
              <a:cxn ang="0">
                <a:pos x="1104" y="768"/>
              </a:cxn>
              <a:cxn ang="0">
                <a:pos x="1152" y="672"/>
              </a:cxn>
              <a:cxn ang="0">
                <a:pos x="1152" y="1056"/>
              </a:cxn>
              <a:cxn ang="0">
                <a:pos x="1200" y="1296"/>
              </a:cxn>
              <a:cxn ang="0">
                <a:pos x="1200" y="1488"/>
              </a:cxn>
              <a:cxn ang="0">
                <a:pos x="1248" y="1632"/>
              </a:cxn>
              <a:cxn ang="0">
                <a:pos x="1248" y="1392"/>
              </a:cxn>
              <a:cxn ang="0">
                <a:pos x="1296" y="1776"/>
              </a:cxn>
              <a:cxn ang="0">
                <a:pos x="1296" y="1920"/>
              </a:cxn>
              <a:cxn ang="0">
                <a:pos x="1392" y="2064"/>
              </a:cxn>
              <a:cxn ang="0">
                <a:pos x="1392" y="1968"/>
              </a:cxn>
              <a:cxn ang="0">
                <a:pos x="1440" y="1776"/>
              </a:cxn>
              <a:cxn ang="0">
                <a:pos x="1488" y="1440"/>
              </a:cxn>
              <a:cxn ang="0">
                <a:pos x="1488" y="1344"/>
              </a:cxn>
              <a:cxn ang="0">
                <a:pos x="1536" y="1392"/>
              </a:cxn>
              <a:cxn ang="0">
                <a:pos x="1584" y="1200"/>
              </a:cxn>
              <a:cxn ang="0">
                <a:pos x="1584" y="1440"/>
              </a:cxn>
              <a:cxn ang="0">
                <a:pos x="1632" y="1440"/>
              </a:cxn>
              <a:cxn ang="0">
                <a:pos x="1680" y="2592"/>
              </a:cxn>
              <a:cxn ang="0">
                <a:pos x="1680" y="2112"/>
              </a:cxn>
              <a:cxn ang="0">
                <a:pos x="1728" y="2256"/>
              </a:cxn>
              <a:cxn ang="0">
                <a:pos x="1776" y="2256"/>
              </a:cxn>
              <a:cxn ang="0">
                <a:pos x="1824" y="1824"/>
              </a:cxn>
              <a:cxn ang="0">
                <a:pos x="1872" y="2400"/>
              </a:cxn>
              <a:cxn ang="0">
                <a:pos x="1920" y="2448"/>
              </a:cxn>
              <a:cxn ang="0">
                <a:pos x="1968" y="2352"/>
              </a:cxn>
              <a:cxn ang="0">
                <a:pos x="2016" y="2592"/>
              </a:cxn>
              <a:cxn ang="0">
                <a:pos x="2064" y="2352"/>
              </a:cxn>
              <a:cxn ang="0">
                <a:pos x="2112" y="2544"/>
              </a:cxn>
              <a:cxn ang="0">
                <a:pos x="2112" y="2496"/>
              </a:cxn>
              <a:cxn ang="0">
                <a:pos x="2160" y="2400"/>
              </a:cxn>
              <a:cxn ang="0">
                <a:pos x="2256" y="2160"/>
              </a:cxn>
              <a:cxn ang="0">
                <a:pos x="2448" y="1968"/>
              </a:cxn>
              <a:cxn ang="0">
                <a:pos x="2736" y="2160"/>
              </a:cxn>
            </a:cxnLst>
            <a:rect l="0" t="0" r="r" b="b"/>
            <a:pathLst>
              <a:path w="2736" h="2592">
                <a:moveTo>
                  <a:pt x="0" y="2208"/>
                </a:moveTo>
                <a:lnTo>
                  <a:pt x="144" y="1920"/>
                </a:lnTo>
                <a:lnTo>
                  <a:pt x="240" y="1824"/>
                </a:lnTo>
                <a:lnTo>
                  <a:pt x="288" y="1824"/>
                </a:lnTo>
                <a:lnTo>
                  <a:pt x="336" y="1728"/>
                </a:lnTo>
                <a:lnTo>
                  <a:pt x="384" y="1728"/>
                </a:lnTo>
                <a:lnTo>
                  <a:pt x="432" y="912"/>
                </a:lnTo>
                <a:lnTo>
                  <a:pt x="528" y="624"/>
                </a:lnTo>
                <a:lnTo>
                  <a:pt x="576" y="1152"/>
                </a:lnTo>
                <a:lnTo>
                  <a:pt x="672" y="576"/>
                </a:lnTo>
                <a:lnTo>
                  <a:pt x="768" y="528"/>
                </a:lnTo>
                <a:lnTo>
                  <a:pt x="816" y="480"/>
                </a:lnTo>
                <a:lnTo>
                  <a:pt x="816" y="336"/>
                </a:lnTo>
                <a:lnTo>
                  <a:pt x="864" y="192"/>
                </a:lnTo>
                <a:lnTo>
                  <a:pt x="912" y="0"/>
                </a:lnTo>
                <a:lnTo>
                  <a:pt x="912" y="288"/>
                </a:lnTo>
                <a:lnTo>
                  <a:pt x="1008" y="240"/>
                </a:lnTo>
                <a:lnTo>
                  <a:pt x="960" y="720"/>
                </a:lnTo>
                <a:lnTo>
                  <a:pt x="1008" y="528"/>
                </a:lnTo>
                <a:lnTo>
                  <a:pt x="1104" y="768"/>
                </a:lnTo>
                <a:lnTo>
                  <a:pt x="1152" y="672"/>
                </a:lnTo>
                <a:lnTo>
                  <a:pt x="1152" y="1056"/>
                </a:lnTo>
                <a:lnTo>
                  <a:pt x="1200" y="1296"/>
                </a:lnTo>
                <a:lnTo>
                  <a:pt x="1200" y="1488"/>
                </a:lnTo>
                <a:lnTo>
                  <a:pt x="1248" y="1632"/>
                </a:lnTo>
                <a:lnTo>
                  <a:pt x="1248" y="1392"/>
                </a:lnTo>
                <a:lnTo>
                  <a:pt x="1296" y="1776"/>
                </a:lnTo>
                <a:lnTo>
                  <a:pt x="1296" y="1920"/>
                </a:lnTo>
                <a:lnTo>
                  <a:pt x="1392" y="2064"/>
                </a:lnTo>
                <a:lnTo>
                  <a:pt x="1392" y="1968"/>
                </a:lnTo>
                <a:lnTo>
                  <a:pt x="1440" y="1776"/>
                </a:lnTo>
                <a:lnTo>
                  <a:pt x="1488" y="1440"/>
                </a:lnTo>
                <a:lnTo>
                  <a:pt x="1488" y="1344"/>
                </a:lnTo>
                <a:lnTo>
                  <a:pt x="1536" y="1392"/>
                </a:lnTo>
                <a:lnTo>
                  <a:pt x="1584" y="1200"/>
                </a:lnTo>
                <a:lnTo>
                  <a:pt x="1584" y="1440"/>
                </a:lnTo>
                <a:lnTo>
                  <a:pt x="1632" y="1440"/>
                </a:lnTo>
                <a:lnTo>
                  <a:pt x="1680" y="2592"/>
                </a:lnTo>
                <a:lnTo>
                  <a:pt x="1680" y="2112"/>
                </a:lnTo>
                <a:lnTo>
                  <a:pt x="1728" y="2256"/>
                </a:lnTo>
                <a:lnTo>
                  <a:pt x="1776" y="2256"/>
                </a:lnTo>
                <a:lnTo>
                  <a:pt x="1824" y="1824"/>
                </a:lnTo>
                <a:lnTo>
                  <a:pt x="1872" y="2400"/>
                </a:lnTo>
                <a:lnTo>
                  <a:pt x="1920" y="2448"/>
                </a:lnTo>
                <a:lnTo>
                  <a:pt x="1968" y="2352"/>
                </a:lnTo>
                <a:lnTo>
                  <a:pt x="2016" y="2592"/>
                </a:lnTo>
                <a:lnTo>
                  <a:pt x="2064" y="2352"/>
                </a:lnTo>
                <a:lnTo>
                  <a:pt x="2112" y="2544"/>
                </a:lnTo>
                <a:lnTo>
                  <a:pt x="2112" y="2496"/>
                </a:lnTo>
                <a:lnTo>
                  <a:pt x="2160" y="2400"/>
                </a:lnTo>
                <a:lnTo>
                  <a:pt x="2256" y="2160"/>
                </a:lnTo>
                <a:lnTo>
                  <a:pt x="2448" y="1968"/>
                </a:lnTo>
                <a:lnTo>
                  <a:pt x="2736" y="216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9453" name="Text Box 13"/>
          <p:cNvSpPr txBox="1">
            <a:spLocks noChangeArrowheads="1"/>
          </p:cNvSpPr>
          <p:nvPr/>
        </p:nvSpPr>
        <p:spPr bwMode="auto">
          <a:xfrm>
            <a:off x="2209800" y="5621338"/>
            <a:ext cx="432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235         240       245        250</a:t>
            </a:r>
          </a:p>
        </p:txBody>
      </p:sp>
      <p:sp>
        <p:nvSpPr>
          <p:cNvPr id="189452" name="Freeform 12"/>
          <p:cNvSpPr>
            <a:spLocks/>
          </p:cNvSpPr>
          <p:nvPr/>
        </p:nvSpPr>
        <p:spPr bwMode="auto">
          <a:xfrm>
            <a:off x="1981200" y="1524000"/>
            <a:ext cx="5181600" cy="3733800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96" y="1008"/>
              </a:cxn>
              <a:cxn ang="0">
                <a:pos x="144" y="864"/>
              </a:cxn>
              <a:cxn ang="0">
                <a:pos x="240" y="1008"/>
              </a:cxn>
              <a:cxn ang="0">
                <a:pos x="288" y="1104"/>
              </a:cxn>
              <a:cxn ang="0">
                <a:pos x="336" y="912"/>
              </a:cxn>
              <a:cxn ang="0">
                <a:pos x="480" y="864"/>
              </a:cxn>
              <a:cxn ang="0">
                <a:pos x="528" y="720"/>
              </a:cxn>
              <a:cxn ang="0">
                <a:pos x="672" y="528"/>
              </a:cxn>
              <a:cxn ang="0">
                <a:pos x="768" y="384"/>
              </a:cxn>
              <a:cxn ang="0">
                <a:pos x="864" y="144"/>
              </a:cxn>
              <a:cxn ang="0">
                <a:pos x="912" y="0"/>
              </a:cxn>
              <a:cxn ang="0">
                <a:pos x="960" y="240"/>
              </a:cxn>
              <a:cxn ang="0">
                <a:pos x="1008" y="528"/>
              </a:cxn>
              <a:cxn ang="0">
                <a:pos x="1056" y="384"/>
              </a:cxn>
              <a:cxn ang="0">
                <a:pos x="1104" y="720"/>
              </a:cxn>
              <a:cxn ang="0">
                <a:pos x="1152" y="768"/>
              </a:cxn>
              <a:cxn ang="0">
                <a:pos x="1152" y="1104"/>
              </a:cxn>
              <a:cxn ang="0">
                <a:pos x="1200" y="1296"/>
              </a:cxn>
              <a:cxn ang="0">
                <a:pos x="1248" y="1344"/>
              </a:cxn>
              <a:cxn ang="0">
                <a:pos x="1296" y="1632"/>
              </a:cxn>
              <a:cxn ang="0">
                <a:pos x="1536" y="1776"/>
              </a:cxn>
              <a:cxn ang="0">
                <a:pos x="1584" y="1968"/>
              </a:cxn>
              <a:cxn ang="0">
                <a:pos x="1632" y="2064"/>
              </a:cxn>
              <a:cxn ang="0">
                <a:pos x="1728" y="2112"/>
              </a:cxn>
              <a:cxn ang="0">
                <a:pos x="1824" y="2016"/>
              </a:cxn>
              <a:cxn ang="0">
                <a:pos x="1824" y="2352"/>
              </a:cxn>
              <a:cxn ang="0">
                <a:pos x="1920" y="2304"/>
              </a:cxn>
              <a:cxn ang="0">
                <a:pos x="2016" y="2256"/>
              </a:cxn>
              <a:cxn ang="0">
                <a:pos x="2112" y="2304"/>
              </a:cxn>
              <a:cxn ang="0">
                <a:pos x="2208" y="2208"/>
              </a:cxn>
              <a:cxn ang="0">
                <a:pos x="2304" y="2208"/>
              </a:cxn>
              <a:cxn ang="0">
                <a:pos x="2352" y="2112"/>
              </a:cxn>
              <a:cxn ang="0">
                <a:pos x="2496" y="2064"/>
              </a:cxn>
              <a:cxn ang="0">
                <a:pos x="2592" y="2064"/>
              </a:cxn>
              <a:cxn ang="0">
                <a:pos x="2736" y="2064"/>
              </a:cxn>
              <a:cxn ang="0">
                <a:pos x="2832" y="1920"/>
              </a:cxn>
              <a:cxn ang="0">
                <a:pos x="2928" y="2016"/>
              </a:cxn>
              <a:cxn ang="0">
                <a:pos x="3072" y="1920"/>
              </a:cxn>
              <a:cxn ang="0">
                <a:pos x="3216" y="1776"/>
              </a:cxn>
              <a:cxn ang="0">
                <a:pos x="3264" y="1680"/>
              </a:cxn>
            </a:cxnLst>
            <a:rect l="0" t="0" r="r" b="b"/>
            <a:pathLst>
              <a:path w="3264" h="2352">
                <a:moveTo>
                  <a:pt x="0" y="816"/>
                </a:moveTo>
                <a:lnTo>
                  <a:pt x="96" y="1008"/>
                </a:lnTo>
                <a:lnTo>
                  <a:pt x="144" y="864"/>
                </a:lnTo>
                <a:lnTo>
                  <a:pt x="240" y="1008"/>
                </a:lnTo>
                <a:lnTo>
                  <a:pt x="288" y="1104"/>
                </a:lnTo>
                <a:lnTo>
                  <a:pt x="336" y="912"/>
                </a:lnTo>
                <a:lnTo>
                  <a:pt x="480" y="864"/>
                </a:lnTo>
                <a:lnTo>
                  <a:pt x="528" y="720"/>
                </a:lnTo>
                <a:lnTo>
                  <a:pt x="672" y="528"/>
                </a:lnTo>
                <a:lnTo>
                  <a:pt x="768" y="384"/>
                </a:lnTo>
                <a:lnTo>
                  <a:pt x="864" y="144"/>
                </a:lnTo>
                <a:lnTo>
                  <a:pt x="912" y="0"/>
                </a:lnTo>
                <a:lnTo>
                  <a:pt x="960" y="240"/>
                </a:lnTo>
                <a:lnTo>
                  <a:pt x="1008" y="528"/>
                </a:lnTo>
                <a:lnTo>
                  <a:pt x="1056" y="384"/>
                </a:lnTo>
                <a:lnTo>
                  <a:pt x="1104" y="720"/>
                </a:lnTo>
                <a:lnTo>
                  <a:pt x="1152" y="768"/>
                </a:lnTo>
                <a:lnTo>
                  <a:pt x="1152" y="1104"/>
                </a:lnTo>
                <a:lnTo>
                  <a:pt x="1200" y="1296"/>
                </a:lnTo>
                <a:lnTo>
                  <a:pt x="1248" y="1344"/>
                </a:lnTo>
                <a:lnTo>
                  <a:pt x="1296" y="1632"/>
                </a:lnTo>
                <a:lnTo>
                  <a:pt x="1536" y="1776"/>
                </a:lnTo>
                <a:lnTo>
                  <a:pt x="1584" y="1968"/>
                </a:lnTo>
                <a:lnTo>
                  <a:pt x="1632" y="2064"/>
                </a:lnTo>
                <a:lnTo>
                  <a:pt x="1728" y="2112"/>
                </a:lnTo>
                <a:lnTo>
                  <a:pt x="1824" y="2016"/>
                </a:lnTo>
                <a:lnTo>
                  <a:pt x="1824" y="2352"/>
                </a:lnTo>
                <a:lnTo>
                  <a:pt x="1920" y="2304"/>
                </a:lnTo>
                <a:lnTo>
                  <a:pt x="2016" y="2256"/>
                </a:lnTo>
                <a:lnTo>
                  <a:pt x="2112" y="2304"/>
                </a:lnTo>
                <a:lnTo>
                  <a:pt x="2208" y="2208"/>
                </a:lnTo>
                <a:lnTo>
                  <a:pt x="2304" y="2208"/>
                </a:lnTo>
                <a:lnTo>
                  <a:pt x="2352" y="2112"/>
                </a:lnTo>
                <a:lnTo>
                  <a:pt x="2496" y="2064"/>
                </a:lnTo>
                <a:lnTo>
                  <a:pt x="2592" y="2064"/>
                </a:lnTo>
                <a:lnTo>
                  <a:pt x="2736" y="2064"/>
                </a:lnTo>
                <a:lnTo>
                  <a:pt x="2832" y="1920"/>
                </a:lnTo>
                <a:lnTo>
                  <a:pt x="2928" y="2016"/>
                </a:lnTo>
                <a:lnTo>
                  <a:pt x="3072" y="1920"/>
                </a:lnTo>
                <a:lnTo>
                  <a:pt x="3216" y="1776"/>
                </a:lnTo>
                <a:lnTo>
                  <a:pt x="3264" y="1680"/>
                </a:lnTo>
              </a:path>
            </a:pathLst>
          </a:custGeom>
          <a:noFill/>
          <a:ln w="3810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9454" name="Text Box 14"/>
          <p:cNvSpPr txBox="1">
            <a:spLocks noChangeArrowheads="1"/>
          </p:cNvSpPr>
          <p:nvPr/>
        </p:nvSpPr>
        <p:spPr bwMode="auto">
          <a:xfrm>
            <a:off x="2133600" y="8969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9457" name="Text Box 17"/>
          <p:cNvSpPr txBox="1">
            <a:spLocks noChangeArrowheads="1"/>
          </p:cNvSpPr>
          <p:nvPr/>
        </p:nvSpPr>
        <p:spPr bwMode="auto">
          <a:xfrm>
            <a:off x="1279525" y="1247775"/>
            <a:ext cx="6604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280</a:t>
            </a:r>
          </a:p>
          <a:p>
            <a:pPr>
              <a:defRPr/>
            </a:pPr>
            <a:endParaRPr lang="en-US" sz="200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200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20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260</a:t>
            </a:r>
          </a:p>
          <a:p>
            <a:pPr>
              <a:defRPr/>
            </a:pPr>
            <a:endParaRPr lang="en-US" sz="200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200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20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240</a:t>
            </a:r>
          </a:p>
          <a:p>
            <a:pPr>
              <a:defRPr/>
            </a:pPr>
            <a:endParaRPr lang="en-US" sz="200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200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20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220</a:t>
            </a:r>
          </a:p>
          <a:p>
            <a:pPr>
              <a:defRPr/>
            </a:pPr>
            <a:endParaRPr lang="en-US" sz="200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200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20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</a:t>
            </a:r>
          </a:p>
        </p:txBody>
      </p:sp>
      <p:sp>
        <p:nvSpPr>
          <p:cNvPr id="189460" name="Text Box 20"/>
          <p:cNvSpPr txBox="1">
            <a:spLocks noChangeArrowheads="1"/>
          </p:cNvSpPr>
          <p:nvPr/>
        </p:nvSpPr>
        <p:spPr bwMode="auto">
          <a:xfrm rot="-5400000">
            <a:off x="-400844" y="3220244"/>
            <a:ext cx="293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Carbon Dioxide, ppm</a:t>
            </a:r>
          </a:p>
        </p:txBody>
      </p:sp>
      <p:sp>
        <p:nvSpPr>
          <p:cNvPr id="189461" name="Text Box 21"/>
          <p:cNvSpPr txBox="1">
            <a:spLocks noChangeArrowheads="1"/>
          </p:cNvSpPr>
          <p:nvPr/>
        </p:nvSpPr>
        <p:spPr bwMode="auto">
          <a:xfrm rot="-5400000">
            <a:off x="6493668" y="3259932"/>
            <a:ext cx="3167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Temperature proxy, Ar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876800" y="1828800"/>
            <a:ext cx="2052638" cy="2362200"/>
            <a:chOff x="3072" y="1152"/>
            <a:chExt cx="1293" cy="1488"/>
          </a:xfrm>
        </p:grpSpPr>
        <p:sp>
          <p:nvSpPr>
            <p:cNvPr id="189449" name="Text Box 9"/>
            <p:cNvSpPr txBox="1">
              <a:spLocks noChangeArrowheads="1"/>
            </p:cNvSpPr>
            <p:nvPr/>
          </p:nvSpPr>
          <p:spPr bwMode="auto">
            <a:xfrm>
              <a:off x="3072" y="1152"/>
              <a:ext cx="1293" cy="7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</a:t>
              </a:r>
              <a:r>
                <a:rPr lang="en-US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Lags</a:t>
              </a:r>
            </a:p>
            <a:p>
              <a:pPr algn="ctr"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Temperature</a:t>
              </a:r>
            </a:p>
            <a:p>
              <a:pPr algn="ctr"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By 800 years</a:t>
              </a:r>
            </a:p>
          </p:txBody>
        </p:sp>
        <p:sp>
          <p:nvSpPr>
            <p:cNvPr id="189462" name="Line 22"/>
            <p:cNvSpPr>
              <a:spLocks noChangeShapeType="1"/>
            </p:cNvSpPr>
            <p:nvPr/>
          </p:nvSpPr>
          <p:spPr bwMode="auto">
            <a:xfrm>
              <a:off x="3600" y="1920"/>
              <a:ext cx="0" cy="72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9463" name="Line 23"/>
            <p:cNvSpPr>
              <a:spLocks noChangeShapeType="1"/>
            </p:cNvSpPr>
            <p:nvPr/>
          </p:nvSpPr>
          <p:spPr bwMode="auto">
            <a:xfrm>
              <a:off x="3696" y="1920"/>
              <a:ext cx="0" cy="72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9464" name="Line 24"/>
            <p:cNvSpPr>
              <a:spLocks noChangeShapeType="1"/>
            </p:cNvSpPr>
            <p:nvPr/>
          </p:nvSpPr>
          <p:spPr bwMode="auto">
            <a:xfrm>
              <a:off x="3168" y="2256"/>
              <a:ext cx="384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9465" name="Line 25"/>
            <p:cNvSpPr>
              <a:spLocks noChangeShapeType="1"/>
            </p:cNvSpPr>
            <p:nvPr/>
          </p:nvSpPr>
          <p:spPr bwMode="auto">
            <a:xfrm flipH="1">
              <a:off x="3744" y="2256"/>
              <a:ext cx="384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9467" name="Text Box 27"/>
          <p:cNvSpPr txBox="1">
            <a:spLocks noChangeArrowheads="1"/>
          </p:cNvSpPr>
          <p:nvPr/>
        </p:nvSpPr>
        <p:spPr bwMode="auto">
          <a:xfrm>
            <a:off x="2955925" y="5926138"/>
            <a:ext cx="3305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Thousands of years ago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0"/>
                                        <p:tgtEl>
                                          <p:spTgt spid="18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0"/>
                                        <p:tgtEl>
                                          <p:spTgt spid="18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025 -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51" grpId="0" animBg="1"/>
      <p:bldP spid="189451" grpId="1" animBg="1"/>
      <p:bldP spid="18945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E058686-6701-48D8-A4F1-9EFBA1FCD620}" type="datetime1">
              <a:rPr lang="en-US" smtClean="0"/>
              <a:pPr>
                <a:defRPr/>
              </a:pPr>
              <a:t>11/12/2008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  <a:endParaRPr lang="en-US"/>
          </a:p>
        </p:txBody>
      </p:sp>
      <p:pic>
        <p:nvPicPr>
          <p:cNvPr id="46085" name="Picture 5" descr="glyph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8188" y="3386138"/>
            <a:ext cx="476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TextBox 8"/>
          <p:cNvSpPr txBox="1">
            <a:spLocks noChangeArrowheads="1"/>
          </p:cNvSpPr>
          <p:nvPr/>
        </p:nvSpPr>
        <p:spPr bwMode="auto">
          <a:xfrm>
            <a:off x="776175" y="6195536"/>
            <a:ext cx="75296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N. Pearson and Martin R. Palmer, </a:t>
            </a:r>
            <a:r>
              <a:rPr lang="en-US" sz="1800" u="sng" dirty="0">
                <a:solidFill>
                  <a:schemeClr val="tx1"/>
                </a:solidFill>
              </a:rPr>
              <a:t>Nature </a:t>
            </a:r>
            <a:r>
              <a:rPr lang="en-US" sz="1800" dirty="0">
                <a:solidFill>
                  <a:schemeClr val="tx1"/>
                </a:solidFill>
              </a:rPr>
              <a:t>406, 695-699 (17 August </a:t>
            </a:r>
            <a:r>
              <a:rPr lang="en-US" sz="1800" dirty="0" smtClean="0">
                <a:solidFill>
                  <a:schemeClr val="tx1"/>
                </a:solidFill>
              </a:rPr>
              <a:t>2000)</a:t>
            </a:r>
            <a:endParaRPr lang="en-US" dirty="0"/>
          </a:p>
          <a:p>
            <a:endParaRPr lang="en-US" dirty="0"/>
          </a:p>
        </p:txBody>
      </p:sp>
      <p:sp>
        <p:nvSpPr>
          <p:cNvPr id="46087" name="TextBox 10"/>
          <p:cNvSpPr txBox="1">
            <a:spLocks noChangeArrowheads="1"/>
          </p:cNvSpPr>
          <p:nvPr/>
        </p:nvSpPr>
        <p:spPr bwMode="auto">
          <a:xfrm>
            <a:off x="457200" y="381000"/>
            <a:ext cx="83010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Atmospheric  Carbon Dioxide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concentrations over the past 60 million years</a:t>
            </a:r>
          </a:p>
        </p:txBody>
      </p:sp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1691" y="1600200"/>
            <a:ext cx="5278709" cy="4495800"/>
          </a:xfrm>
          <a:prstGeom prst="rect">
            <a:avLst/>
          </a:prstGeom>
          <a:noFill/>
          <a:ln w="76200">
            <a:solidFill>
              <a:srgbClr val="3399FF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655802" y="2819400"/>
            <a:ext cx="553998" cy="159274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baseline="-25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ppmv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0144" y="5638800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Age (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mya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304800" y="304800"/>
            <a:ext cx="8458200" cy="6172200"/>
          </a:xfrm>
          <a:prstGeom prst="rect">
            <a:avLst/>
          </a:prstGeom>
          <a:solidFill>
            <a:schemeClr val="tx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188F93-060B-4E0F-BB0D-B933A64449FE}" type="datetime1">
              <a:rPr lang="en-US" smtClean="0"/>
              <a:pPr>
                <a:defRPr/>
              </a:pPr>
              <a:t>11/12/2008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524000" y="685800"/>
            <a:ext cx="6781800" cy="4800600"/>
          </a:xfrm>
          <a:prstGeom prst="rect">
            <a:avLst/>
          </a:prstGeom>
          <a:noFill/>
          <a:ln w="76200" cap="flat" cmpd="sng" algn="ctr">
            <a:solidFill>
              <a:schemeClr val="tx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5562600"/>
            <a:ext cx="6487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AutoNum type="arabicPlain" startAt="200"/>
            </a:pPr>
            <a:r>
              <a:rPr lang="en-US" dirty="0" smtClean="0"/>
              <a:t>     400     600    800   1000   1200   1400</a:t>
            </a:r>
          </a:p>
          <a:p>
            <a:pPr marL="457200" indent="-457200" algn="ctr"/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(</a:t>
            </a:r>
            <a:r>
              <a:rPr lang="en-US" dirty="0" err="1" smtClean="0"/>
              <a:t>ppmv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1164372"/>
            <a:ext cx="444352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12</a:t>
            </a:r>
          </a:p>
          <a:p>
            <a:endParaRPr lang="en-US" sz="2000" dirty="0" smtClean="0"/>
          </a:p>
          <a:p>
            <a:r>
              <a:rPr lang="en-US" sz="2000" dirty="0" smtClean="0"/>
              <a:t>10</a:t>
            </a:r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8</a:t>
            </a:r>
          </a:p>
          <a:p>
            <a:endParaRPr lang="en-US" sz="2000" dirty="0" smtClean="0"/>
          </a:p>
          <a:p>
            <a:r>
              <a:rPr lang="en-US" sz="2000" dirty="0" smtClean="0"/>
              <a:t> 6</a:t>
            </a:r>
          </a:p>
          <a:p>
            <a:endParaRPr lang="en-US" sz="2000" dirty="0" smtClean="0"/>
          </a:p>
          <a:p>
            <a:r>
              <a:rPr lang="en-US" sz="2000" dirty="0" smtClean="0"/>
              <a:t> 4</a:t>
            </a:r>
          </a:p>
          <a:p>
            <a:endParaRPr lang="en-US" sz="2000" dirty="0" smtClean="0"/>
          </a:p>
          <a:p>
            <a:r>
              <a:rPr lang="en-US" sz="2000" dirty="0" smtClean="0"/>
              <a:t> 2</a:t>
            </a:r>
          </a:p>
          <a:p>
            <a:endParaRPr lang="en-US" sz="2000" dirty="0" smtClean="0"/>
          </a:p>
          <a:p>
            <a:r>
              <a:rPr lang="en-US" sz="2000" dirty="0" smtClean="0"/>
              <a:t> 0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523413" y="3022966"/>
            <a:ext cx="4575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Increase in </a:t>
            </a:r>
            <a:r>
              <a:rPr lang="en-US" dirty="0" err="1" smtClean="0"/>
              <a:t>Radiative</a:t>
            </a:r>
            <a:r>
              <a:rPr lang="en-US" dirty="0" smtClean="0"/>
              <a:t> Forcing (%)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 bwMode="auto">
          <a:xfrm>
            <a:off x="2412124" y="3484179"/>
            <a:ext cx="5328745" cy="1576552"/>
          </a:xfrm>
          <a:custGeom>
            <a:avLst/>
            <a:gdLst>
              <a:gd name="connsiteX0" fmla="*/ 0 w 5328745"/>
              <a:gd name="connsiteY0" fmla="*/ 1576552 h 1576552"/>
              <a:gd name="connsiteX1" fmla="*/ 1182414 w 5328745"/>
              <a:gd name="connsiteY1" fmla="*/ 930166 h 1576552"/>
              <a:gd name="connsiteX2" fmla="*/ 3657600 w 5328745"/>
              <a:gd name="connsiteY2" fmla="*/ 315311 h 1576552"/>
              <a:gd name="connsiteX3" fmla="*/ 5328745 w 5328745"/>
              <a:gd name="connsiteY3" fmla="*/ 0 h 157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8745" h="1576552">
                <a:moveTo>
                  <a:pt x="0" y="1576552"/>
                </a:moveTo>
                <a:cubicBezTo>
                  <a:pt x="286407" y="1358462"/>
                  <a:pt x="572814" y="1140373"/>
                  <a:pt x="1182414" y="930166"/>
                </a:cubicBezTo>
                <a:cubicBezTo>
                  <a:pt x="1792014" y="719959"/>
                  <a:pt x="2966545" y="470339"/>
                  <a:pt x="3657600" y="315311"/>
                </a:cubicBezTo>
                <a:cubicBezTo>
                  <a:pt x="4348655" y="160283"/>
                  <a:pt x="4838700" y="80141"/>
                  <a:pt x="5328745" y="0"/>
                </a:cubicBezTo>
              </a:path>
            </a:pathLst>
          </a:custGeom>
          <a:noFill/>
          <a:ln w="76200" cap="flat" cmpd="sng" algn="ctr">
            <a:solidFill>
              <a:schemeClr val="tx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cxnSp>
        <p:nvCxnSpPr>
          <p:cNvPr id="12" name="Straight Connector 11"/>
          <p:cNvCxnSpPr>
            <a:stCxn id="10" idx="0"/>
          </p:cNvCxnSpPr>
          <p:nvPr/>
        </p:nvCxnSpPr>
        <p:spPr bwMode="auto">
          <a:xfrm>
            <a:off x="2438400" y="5029200"/>
            <a:ext cx="91440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endCxn id="10" idx="0"/>
          </p:cNvCxnSpPr>
          <p:nvPr/>
        </p:nvCxnSpPr>
        <p:spPr bwMode="auto">
          <a:xfrm rot="10800000" flipV="1">
            <a:off x="2412124" y="1600199"/>
            <a:ext cx="5284076" cy="346053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2">
                <a:lumMod val="1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048000" y="4953000"/>
            <a:ext cx="507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Richard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Lindzen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(MIT), Proc.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Erice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Meeting, 2005</a:t>
            </a:r>
            <a:endParaRPr lang="en-US" sz="1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762000"/>
            <a:ext cx="358944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Increasing CO</a:t>
            </a:r>
            <a:r>
              <a:rPr lang="en-US" baseline="-25000" dirty="0" smtClean="0"/>
              <a:t>2</a:t>
            </a:r>
            <a:r>
              <a:rPr lang="en-US" dirty="0" smtClean="0"/>
              <a:t> Changes</a:t>
            </a:r>
          </a:p>
          <a:p>
            <a:pPr algn="ctr"/>
            <a:r>
              <a:rPr lang="en-US" dirty="0" smtClean="0"/>
              <a:t>Climate Logarithmically,</a:t>
            </a:r>
          </a:p>
          <a:p>
            <a:pPr algn="ctr"/>
            <a:r>
              <a:rPr lang="en-US" dirty="0" smtClean="0"/>
              <a:t>Not Linearly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Doubling CO</a:t>
            </a:r>
            <a:r>
              <a:rPr lang="en-US" baseline="-25000" dirty="0" smtClean="0"/>
              <a:t>2</a:t>
            </a:r>
            <a:r>
              <a:rPr lang="en-US" dirty="0" smtClean="0"/>
              <a:t> Changes</a:t>
            </a:r>
          </a:p>
          <a:p>
            <a:pPr algn="ctr"/>
            <a:r>
              <a:rPr lang="en-US" dirty="0" smtClean="0"/>
              <a:t>The Atmosphere </a:t>
            </a:r>
          </a:p>
          <a:p>
            <a:pPr algn="ctr"/>
            <a:r>
              <a:rPr lang="en-US" dirty="0" smtClean="0"/>
              <a:t>by only 2%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9630971">
            <a:off x="5445826" y="1908163"/>
            <a:ext cx="2076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Change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20828380">
            <a:off x="5044847" y="3265682"/>
            <a:ext cx="2848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Logarithmic Change</a:t>
            </a:r>
            <a:endParaRPr lang="en-US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929EAF-90F9-4E98-B82E-CE397AE21F8B}" type="datetime1">
              <a:rPr lang="en-US" smtClean="0"/>
              <a:pPr>
                <a:defRPr/>
              </a:pPr>
              <a:t>11/12/2008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10728" y="685800"/>
            <a:ext cx="69140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>
                      <a:lumMod val="50000"/>
                    </a:schemeClr>
                  </a:outerShdw>
                </a:effectLst>
              </a:rPr>
              <a:t>It is Difficult to Compare the Role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>
                      <a:lumMod val="50000"/>
                    </a:schemeClr>
                  </a:outerShdw>
                </a:effectLst>
              </a:rPr>
              <a:t>Of Water Vapor to Other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>
                      <a:lumMod val="50000"/>
                    </a:schemeClr>
                  </a:outerShdw>
                </a:effectLst>
              </a:rPr>
              <a:t>Greenhouse Gases but the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>
                      <a:lumMod val="50000"/>
                    </a:schemeClr>
                  </a:outerShdw>
                </a:effectLst>
              </a:rPr>
              <a:t>Effects are Roughly:</a:t>
            </a:r>
            <a:endParaRPr lang="en-US" sz="36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3276600"/>
            <a:ext cx="67826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>
                      <a:lumMod val="50000"/>
                    </a:schemeClr>
                  </a:outerShdw>
                </a:effectLst>
              </a:rPr>
              <a:t>Water Vapor 	                 36-70%</a:t>
            </a:r>
          </a:p>
          <a:p>
            <a:r>
              <a:rPr lang="en-US" sz="36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>
                      <a:lumMod val="50000"/>
                    </a:schemeClr>
                  </a:outerShdw>
                </a:effectLst>
              </a:rPr>
              <a:t>Carbon Dioxide 	            9-26%</a:t>
            </a:r>
          </a:p>
          <a:p>
            <a:r>
              <a:rPr lang="en-US" sz="36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>
                      <a:lumMod val="50000"/>
                    </a:schemeClr>
                  </a:outerShdw>
                </a:effectLst>
              </a:rPr>
              <a:t>Methane			            4-9%</a:t>
            </a:r>
          </a:p>
          <a:p>
            <a:r>
              <a:rPr lang="en-US" sz="36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2">
                      <a:lumMod val="50000"/>
                    </a:schemeClr>
                  </a:outerShdw>
                </a:effectLst>
              </a:rPr>
              <a:t>Ozone 				     3-7%</a:t>
            </a:r>
            <a:endParaRPr lang="en-US" sz="3600" dirty="0">
              <a:solidFill>
                <a:schemeClr val="tx1"/>
              </a:solidFill>
              <a:effectLst>
                <a:outerShdw blurRad="50800" dist="50800" dir="5400000" algn="ctr" rotWithShape="0">
                  <a:schemeClr val="bg2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F4B38-E5E8-41CF-A25B-3525F94FFF8A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4710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2286000"/>
            <a:ext cx="4689475" cy="1938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 About </a:t>
            </a:r>
          </a:p>
          <a:p>
            <a:pPr algn="ctr">
              <a:defRPr/>
            </a:pP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Sun?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31683-6EBC-4AB6-8366-8E854E01B8CD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4813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295400" y="1371600"/>
            <a:ext cx="6324600" cy="3827463"/>
          </a:xfrm>
          <a:prstGeom prst="rect">
            <a:avLst/>
          </a:prstGeom>
          <a:solidFill>
            <a:schemeClr val="accent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515" name="Freeform 3"/>
          <p:cNvSpPr>
            <a:spLocks/>
          </p:cNvSpPr>
          <p:nvPr/>
        </p:nvSpPr>
        <p:spPr bwMode="auto">
          <a:xfrm>
            <a:off x="1301750" y="1998663"/>
            <a:ext cx="6242050" cy="1808162"/>
          </a:xfrm>
          <a:custGeom>
            <a:avLst/>
            <a:gdLst/>
            <a:ahLst/>
            <a:cxnLst>
              <a:cxn ang="0">
                <a:pos x="0" y="949"/>
              </a:cxn>
              <a:cxn ang="0">
                <a:pos x="84" y="921"/>
              </a:cxn>
              <a:cxn ang="0">
                <a:pos x="172" y="917"/>
              </a:cxn>
              <a:cxn ang="0">
                <a:pos x="224" y="877"/>
              </a:cxn>
              <a:cxn ang="0">
                <a:pos x="336" y="873"/>
              </a:cxn>
              <a:cxn ang="0">
                <a:pos x="472" y="841"/>
              </a:cxn>
              <a:cxn ang="0">
                <a:pos x="552" y="785"/>
              </a:cxn>
              <a:cxn ang="0">
                <a:pos x="664" y="781"/>
              </a:cxn>
              <a:cxn ang="0">
                <a:pos x="728" y="729"/>
              </a:cxn>
              <a:cxn ang="0">
                <a:pos x="796" y="709"/>
              </a:cxn>
              <a:cxn ang="0">
                <a:pos x="836" y="669"/>
              </a:cxn>
              <a:cxn ang="0">
                <a:pos x="888" y="649"/>
              </a:cxn>
              <a:cxn ang="0">
                <a:pos x="952" y="613"/>
              </a:cxn>
              <a:cxn ang="0">
                <a:pos x="1016" y="537"/>
              </a:cxn>
              <a:cxn ang="0">
                <a:pos x="1092" y="529"/>
              </a:cxn>
              <a:cxn ang="0">
                <a:pos x="1128" y="485"/>
              </a:cxn>
              <a:cxn ang="0">
                <a:pos x="1192" y="477"/>
              </a:cxn>
              <a:cxn ang="0">
                <a:pos x="1244" y="525"/>
              </a:cxn>
              <a:cxn ang="0">
                <a:pos x="1332" y="649"/>
              </a:cxn>
              <a:cxn ang="0">
                <a:pos x="1388" y="705"/>
              </a:cxn>
              <a:cxn ang="0">
                <a:pos x="1436" y="741"/>
              </a:cxn>
              <a:cxn ang="0">
                <a:pos x="1512" y="713"/>
              </a:cxn>
              <a:cxn ang="0">
                <a:pos x="1608" y="561"/>
              </a:cxn>
              <a:cxn ang="0">
                <a:pos x="1680" y="573"/>
              </a:cxn>
              <a:cxn ang="0">
                <a:pos x="1804" y="537"/>
              </a:cxn>
              <a:cxn ang="0">
                <a:pos x="1868" y="545"/>
              </a:cxn>
              <a:cxn ang="0">
                <a:pos x="1952" y="561"/>
              </a:cxn>
              <a:cxn ang="0">
                <a:pos x="2040" y="561"/>
              </a:cxn>
              <a:cxn ang="0">
                <a:pos x="2092" y="709"/>
              </a:cxn>
              <a:cxn ang="0">
                <a:pos x="2120" y="777"/>
              </a:cxn>
              <a:cxn ang="0">
                <a:pos x="2216" y="881"/>
              </a:cxn>
              <a:cxn ang="0">
                <a:pos x="2280" y="993"/>
              </a:cxn>
              <a:cxn ang="0">
                <a:pos x="2348" y="997"/>
              </a:cxn>
              <a:cxn ang="0">
                <a:pos x="2420" y="965"/>
              </a:cxn>
              <a:cxn ang="0">
                <a:pos x="2564" y="945"/>
              </a:cxn>
              <a:cxn ang="0">
                <a:pos x="2596" y="897"/>
              </a:cxn>
              <a:cxn ang="0">
                <a:pos x="2636" y="773"/>
              </a:cxn>
              <a:cxn ang="0">
                <a:pos x="2676" y="621"/>
              </a:cxn>
              <a:cxn ang="0">
                <a:pos x="2736" y="585"/>
              </a:cxn>
              <a:cxn ang="0">
                <a:pos x="2784" y="533"/>
              </a:cxn>
              <a:cxn ang="0">
                <a:pos x="2828" y="533"/>
              </a:cxn>
              <a:cxn ang="0">
                <a:pos x="2908" y="569"/>
              </a:cxn>
              <a:cxn ang="0">
                <a:pos x="2976" y="601"/>
              </a:cxn>
              <a:cxn ang="0">
                <a:pos x="3024" y="589"/>
              </a:cxn>
              <a:cxn ang="0">
                <a:pos x="3064" y="573"/>
              </a:cxn>
              <a:cxn ang="0">
                <a:pos x="3104" y="481"/>
              </a:cxn>
              <a:cxn ang="0">
                <a:pos x="3156" y="385"/>
              </a:cxn>
              <a:cxn ang="0">
                <a:pos x="3188" y="317"/>
              </a:cxn>
              <a:cxn ang="0">
                <a:pos x="3240" y="297"/>
              </a:cxn>
              <a:cxn ang="0">
                <a:pos x="3288" y="209"/>
              </a:cxn>
              <a:cxn ang="0">
                <a:pos x="3360" y="149"/>
              </a:cxn>
              <a:cxn ang="0">
                <a:pos x="3420" y="89"/>
              </a:cxn>
              <a:cxn ang="0">
                <a:pos x="3488" y="49"/>
              </a:cxn>
              <a:cxn ang="0">
                <a:pos x="3572" y="65"/>
              </a:cxn>
              <a:cxn ang="0">
                <a:pos x="3624" y="37"/>
              </a:cxn>
              <a:cxn ang="0">
                <a:pos x="3656" y="5"/>
              </a:cxn>
              <a:cxn ang="0">
                <a:pos x="3688" y="5"/>
              </a:cxn>
            </a:cxnLst>
            <a:rect l="0" t="0" r="r" b="b"/>
            <a:pathLst>
              <a:path w="3688" h="1012">
                <a:moveTo>
                  <a:pt x="0" y="949"/>
                </a:moveTo>
                <a:cubicBezTo>
                  <a:pt x="14" y="944"/>
                  <a:pt x="55" y="926"/>
                  <a:pt x="84" y="921"/>
                </a:cubicBezTo>
                <a:cubicBezTo>
                  <a:pt x="113" y="916"/>
                  <a:pt x="149" y="924"/>
                  <a:pt x="172" y="917"/>
                </a:cubicBezTo>
                <a:cubicBezTo>
                  <a:pt x="195" y="910"/>
                  <a:pt x="197" y="884"/>
                  <a:pt x="224" y="877"/>
                </a:cubicBezTo>
                <a:cubicBezTo>
                  <a:pt x="251" y="870"/>
                  <a:pt x="295" y="879"/>
                  <a:pt x="336" y="873"/>
                </a:cubicBezTo>
                <a:cubicBezTo>
                  <a:pt x="377" y="867"/>
                  <a:pt x="436" y="856"/>
                  <a:pt x="472" y="841"/>
                </a:cubicBezTo>
                <a:cubicBezTo>
                  <a:pt x="508" y="826"/>
                  <a:pt x="520" y="795"/>
                  <a:pt x="552" y="785"/>
                </a:cubicBezTo>
                <a:cubicBezTo>
                  <a:pt x="584" y="775"/>
                  <a:pt x="635" y="790"/>
                  <a:pt x="664" y="781"/>
                </a:cubicBezTo>
                <a:cubicBezTo>
                  <a:pt x="693" y="772"/>
                  <a:pt x="706" y="741"/>
                  <a:pt x="728" y="729"/>
                </a:cubicBezTo>
                <a:cubicBezTo>
                  <a:pt x="750" y="717"/>
                  <a:pt x="778" y="719"/>
                  <a:pt x="796" y="709"/>
                </a:cubicBezTo>
                <a:cubicBezTo>
                  <a:pt x="814" y="699"/>
                  <a:pt x="821" y="679"/>
                  <a:pt x="836" y="669"/>
                </a:cubicBezTo>
                <a:cubicBezTo>
                  <a:pt x="851" y="659"/>
                  <a:pt x="869" y="658"/>
                  <a:pt x="888" y="649"/>
                </a:cubicBezTo>
                <a:cubicBezTo>
                  <a:pt x="907" y="640"/>
                  <a:pt x="931" y="632"/>
                  <a:pt x="952" y="613"/>
                </a:cubicBezTo>
                <a:cubicBezTo>
                  <a:pt x="973" y="594"/>
                  <a:pt x="993" y="551"/>
                  <a:pt x="1016" y="537"/>
                </a:cubicBezTo>
                <a:cubicBezTo>
                  <a:pt x="1039" y="523"/>
                  <a:pt x="1073" y="538"/>
                  <a:pt x="1092" y="529"/>
                </a:cubicBezTo>
                <a:cubicBezTo>
                  <a:pt x="1111" y="520"/>
                  <a:pt x="1111" y="494"/>
                  <a:pt x="1128" y="485"/>
                </a:cubicBezTo>
                <a:cubicBezTo>
                  <a:pt x="1145" y="476"/>
                  <a:pt x="1173" y="470"/>
                  <a:pt x="1192" y="477"/>
                </a:cubicBezTo>
                <a:cubicBezTo>
                  <a:pt x="1211" y="484"/>
                  <a:pt x="1221" y="496"/>
                  <a:pt x="1244" y="525"/>
                </a:cubicBezTo>
                <a:cubicBezTo>
                  <a:pt x="1267" y="554"/>
                  <a:pt x="1308" y="619"/>
                  <a:pt x="1332" y="649"/>
                </a:cubicBezTo>
                <a:cubicBezTo>
                  <a:pt x="1356" y="679"/>
                  <a:pt x="1371" y="690"/>
                  <a:pt x="1388" y="705"/>
                </a:cubicBezTo>
                <a:cubicBezTo>
                  <a:pt x="1405" y="720"/>
                  <a:pt x="1415" y="740"/>
                  <a:pt x="1436" y="741"/>
                </a:cubicBezTo>
                <a:cubicBezTo>
                  <a:pt x="1457" y="742"/>
                  <a:pt x="1483" y="743"/>
                  <a:pt x="1512" y="713"/>
                </a:cubicBezTo>
                <a:cubicBezTo>
                  <a:pt x="1541" y="683"/>
                  <a:pt x="1580" y="584"/>
                  <a:pt x="1608" y="561"/>
                </a:cubicBezTo>
                <a:cubicBezTo>
                  <a:pt x="1636" y="538"/>
                  <a:pt x="1647" y="577"/>
                  <a:pt x="1680" y="573"/>
                </a:cubicBezTo>
                <a:cubicBezTo>
                  <a:pt x="1713" y="569"/>
                  <a:pt x="1773" y="542"/>
                  <a:pt x="1804" y="537"/>
                </a:cubicBezTo>
                <a:cubicBezTo>
                  <a:pt x="1835" y="532"/>
                  <a:pt x="1843" y="541"/>
                  <a:pt x="1868" y="545"/>
                </a:cubicBezTo>
                <a:cubicBezTo>
                  <a:pt x="1893" y="549"/>
                  <a:pt x="1923" y="558"/>
                  <a:pt x="1952" y="561"/>
                </a:cubicBezTo>
                <a:cubicBezTo>
                  <a:pt x="1981" y="564"/>
                  <a:pt x="2017" y="536"/>
                  <a:pt x="2040" y="561"/>
                </a:cubicBezTo>
                <a:cubicBezTo>
                  <a:pt x="2063" y="586"/>
                  <a:pt x="2079" y="673"/>
                  <a:pt x="2092" y="709"/>
                </a:cubicBezTo>
                <a:cubicBezTo>
                  <a:pt x="2105" y="745"/>
                  <a:pt x="2099" y="748"/>
                  <a:pt x="2120" y="777"/>
                </a:cubicBezTo>
                <a:cubicBezTo>
                  <a:pt x="2141" y="806"/>
                  <a:pt x="2189" y="845"/>
                  <a:pt x="2216" y="881"/>
                </a:cubicBezTo>
                <a:cubicBezTo>
                  <a:pt x="2243" y="917"/>
                  <a:pt x="2258" y="974"/>
                  <a:pt x="2280" y="993"/>
                </a:cubicBezTo>
                <a:cubicBezTo>
                  <a:pt x="2302" y="1012"/>
                  <a:pt x="2325" y="1002"/>
                  <a:pt x="2348" y="997"/>
                </a:cubicBezTo>
                <a:cubicBezTo>
                  <a:pt x="2371" y="992"/>
                  <a:pt x="2384" y="974"/>
                  <a:pt x="2420" y="965"/>
                </a:cubicBezTo>
                <a:cubicBezTo>
                  <a:pt x="2456" y="956"/>
                  <a:pt x="2535" y="956"/>
                  <a:pt x="2564" y="945"/>
                </a:cubicBezTo>
                <a:cubicBezTo>
                  <a:pt x="2593" y="934"/>
                  <a:pt x="2584" y="926"/>
                  <a:pt x="2596" y="897"/>
                </a:cubicBezTo>
                <a:cubicBezTo>
                  <a:pt x="2608" y="868"/>
                  <a:pt x="2623" y="819"/>
                  <a:pt x="2636" y="773"/>
                </a:cubicBezTo>
                <a:cubicBezTo>
                  <a:pt x="2649" y="727"/>
                  <a:pt x="2659" y="652"/>
                  <a:pt x="2676" y="621"/>
                </a:cubicBezTo>
                <a:cubicBezTo>
                  <a:pt x="2693" y="590"/>
                  <a:pt x="2718" y="600"/>
                  <a:pt x="2736" y="585"/>
                </a:cubicBezTo>
                <a:cubicBezTo>
                  <a:pt x="2754" y="570"/>
                  <a:pt x="2769" y="542"/>
                  <a:pt x="2784" y="533"/>
                </a:cubicBezTo>
                <a:cubicBezTo>
                  <a:pt x="2799" y="524"/>
                  <a:pt x="2807" y="527"/>
                  <a:pt x="2828" y="533"/>
                </a:cubicBezTo>
                <a:cubicBezTo>
                  <a:pt x="2849" y="539"/>
                  <a:pt x="2883" y="558"/>
                  <a:pt x="2908" y="569"/>
                </a:cubicBezTo>
                <a:cubicBezTo>
                  <a:pt x="2933" y="580"/>
                  <a:pt x="2957" y="598"/>
                  <a:pt x="2976" y="601"/>
                </a:cubicBezTo>
                <a:cubicBezTo>
                  <a:pt x="2995" y="604"/>
                  <a:pt x="3009" y="594"/>
                  <a:pt x="3024" y="589"/>
                </a:cubicBezTo>
                <a:cubicBezTo>
                  <a:pt x="3039" y="584"/>
                  <a:pt x="3051" y="591"/>
                  <a:pt x="3064" y="573"/>
                </a:cubicBezTo>
                <a:cubicBezTo>
                  <a:pt x="3077" y="555"/>
                  <a:pt x="3089" y="512"/>
                  <a:pt x="3104" y="481"/>
                </a:cubicBezTo>
                <a:cubicBezTo>
                  <a:pt x="3119" y="450"/>
                  <a:pt x="3142" y="412"/>
                  <a:pt x="3156" y="385"/>
                </a:cubicBezTo>
                <a:cubicBezTo>
                  <a:pt x="3170" y="358"/>
                  <a:pt x="3174" y="332"/>
                  <a:pt x="3188" y="317"/>
                </a:cubicBezTo>
                <a:cubicBezTo>
                  <a:pt x="3202" y="302"/>
                  <a:pt x="3223" y="315"/>
                  <a:pt x="3240" y="297"/>
                </a:cubicBezTo>
                <a:cubicBezTo>
                  <a:pt x="3257" y="279"/>
                  <a:pt x="3268" y="234"/>
                  <a:pt x="3288" y="209"/>
                </a:cubicBezTo>
                <a:cubicBezTo>
                  <a:pt x="3308" y="184"/>
                  <a:pt x="3338" y="169"/>
                  <a:pt x="3360" y="149"/>
                </a:cubicBezTo>
                <a:cubicBezTo>
                  <a:pt x="3382" y="129"/>
                  <a:pt x="3399" y="106"/>
                  <a:pt x="3420" y="89"/>
                </a:cubicBezTo>
                <a:cubicBezTo>
                  <a:pt x="3441" y="72"/>
                  <a:pt x="3463" y="53"/>
                  <a:pt x="3488" y="49"/>
                </a:cubicBezTo>
                <a:cubicBezTo>
                  <a:pt x="3513" y="45"/>
                  <a:pt x="3549" y="67"/>
                  <a:pt x="3572" y="65"/>
                </a:cubicBezTo>
                <a:cubicBezTo>
                  <a:pt x="3595" y="63"/>
                  <a:pt x="3610" y="47"/>
                  <a:pt x="3624" y="37"/>
                </a:cubicBezTo>
                <a:cubicBezTo>
                  <a:pt x="3638" y="27"/>
                  <a:pt x="3645" y="10"/>
                  <a:pt x="3656" y="5"/>
                </a:cubicBezTo>
                <a:cubicBezTo>
                  <a:pt x="3667" y="0"/>
                  <a:pt x="3681" y="5"/>
                  <a:pt x="3688" y="5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16" name="Freeform 4"/>
          <p:cNvSpPr>
            <a:spLocks/>
          </p:cNvSpPr>
          <p:nvPr/>
        </p:nvSpPr>
        <p:spPr bwMode="auto">
          <a:xfrm>
            <a:off x="1295400" y="2227263"/>
            <a:ext cx="6248400" cy="2717800"/>
          </a:xfrm>
          <a:custGeom>
            <a:avLst/>
            <a:gdLst/>
            <a:ahLst/>
            <a:cxnLst>
              <a:cxn ang="0">
                <a:pos x="60" y="1640"/>
              </a:cxn>
              <a:cxn ang="0">
                <a:pos x="108" y="1540"/>
              </a:cxn>
              <a:cxn ang="0">
                <a:pos x="232" y="1456"/>
              </a:cxn>
              <a:cxn ang="0">
                <a:pos x="384" y="1396"/>
              </a:cxn>
              <a:cxn ang="0">
                <a:pos x="484" y="1332"/>
              </a:cxn>
              <a:cxn ang="0">
                <a:pos x="636" y="1224"/>
              </a:cxn>
              <a:cxn ang="0">
                <a:pos x="684" y="1192"/>
              </a:cxn>
              <a:cxn ang="0">
                <a:pos x="860" y="1048"/>
              </a:cxn>
              <a:cxn ang="0">
                <a:pos x="992" y="972"/>
              </a:cxn>
              <a:cxn ang="0">
                <a:pos x="1108" y="944"/>
              </a:cxn>
              <a:cxn ang="0">
                <a:pos x="1176" y="1016"/>
              </a:cxn>
              <a:cxn ang="0">
                <a:pos x="1324" y="1136"/>
              </a:cxn>
              <a:cxn ang="0">
                <a:pos x="1448" y="1196"/>
              </a:cxn>
              <a:cxn ang="0">
                <a:pos x="1608" y="1252"/>
              </a:cxn>
              <a:cxn ang="0">
                <a:pos x="1744" y="1188"/>
              </a:cxn>
              <a:cxn ang="0">
                <a:pos x="1872" y="1120"/>
              </a:cxn>
              <a:cxn ang="0">
                <a:pos x="1940" y="1240"/>
              </a:cxn>
              <a:cxn ang="0">
                <a:pos x="2084" y="1212"/>
              </a:cxn>
              <a:cxn ang="0">
                <a:pos x="2256" y="1296"/>
              </a:cxn>
              <a:cxn ang="0">
                <a:pos x="2376" y="1332"/>
              </a:cxn>
              <a:cxn ang="0">
                <a:pos x="2496" y="1304"/>
              </a:cxn>
              <a:cxn ang="0">
                <a:pos x="2596" y="1264"/>
              </a:cxn>
              <a:cxn ang="0">
                <a:pos x="2700" y="1152"/>
              </a:cxn>
              <a:cxn ang="0">
                <a:pos x="2800" y="972"/>
              </a:cxn>
              <a:cxn ang="0">
                <a:pos x="2884" y="828"/>
              </a:cxn>
              <a:cxn ang="0">
                <a:pos x="2976" y="784"/>
              </a:cxn>
              <a:cxn ang="0">
                <a:pos x="3088" y="552"/>
              </a:cxn>
              <a:cxn ang="0">
                <a:pos x="3204" y="376"/>
              </a:cxn>
              <a:cxn ang="0">
                <a:pos x="3316" y="264"/>
              </a:cxn>
              <a:cxn ang="0">
                <a:pos x="3408" y="304"/>
              </a:cxn>
              <a:cxn ang="0">
                <a:pos x="3600" y="96"/>
              </a:cxn>
              <a:cxn ang="0">
                <a:pos x="3648" y="12"/>
              </a:cxn>
            </a:cxnLst>
            <a:rect l="0" t="0" r="r" b="b"/>
            <a:pathLst>
              <a:path w="3696" h="1664">
                <a:moveTo>
                  <a:pt x="0" y="1664"/>
                </a:moveTo>
                <a:cubicBezTo>
                  <a:pt x="10" y="1660"/>
                  <a:pt x="45" y="1648"/>
                  <a:pt x="60" y="1640"/>
                </a:cubicBezTo>
                <a:cubicBezTo>
                  <a:pt x="75" y="1632"/>
                  <a:pt x="80" y="1633"/>
                  <a:pt x="88" y="1616"/>
                </a:cubicBezTo>
                <a:cubicBezTo>
                  <a:pt x="96" y="1599"/>
                  <a:pt x="98" y="1558"/>
                  <a:pt x="108" y="1540"/>
                </a:cubicBezTo>
                <a:cubicBezTo>
                  <a:pt x="118" y="1522"/>
                  <a:pt x="127" y="1522"/>
                  <a:pt x="148" y="1508"/>
                </a:cubicBezTo>
                <a:cubicBezTo>
                  <a:pt x="169" y="1494"/>
                  <a:pt x="207" y="1471"/>
                  <a:pt x="232" y="1456"/>
                </a:cubicBezTo>
                <a:cubicBezTo>
                  <a:pt x="257" y="1441"/>
                  <a:pt x="271" y="1426"/>
                  <a:pt x="296" y="1416"/>
                </a:cubicBezTo>
                <a:cubicBezTo>
                  <a:pt x="321" y="1406"/>
                  <a:pt x="362" y="1407"/>
                  <a:pt x="384" y="1396"/>
                </a:cubicBezTo>
                <a:cubicBezTo>
                  <a:pt x="406" y="1385"/>
                  <a:pt x="411" y="1363"/>
                  <a:pt x="428" y="1352"/>
                </a:cubicBezTo>
                <a:cubicBezTo>
                  <a:pt x="445" y="1341"/>
                  <a:pt x="466" y="1341"/>
                  <a:pt x="484" y="1332"/>
                </a:cubicBezTo>
                <a:cubicBezTo>
                  <a:pt x="502" y="1323"/>
                  <a:pt x="511" y="1318"/>
                  <a:pt x="536" y="1300"/>
                </a:cubicBezTo>
                <a:cubicBezTo>
                  <a:pt x="561" y="1282"/>
                  <a:pt x="614" y="1237"/>
                  <a:pt x="636" y="1224"/>
                </a:cubicBezTo>
                <a:cubicBezTo>
                  <a:pt x="658" y="1211"/>
                  <a:pt x="660" y="1229"/>
                  <a:pt x="668" y="1224"/>
                </a:cubicBezTo>
                <a:cubicBezTo>
                  <a:pt x="676" y="1219"/>
                  <a:pt x="670" y="1215"/>
                  <a:pt x="684" y="1192"/>
                </a:cubicBezTo>
                <a:cubicBezTo>
                  <a:pt x="698" y="1169"/>
                  <a:pt x="723" y="1108"/>
                  <a:pt x="752" y="1084"/>
                </a:cubicBezTo>
                <a:cubicBezTo>
                  <a:pt x="781" y="1060"/>
                  <a:pt x="832" y="1065"/>
                  <a:pt x="860" y="1048"/>
                </a:cubicBezTo>
                <a:cubicBezTo>
                  <a:pt x="888" y="1031"/>
                  <a:pt x="898" y="997"/>
                  <a:pt x="920" y="984"/>
                </a:cubicBezTo>
                <a:cubicBezTo>
                  <a:pt x="942" y="971"/>
                  <a:pt x="969" y="980"/>
                  <a:pt x="992" y="972"/>
                </a:cubicBezTo>
                <a:cubicBezTo>
                  <a:pt x="1015" y="964"/>
                  <a:pt x="1041" y="941"/>
                  <a:pt x="1060" y="936"/>
                </a:cubicBezTo>
                <a:cubicBezTo>
                  <a:pt x="1079" y="931"/>
                  <a:pt x="1095" y="939"/>
                  <a:pt x="1108" y="944"/>
                </a:cubicBezTo>
                <a:cubicBezTo>
                  <a:pt x="1121" y="949"/>
                  <a:pt x="1125" y="956"/>
                  <a:pt x="1136" y="968"/>
                </a:cubicBezTo>
                <a:cubicBezTo>
                  <a:pt x="1147" y="980"/>
                  <a:pt x="1162" y="997"/>
                  <a:pt x="1176" y="1016"/>
                </a:cubicBezTo>
                <a:cubicBezTo>
                  <a:pt x="1190" y="1035"/>
                  <a:pt x="1195" y="1064"/>
                  <a:pt x="1220" y="1084"/>
                </a:cubicBezTo>
                <a:cubicBezTo>
                  <a:pt x="1245" y="1104"/>
                  <a:pt x="1297" y="1126"/>
                  <a:pt x="1324" y="1136"/>
                </a:cubicBezTo>
                <a:cubicBezTo>
                  <a:pt x="1351" y="1146"/>
                  <a:pt x="1363" y="1134"/>
                  <a:pt x="1384" y="1144"/>
                </a:cubicBezTo>
                <a:cubicBezTo>
                  <a:pt x="1405" y="1154"/>
                  <a:pt x="1426" y="1174"/>
                  <a:pt x="1448" y="1196"/>
                </a:cubicBezTo>
                <a:cubicBezTo>
                  <a:pt x="1470" y="1218"/>
                  <a:pt x="1489" y="1267"/>
                  <a:pt x="1516" y="1276"/>
                </a:cubicBezTo>
                <a:cubicBezTo>
                  <a:pt x="1543" y="1285"/>
                  <a:pt x="1581" y="1259"/>
                  <a:pt x="1608" y="1252"/>
                </a:cubicBezTo>
                <a:cubicBezTo>
                  <a:pt x="1635" y="1245"/>
                  <a:pt x="1653" y="1247"/>
                  <a:pt x="1676" y="1236"/>
                </a:cubicBezTo>
                <a:cubicBezTo>
                  <a:pt x="1699" y="1225"/>
                  <a:pt x="1725" y="1205"/>
                  <a:pt x="1744" y="1188"/>
                </a:cubicBezTo>
                <a:cubicBezTo>
                  <a:pt x="1763" y="1171"/>
                  <a:pt x="1767" y="1143"/>
                  <a:pt x="1788" y="1132"/>
                </a:cubicBezTo>
                <a:cubicBezTo>
                  <a:pt x="1809" y="1121"/>
                  <a:pt x="1850" y="1109"/>
                  <a:pt x="1872" y="1120"/>
                </a:cubicBezTo>
                <a:cubicBezTo>
                  <a:pt x="1894" y="1131"/>
                  <a:pt x="1909" y="1176"/>
                  <a:pt x="1920" y="1196"/>
                </a:cubicBezTo>
                <a:cubicBezTo>
                  <a:pt x="1931" y="1216"/>
                  <a:pt x="1923" y="1230"/>
                  <a:pt x="1940" y="1240"/>
                </a:cubicBezTo>
                <a:cubicBezTo>
                  <a:pt x="1957" y="1250"/>
                  <a:pt x="2000" y="1261"/>
                  <a:pt x="2024" y="1256"/>
                </a:cubicBezTo>
                <a:cubicBezTo>
                  <a:pt x="2048" y="1251"/>
                  <a:pt x="2064" y="1209"/>
                  <a:pt x="2084" y="1212"/>
                </a:cubicBezTo>
                <a:cubicBezTo>
                  <a:pt x="2104" y="1215"/>
                  <a:pt x="2115" y="1262"/>
                  <a:pt x="2144" y="1276"/>
                </a:cubicBezTo>
                <a:cubicBezTo>
                  <a:pt x="2173" y="1290"/>
                  <a:pt x="2227" y="1283"/>
                  <a:pt x="2256" y="1296"/>
                </a:cubicBezTo>
                <a:cubicBezTo>
                  <a:pt x="2285" y="1309"/>
                  <a:pt x="2300" y="1346"/>
                  <a:pt x="2320" y="1352"/>
                </a:cubicBezTo>
                <a:cubicBezTo>
                  <a:pt x="2340" y="1358"/>
                  <a:pt x="2358" y="1335"/>
                  <a:pt x="2376" y="1332"/>
                </a:cubicBezTo>
                <a:cubicBezTo>
                  <a:pt x="2394" y="1329"/>
                  <a:pt x="2408" y="1341"/>
                  <a:pt x="2428" y="1336"/>
                </a:cubicBezTo>
                <a:cubicBezTo>
                  <a:pt x="2448" y="1331"/>
                  <a:pt x="2479" y="1309"/>
                  <a:pt x="2496" y="1304"/>
                </a:cubicBezTo>
                <a:cubicBezTo>
                  <a:pt x="2513" y="1299"/>
                  <a:pt x="2511" y="1311"/>
                  <a:pt x="2528" y="1304"/>
                </a:cubicBezTo>
                <a:cubicBezTo>
                  <a:pt x="2545" y="1297"/>
                  <a:pt x="2577" y="1277"/>
                  <a:pt x="2596" y="1264"/>
                </a:cubicBezTo>
                <a:cubicBezTo>
                  <a:pt x="2615" y="1251"/>
                  <a:pt x="2623" y="1247"/>
                  <a:pt x="2640" y="1228"/>
                </a:cubicBezTo>
                <a:cubicBezTo>
                  <a:pt x="2657" y="1209"/>
                  <a:pt x="2681" y="1181"/>
                  <a:pt x="2700" y="1152"/>
                </a:cubicBezTo>
                <a:cubicBezTo>
                  <a:pt x="2719" y="1123"/>
                  <a:pt x="2735" y="1086"/>
                  <a:pt x="2752" y="1056"/>
                </a:cubicBezTo>
                <a:cubicBezTo>
                  <a:pt x="2769" y="1026"/>
                  <a:pt x="2784" y="998"/>
                  <a:pt x="2800" y="972"/>
                </a:cubicBezTo>
                <a:cubicBezTo>
                  <a:pt x="2816" y="946"/>
                  <a:pt x="2834" y="920"/>
                  <a:pt x="2848" y="896"/>
                </a:cubicBezTo>
                <a:cubicBezTo>
                  <a:pt x="2862" y="872"/>
                  <a:pt x="2869" y="839"/>
                  <a:pt x="2884" y="828"/>
                </a:cubicBezTo>
                <a:cubicBezTo>
                  <a:pt x="2899" y="817"/>
                  <a:pt x="2921" y="839"/>
                  <a:pt x="2936" y="832"/>
                </a:cubicBezTo>
                <a:cubicBezTo>
                  <a:pt x="2951" y="825"/>
                  <a:pt x="2961" y="799"/>
                  <a:pt x="2976" y="784"/>
                </a:cubicBezTo>
                <a:cubicBezTo>
                  <a:pt x="2991" y="769"/>
                  <a:pt x="3009" y="779"/>
                  <a:pt x="3028" y="740"/>
                </a:cubicBezTo>
                <a:cubicBezTo>
                  <a:pt x="3047" y="701"/>
                  <a:pt x="3067" y="599"/>
                  <a:pt x="3088" y="552"/>
                </a:cubicBezTo>
                <a:cubicBezTo>
                  <a:pt x="3109" y="505"/>
                  <a:pt x="3137" y="485"/>
                  <a:pt x="3156" y="456"/>
                </a:cubicBezTo>
                <a:cubicBezTo>
                  <a:pt x="3175" y="427"/>
                  <a:pt x="3187" y="407"/>
                  <a:pt x="3204" y="376"/>
                </a:cubicBezTo>
                <a:cubicBezTo>
                  <a:pt x="3221" y="345"/>
                  <a:pt x="3241" y="287"/>
                  <a:pt x="3260" y="268"/>
                </a:cubicBezTo>
                <a:cubicBezTo>
                  <a:pt x="3279" y="249"/>
                  <a:pt x="3302" y="258"/>
                  <a:pt x="3316" y="264"/>
                </a:cubicBezTo>
                <a:cubicBezTo>
                  <a:pt x="3330" y="270"/>
                  <a:pt x="3329" y="297"/>
                  <a:pt x="3344" y="304"/>
                </a:cubicBezTo>
                <a:cubicBezTo>
                  <a:pt x="3359" y="311"/>
                  <a:pt x="3383" y="315"/>
                  <a:pt x="3408" y="304"/>
                </a:cubicBezTo>
                <a:cubicBezTo>
                  <a:pt x="3433" y="293"/>
                  <a:pt x="3460" y="271"/>
                  <a:pt x="3492" y="236"/>
                </a:cubicBezTo>
                <a:cubicBezTo>
                  <a:pt x="3524" y="201"/>
                  <a:pt x="3577" y="130"/>
                  <a:pt x="3600" y="96"/>
                </a:cubicBezTo>
                <a:cubicBezTo>
                  <a:pt x="3623" y="62"/>
                  <a:pt x="3624" y="46"/>
                  <a:pt x="3632" y="32"/>
                </a:cubicBezTo>
                <a:cubicBezTo>
                  <a:pt x="3640" y="18"/>
                  <a:pt x="3637" y="17"/>
                  <a:pt x="3648" y="12"/>
                </a:cubicBezTo>
                <a:cubicBezTo>
                  <a:pt x="3659" y="7"/>
                  <a:pt x="3686" y="3"/>
                  <a:pt x="3696" y="0"/>
                </a:cubicBezTo>
              </a:path>
            </a:pathLst>
          </a:custGeom>
          <a:noFill/>
          <a:ln w="571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5" name="Text Box 5"/>
          <p:cNvSpPr txBox="1">
            <a:spLocks noChangeArrowheads="1"/>
          </p:cNvSpPr>
          <p:nvPr/>
        </p:nvSpPr>
        <p:spPr bwMode="auto">
          <a:xfrm>
            <a:off x="871538" y="5257800"/>
            <a:ext cx="8186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1920                  1940                 1960                 1980                 2000</a:t>
            </a:r>
          </a:p>
        </p:txBody>
      </p:sp>
      <p:sp>
        <p:nvSpPr>
          <p:cNvPr id="48136" name="Text Box 6"/>
          <p:cNvSpPr txBox="1">
            <a:spLocks noChangeArrowheads="1"/>
          </p:cNvSpPr>
          <p:nvPr/>
        </p:nvSpPr>
        <p:spPr bwMode="auto">
          <a:xfrm>
            <a:off x="669925" y="1693863"/>
            <a:ext cx="854075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0.06</a:t>
            </a:r>
          </a:p>
          <a:p>
            <a:pPr algn="dist"/>
            <a:endParaRPr lang="en-US" sz="1800"/>
          </a:p>
          <a:p>
            <a:endParaRPr lang="en-US" sz="1800"/>
          </a:p>
          <a:p>
            <a:endParaRPr lang="en-US" sz="1800"/>
          </a:p>
          <a:p>
            <a:r>
              <a:rPr lang="en-US" sz="1800"/>
              <a:t>0.04</a:t>
            </a:r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r>
              <a:rPr lang="en-US" sz="1800"/>
              <a:t>0.02</a:t>
            </a:r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r>
              <a:rPr lang="en-US" sz="1800"/>
              <a:t>0.00</a:t>
            </a:r>
          </a:p>
        </p:txBody>
      </p:sp>
      <p:sp>
        <p:nvSpPr>
          <p:cNvPr id="48137" name="Text Box 10"/>
          <p:cNvSpPr txBox="1">
            <a:spLocks noChangeArrowheads="1"/>
          </p:cNvSpPr>
          <p:nvPr/>
        </p:nvSpPr>
        <p:spPr bwMode="auto">
          <a:xfrm>
            <a:off x="171450" y="3200400"/>
            <a:ext cx="919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%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Change</a:t>
            </a: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1660525" y="2286000"/>
            <a:ext cx="256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S=Solar Irradiance</a:t>
            </a:r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4098925" y="4419600"/>
            <a:ext cx="3052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T=Global Temperature</a:t>
            </a: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1371600" y="5791200"/>
            <a:ext cx="6543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Foukal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Heliophysics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Inc.) EOS, June 2003</a:t>
            </a:r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1520825" y="134938"/>
            <a:ext cx="6261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2003 Peter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Foukal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Suggested that Perhaps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One Half of Earth Warming Could be Caused 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 the Warming of the Sun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animBg="1"/>
      <p:bldP spid="645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6C58F03-E30F-49BC-9D69-CE23B5160889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4915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sp>
        <p:nvSpPr>
          <p:cNvPr id="191499" name="Rectangle 11"/>
          <p:cNvSpPr>
            <a:spLocks noChangeArrowheads="1"/>
          </p:cNvSpPr>
          <p:nvPr/>
        </p:nvSpPr>
        <p:spPr bwMode="auto">
          <a:xfrm>
            <a:off x="533400" y="1371600"/>
            <a:ext cx="8305800" cy="4648200"/>
          </a:xfrm>
          <a:prstGeom prst="rect">
            <a:avLst/>
          </a:prstGeom>
          <a:solidFill>
            <a:schemeClr val="accent1"/>
          </a:solidFill>
          <a:ln w="7620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1494" name="Rectangle 6"/>
          <p:cNvSpPr>
            <a:spLocks noChangeArrowheads="1"/>
          </p:cNvSpPr>
          <p:nvPr/>
        </p:nvSpPr>
        <p:spPr bwMode="auto">
          <a:xfrm>
            <a:off x="1828800" y="1981200"/>
            <a:ext cx="5943600" cy="32004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1447800" y="5410200"/>
            <a:ext cx="611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1880      1900        1920        1940       1960        1980</a:t>
            </a:r>
          </a:p>
        </p:txBody>
      </p:sp>
      <p:sp>
        <p:nvSpPr>
          <p:cNvPr id="191496" name="Freeform 8"/>
          <p:cNvSpPr>
            <a:spLocks/>
          </p:cNvSpPr>
          <p:nvPr/>
        </p:nvSpPr>
        <p:spPr bwMode="auto">
          <a:xfrm>
            <a:off x="1828800" y="2438400"/>
            <a:ext cx="5943600" cy="2362200"/>
          </a:xfrm>
          <a:custGeom>
            <a:avLst/>
            <a:gdLst/>
            <a:ahLst/>
            <a:cxnLst>
              <a:cxn ang="0">
                <a:pos x="0" y="960"/>
              </a:cxn>
              <a:cxn ang="0">
                <a:pos x="144" y="1056"/>
              </a:cxn>
              <a:cxn ang="0">
                <a:pos x="336" y="1152"/>
              </a:cxn>
              <a:cxn ang="0">
                <a:pos x="672" y="960"/>
              </a:cxn>
              <a:cxn ang="0">
                <a:pos x="816" y="1248"/>
              </a:cxn>
              <a:cxn ang="0">
                <a:pos x="960" y="1488"/>
              </a:cxn>
              <a:cxn ang="0">
                <a:pos x="1152" y="1200"/>
              </a:cxn>
              <a:cxn ang="0">
                <a:pos x="1392" y="1104"/>
              </a:cxn>
              <a:cxn ang="0">
                <a:pos x="1488" y="912"/>
              </a:cxn>
              <a:cxn ang="0">
                <a:pos x="1872" y="768"/>
              </a:cxn>
              <a:cxn ang="0">
                <a:pos x="2208" y="336"/>
              </a:cxn>
              <a:cxn ang="0">
                <a:pos x="2352" y="672"/>
              </a:cxn>
              <a:cxn ang="0">
                <a:pos x="2544" y="624"/>
              </a:cxn>
              <a:cxn ang="0">
                <a:pos x="2688" y="384"/>
              </a:cxn>
              <a:cxn ang="0">
                <a:pos x="2880" y="672"/>
              </a:cxn>
              <a:cxn ang="0">
                <a:pos x="2976" y="720"/>
              </a:cxn>
              <a:cxn ang="0">
                <a:pos x="3024" y="624"/>
              </a:cxn>
              <a:cxn ang="0">
                <a:pos x="3216" y="672"/>
              </a:cxn>
              <a:cxn ang="0">
                <a:pos x="3408" y="336"/>
              </a:cxn>
              <a:cxn ang="0">
                <a:pos x="3600" y="192"/>
              </a:cxn>
              <a:cxn ang="0">
                <a:pos x="3696" y="0"/>
              </a:cxn>
            </a:cxnLst>
            <a:rect l="0" t="0" r="r" b="b"/>
            <a:pathLst>
              <a:path w="3696" h="1488">
                <a:moveTo>
                  <a:pt x="0" y="960"/>
                </a:moveTo>
                <a:lnTo>
                  <a:pt x="144" y="1056"/>
                </a:lnTo>
                <a:lnTo>
                  <a:pt x="336" y="1152"/>
                </a:lnTo>
                <a:lnTo>
                  <a:pt x="672" y="960"/>
                </a:lnTo>
                <a:lnTo>
                  <a:pt x="816" y="1248"/>
                </a:lnTo>
                <a:lnTo>
                  <a:pt x="960" y="1488"/>
                </a:lnTo>
                <a:lnTo>
                  <a:pt x="1152" y="1200"/>
                </a:lnTo>
                <a:lnTo>
                  <a:pt x="1392" y="1104"/>
                </a:lnTo>
                <a:lnTo>
                  <a:pt x="1488" y="912"/>
                </a:lnTo>
                <a:lnTo>
                  <a:pt x="1872" y="768"/>
                </a:lnTo>
                <a:lnTo>
                  <a:pt x="2208" y="336"/>
                </a:lnTo>
                <a:lnTo>
                  <a:pt x="2352" y="672"/>
                </a:lnTo>
                <a:lnTo>
                  <a:pt x="2544" y="624"/>
                </a:lnTo>
                <a:lnTo>
                  <a:pt x="2688" y="384"/>
                </a:lnTo>
                <a:lnTo>
                  <a:pt x="2880" y="672"/>
                </a:lnTo>
                <a:lnTo>
                  <a:pt x="2976" y="720"/>
                </a:lnTo>
                <a:lnTo>
                  <a:pt x="3024" y="624"/>
                </a:lnTo>
                <a:lnTo>
                  <a:pt x="3216" y="672"/>
                </a:lnTo>
                <a:lnTo>
                  <a:pt x="3408" y="336"/>
                </a:lnTo>
                <a:lnTo>
                  <a:pt x="3600" y="192"/>
                </a:lnTo>
                <a:lnTo>
                  <a:pt x="3696" y="0"/>
                </a:ln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1497" name="Freeform 9"/>
          <p:cNvSpPr>
            <a:spLocks/>
          </p:cNvSpPr>
          <p:nvPr/>
        </p:nvSpPr>
        <p:spPr bwMode="auto">
          <a:xfrm>
            <a:off x="1828800" y="2133600"/>
            <a:ext cx="5943600" cy="2895600"/>
          </a:xfrm>
          <a:custGeom>
            <a:avLst/>
            <a:gdLst/>
            <a:ahLst/>
            <a:cxnLst>
              <a:cxn ang="0">
                <a:pos x="0" y="1680"/>
              </a:cxn>
              <a:cxn ang="0">
                <a:pos x="144" y="1344"/>
              </a:cxn>
              <a:cxn ang="0">
                <a:pos x="336" y="1104"/>
              </a:cxn>
              <a:cxn ang="0">
                <a:pos x="480" y="1296"/>
              </a:cxn>
              <a:cxn ang="0">
                <a:pos x="624" y="1680"/>
              </a:cxn>
              <a:cxn ang="0">
                <a:pos x="816" y="1824"/>
              </a:cxn>
              <a:cxn ang="0">
                <a:pos x="1008" y="1584"/>
              </a:cxn>
              <a:cxn ang="0">
                <a:pos x="1152" y="1344"/>
              </a:cxn>
              <a:cxn ang="0">
                <a:pos x="1344" y="1200"/>
              </a:cxn>
              <a:cxn ang="0">
                <a:pos x="1488" y="1248"/>
              </a:cxn>
              <a:cxn ang="0">
                <a:pos x="1872" y="816"/>
              </a:cxn>
              <a:cxn ang="0">
                <a:pos x="2016" y="528"/>
              </a:cxn>
              <a:cxn ang="0">
                <a:pos x="2208" y="624"/>
              </a:cxn>
              <a:cxn ang="0">
                <a:pos x="2400" y="576"/>
              </a:cxn>
              <a:cxn ang="0">
                <a:pos x="2544" y="0"/>
              </a:cxn>
              <a:cxn ang="0">
                <a:pos x="2736" y="192"/>
              </a:cxn>
              <a:cxn ang="0">
                <a:pos x="2880" y="528"/>
              </a:cxn>
              <a:cxn ang="0">
                <a:pos x="2976" y="816"/>
              </a:cxn>
              <a:cxn ang="0">
                <a:pos x="3072" y="576"/>
              </a:cxn>
              <a:cxn ang="0">
                <a:pos x="3264" y="384"/>
              </a:cxn>
              <a:cxn ang="0">
                <a:pos x="3408" y="48"/>
              </a:cxn>
              <a:cxn ang="0">
                <a:pos x="3760" y="200"/>
              </a:cxn>
              <a:cxn ang="0">
                <a:pos x="3696" y="192"/>
              </a:cxn>
            </a:cxnLst>
            <a:rect l="0" t="0" r="r" b="b"/>
            <a:pathLst>
              <a:path w="3760" h="1824">
                <a:moveTo>
                  <a:pt x="0" y="1680"/>
                </a:moveTo>
                <a:lnTo>
                  <a:pt x="144" y="1344"/>
                </a:lnTo>
                <a:lnTo>
                  <a:pt x="336" y="1104"/>
                </a:lnTo>
                <a:lnTo>
                  <a:pt x="480" y="1296"/>
                </a:lnTo>
                <a:lnTo>
                  <a:pt x="624" y="1680"/>
                </a:lnTo>
                <a:lnTo>
                  <a:pt x="816" y="1824"/>
                </a:lnTo>
                <a:lnTo>
                  <a:pt x="1008" y="1584"/>
                </a:lnTo>
                <a:lnTo>
                  <a:pt x="1152" y="1344"/>
                </a:lnTo>
                <a:lnTo>
                  <a:pt x="1344" y="1200"/>
                </a:lnTo>
                <a:lnTo>
                  <a:pt x="1488" y="1248"/>
                </a:lnTo>
                <a:lnTo>
                  <a:pt x="1872" y="816"/>
                </a:lnTo>
                <a:lnTo>
                  <a:pt x="2016" y="528"/>
                </a:lnTo>
                <a:lnTo>
                  <a:pt x="2208" y="624"/>
                </a:lnTo>
                <a:lnTo>
                  <a:pt x="2400" y="576"/>
                </a:lnTo>
                <a:lnTo>
                  <a:pt x="2544" y="0"/>
                </a:lnTo>
                <a:lnTo>
                  <a:pt x="2736" y="192"/>
                </a:lnTo>
                <a:lnTo>
                  <a:pt x="2880" y="528"/>
                </a:lnTo>
                <a:lnTo>
                  <a:pt x="2976" y="816"/>
                </a:lnTo>
                <a:lnTo>
                  <a:pt x="3072" y="576"/>
                </a:lnTo>
                <a:lnTo>
                  <a:pt x="3264" y="384"/>
                </a:lnTo>
                <a:lnTo>
                  <a:pt x="3408" y="48"/>
                </a:lnTo>
                <a:cubicBezTo>
                  <a:pt x="3506" y="97"/>
                  <a:pt x="3632" y="200"/>
                  <a:pt x="3760" y="200"/>
                </a:cubicBezTo>
                <a:lnTo>
                  <a:pt x="3696" y="192"/>
                </a:lnTo>
              </a:path>
            </a:pathLst>
          </a:custGeom>
          <a:noFill/>
          <a:ln w="571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1498" name="Text Box 10"/>
          <p:cNvSpPr txBox="1">
            <a:spLocks noChangeArrowheads="1"/>
          </p:cNvSpPr>
          <p:nvPr/>
        </p:nvSpPr>
        <p:spPr bwMode="auto">
          <a:xfrm>
            <a:off x="1173163" y="1778000"/>
            <a:ext cx="503237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14.3</a:t>
            </a:r>
          </a:p>
          <a:p>
            <a:pPr>
              <a:defRPr/>
            </a:pPr>
            <a:endParaRPr lang="en-US" sz="1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14.2</a:t>
            </a:r>
          </a:p>
          <a:p>
            <a:pPr>
              <a:defRPr/>
            </a:pPr>
            <a:endParaRPr lang="en-US" sz="1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14.1</a:t>
            </a:r>
          </a:p>
          <a:p>
            <a:pPr>
              <a:defRPr/>
            </a:pPr>
            <a:endParaRPr lang="en-US" sz="1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14.0</a:t>
            </a:r>
          </a:p>
          <a:p>
            <a:pPr>
              <a:defRPr/>
            </a:pPr>
            <a:endParaRPr lang="en-US" sz="1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13.9</a:t>
            </a:r>
          </a:p>
          <a:p>
            <a:pPr>
              <a:defRPr/>
            </a:pPr>
            <a:endParaRPr lang="en-US" sz="1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13.8</a:t>
            </a:r>
          </a:p>
          <a:p>
            <a:pPr>
              <a:defRPr/>
            </a:pPr>
            <a:endParaRPr lang="en-US" sz="1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13.7</a:t>
            </a:r>
          </a:p>
          <a:p>
            <a:pPr>
              <a:defRPr/>
            </a:pPr>
            <a:endParaRPr lang="en-US" sz="1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13.6</a:t>
            </a:r>
          </a:p>
          <a:p>
            <a:pPr>
              <a:defRPr/>
            </a:pPr>
            <a:endParaRPr lang="en-US" sz="1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1500" name="Text Box 12"/>
          <p:cNvSpPr txBox="1">
            <a:spLocks noChangeArrowheads="1"/>
          </p:cNvSpPr>
          <p:nvPr/>
        </p:nvSpPr>
        <p:spPr bwMode="auto">
          <a:xfrm>
            <a:off x="7756525" y="1898650"/>
            <a:ext cx="5048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+0.2</a:t>
            </a:r>
          </a:p>
          <a:p>
            <a:pPr>
              <a:defRPr/>
            </a:pPr>
            <a:endParaRPr lang="en-US" sz="140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14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+0.1</a:t>
            </a:r>
          </a:p>
          <a:p>
            <a:pPr>
              <a:defRPr/>
            </a:pPr>
            <a:endParaRPr lang="en-US" sz="140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14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0.0</a:t>
            </a:r>
          </a:p>
          <a:p>
            <a:pPr>
              <a:defRPr/>
            </a:pPr>
            <a:endParaRPr lang="en-US" sz="140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14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-0.1</a:t>
            </a:r>
          </a:p>
          <a:p>
            <a:pPr>
              <a:defRPr/>
            </a:pPr>
            <a:endParaRPr lang="en-US" sz="140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14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-0.2</a:t>
            </a:r>
          </a:p>
          <a:p>
            <a:pPr>
              <a:defRPr/>
            </a:pPr>
            <a:endParaRPr lang="en-US" sz="140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14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-0.3</a:t>
            </a:r>
          </a:p>
          <a:p>
            <a:pPr>
              <a:defRPr/>
            </a:pPr>
            <a:endParaRPr lang="en-US" sz="140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14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-0.4</a:t>
            </a:r>
          </a:p>
          <a:p>
            <a:pPr>
              <a:defRPr/>
            </a:pPr>
            <a:endParaRPr lang="en-US" sz="140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14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-0.5</a:t>
            </a:r>
          </a:p>
        </p:txBody>
      </p:sp>
      <p:sp>
        <p:nvSpPr>
          <p:cNvPr id="191501" name="Text Box 13"/>
          <p:cNvSpPr txBox="1">
            <a:spLocks noChangeArrowheads="1"/>
          </p:cNvSpPr>
          <p:nvPr/>
        </p:nvSpPr>
        <p:spPr bwMode="auto">
          <a:xfrm rot="-5400000">
            <a:off x="-359569" y="3407569"/>
            <a:ext cx="2395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Temperature (ºC)</a:t>
            </a:r>
          </a:p>
        </p:txBody>
      </p:sp>
      <p:sp>
        <p:nvSpPr>
          <p:cNvPr id="191502" name="Text Box 14"/>
          <p:cNvSpPr txBox="1">
            <a:spLocks noChangeArrowheads="1"/>
          </p:cNvSpPr>
          <p:nvPr/>
        </p:nvSpPr>
        <p:spPr bwMode="auto">
          <a:xfrm rot="16200000" flipV="1">
            <a:off x="6365081" y="3469482"/>
            <a:ext cx="418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Solar Wind Activity (a-a index</a:t>
            </a:r>
          </a:p>
        </p:txBody>
      </p:sp>
      <p:sp>
        <p:nvSpPr>
          <p:cNvPr id="191503" name="Text Box 15"/>
          <p:cNvSpPr txBox="1">
            <a:spLocks noChangeArrowheads="1"/>
          </p:cNvSpPr>
          <p:nvPr/>
        </p:nvSpPr>
        <p:spPr bwMode="auto">
          <a:xfrm>
            <a:off x="708025" y="504825"/>
            <a:ext cx="7902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Global Temperature vs. Solar Wind Strength</a:t>
            </a:r>
          </a:p>
        </p:txBody>
      </p:sp>
      <p:sp>
        <p:nvSpPr>
          <p:cNvPr id="191504" name="Text Box 16"/>
          <p:cNvSpPr txBox="1">
            <a:spLocks noChangeArrowheads="1"/>
          </p:cNvSpPr>
          <p:nvPr/>
        </p:nvSpPr>
        <p:spPr bwMode="auto">
          <a:xfrm>
            <a:off x="2362200" y="6307138"/>
            <a:ext cx="483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Mathiesen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Global Warming,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Fig 6.5</a:t>
            </a:r>
          </a:p>
        </p:txBody>
      </p:sp>
      <p:sp>
        <p:nvSpPr>
          <p:cNvPr id="191506" name="Text Box 18"/>
          <p:cNvSpPr txBox="1">
            <a:spLocks noChangeArrowheads="1"/>
          </p:cNvSpPr>
          <p:nvPr/>
        </p:nvSpPr>
        <p:spPr bwMode="auto">
          <a:xfrm>
            <a:off x="1905000" y="3276600"/>
            <a:ext cx="1366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Krakatoa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1507" name="Line 19"/>
          <p:cNvSpPr>
            <a:spLocks noChangeShapeType="1"/>
          </p:cNvSpPr>
          <p:nvPr/>
        </p:nvSpPr>
        <p:spPr bwMode="auto">
          <a:xfrm flipH="1">
            <a:off x="2362200" y="3657600"/>
            <a:ext cx="228600" cy="457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9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19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6" grpId="0" animBg="1"/>
      <p:bldP spid="191497" grpId="0" animBg="1"/>
      <p:bldP spid="19150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D51A0A8-7094-422D-BCAF-B2AFA470143F}" type="datetime1">
              <a:rPr lang="en-US" smtClean="0"/>
              <a:pPr>
                <a:defRPr/>
              </a:pPr>
              <a:t>11/12/2008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jim kelley</a:t>
            </a:r>
            <a:endParaRPr lang="en-US" dirty="0"/>
          </a:p>
        </p:txBody>
      </p:sp>
      <p:pic>
        <p:nvPicPr>
          <p:cNvPr id="4" name="Picture 3" descr="cosmic ray climat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14400"/>
            <a:ext cx="8229600" cy="4843463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50181" name="TextBox 4"/>
          <p:cNvSpPr txBox="1">
            <a:spLocks noChangeArrowheads="1"/>
          </p:cNvSpPr>
          <p:nvPr/>
        </p:nvSpPr>
        <p:spPr bwMode="auto">
          <a:xfrm>
            <a:off x="1330325" y="5791200"/>
            <a:ext cx="66754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>
                <a:solidFill>
                  <a:schemeClr val="tx1"/>
                </a:solidFill>
              </a:rPr>
              <a:t>Le Mouél,  </a:t>
            </a:r>
            <a:r>
              <a:rPr lang="fr-FR" i="1">
                <a:solidFill>
                  <a:schemeClr val="tx1"/>
                </a:solidFill>
              </a:rPr>
              <a:t>et  al.</a:t>
            </a:r>
            <a:r>
              <a:rPr lang="fr-FR">
                <a:solidFill>
                  <a:schemeClr val="tx1"/>
                </a:solidFill>
              </a:rPr>
              <a:t>, </a:t>
            </a:r>
            <a:r>
              <a:rPr lang="fr-FR" i="1">
                <a:solidFill>
                  <a:schemeClr val="tx1"/>
                </a:solidFill>
              </a:rPr>
              <a:t>EPSL</a:t>
            </a:r>
            <a:r>
              <a:rPr lang="fr-FR">
                <a:solidFill>
                  <a:schemeClr val="tx1"/>
                </a:solidFill>
              </a:rPr>
              <a:t> 232, 273 (2005), Elsevier</a:t>
            </a:r>
          </a:p>
          <a:p>
            <a:pPr algn="ctr"/>
            <a:r>
              <a:rPr lang="fr-FR">
                <a:solidFill>
                  <a:schemeClr val="tx1"/>
                </a:solidFill>
              </a:rPr>
              <a:t>See,  Pasotti, </a:t>
            </a:r>
            <a:r>
              <a:rPr lang="fr-FR" u="sng">
                <a:solidFill>
                  <a:schemeClr val="tx1"/>
                </a:solidFill>
              </a:rPr>
              <a:t>Science</a:t>
            </a:r>
            <a:r>
              <a:rPr lang="fr-FR">
                <a:solidFill>
                  <a:schemeClr val="tx1"/>
                </a:solidFill>
              </a:rPr>
              <a:t>, 11 January, 2008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0182" name="TextBox 5"/>
          <p:cNvSpPr txBox="1">
            <a:spLocks noChangeArrowheads="1"/>
          </p:cNvSpPr>
          <p:nvPr/>
        </p:nvSpPr>
        <p:spPr bwMode="auto">
          <a:xfrm>
            <a:off x="685800" y="304800"/>
            <a:ext cx="7773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Cosmic Ray Flux and Solar Irradiance vs. Climate</a:t>
            </a:r>
          </a:p>
        </p:txBody>
      </p:sp>
      <p:sp>
        <p:nvSpPr>
          <p:cNvPr id="50183" name="TextBox 6"/>
          <p:cNvSpPr txBox="1">
            <a:spLocks noChangeArrowheads="1"/>
          </p:cNvSpPr>
          <p:nvPr/>
        </p:nvSpPr>
        <p:spPr bwMode="auto">
          <a:xfrm>
            <a:off x="2298700" y="1230313"/>
            <a:ext cx="2578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Magnetic Field Strength</a:t>
            </a:r>
          </a:p>
        </p:txBody>
      </p:sp>
      <p:sp>
        <p:nvSpPr>
          <p:cNvPr id="8" name="Right Brace 7"/>
          <p:cNvSpPr/>
          <p:nvPr/>
        </p:nvSpPr>
        <p:spPr bwMode="auto">
          <a:xfrm>
            <a:off x="2057400" y="1219200"/>
            <a:ext cx="231775" cy="3810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0185" name="Straight Connector 9"/>
          <p:cNvCxnSpPr>
            <a:cxnSpLocks noChangeShapeType="1"/>
          </p:cNvCxnSpPr>
          <p:nvPr/>
        </p:nvCxnSpPr>
        <p:spPr bwMode="auto">
          <a:xfrm>
            <a:off x="2057400" y="1676400"/>
            <a:ext cx="228600" cy="1588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50186" name="TextBox 10"/>
          <p:cNvSpPr txBox="1">
            <a:spLocks noChangeArrowheads="1"/>
          </p:cNvSpPr>
          <p:nvPr/>
        </p:nvSpPr>
        <p:spPr bwMode="auto">
          <a:xfrm>
            <a:off x="2298700" y="1460500"/>
            <a:ext cx="1762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Solar Irradiance</a:t>
            </a:r>
          </a:p>
        </p:txBody>
      </p:sp>
      <p:sp>
        <p:nvSpPr>
          <p:cNvPr id="50187" name="TextBox 11"/>
          <p:cNvSpPr txBox="1">
            <a:spLocks noChangeArrowheads="1"/>
          </p:cNvSpPr>
          <p:nvPr/>
        </p:nvSpPr>
        <p:spPr bwMode="auto">
          <a:xfrm>
            <a:off x="2286000" y="1752600"/>
            <a:ext cx="2141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Global Temperature</a:t>
            </a:r>
          </a:p>
        </p:txBody>
      </p:sp>
      <p:sp>
        <p:nvSpPr>
          <p:cNvPr id="13" name="Right Brace 12"/>
          <p:cNvSpPr/>
          <p:nvPr/>
        </p:nvSpPr>
        <p:spPr bwMode="auto">
          <a:xfrm rot="5400000">
            <a:off x="7658100" y="3848100"/>
            <a:ext cx="381000" cy="457200"/>
          </a:xfrm>
          <a:prstGeom prst="rightBrace">
            <a:avLst>
              <a:gd name="adj1" fmla="val 0"/>
              <a:gd name="adj2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89" name="TextBox 13"/>
          <p:cNvSpPr txBox="1">
            <a:spLocks noChangeArrowheads="1"/>
          </p:cNvSpPr>
          <p:nvPr/>
        </p:nvSpPr>
        <p:spPr bwMode="auto">
          <a:xfrm>
            <a:off x="7135813" y="4343400"/>
            <a:ext cx="13985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/>
              <a:t>“Anomalous</a:t>
            </a:r>
          </a:p>
          <a:p>
            <a:pPr algn="ctr"/>
            <a:r>
              <a:rPr lang="en-US" sz="1800"/>
              <a:t>Warming”</a:t>
            </a:r>
          </a:p>
        </p:txBody>
      </p:sp>
      <p:cxnSp>
        <p:nvCxnSpPr>
          <p:cNvPr id="50190" name="Straight Connector 15"/>
          <p:cNvCxnSpPr>
            <a:cxnSpLocks noChangeShapeType="1"/>
          </p:cNvCxnSpPr>
          <p:nvPr/>
        </p:nvCxnSpPr>
        <p:spPr bwMode="auto">
          <a:xfrm>
            <a:off x="7620000" y="2057400"/>
            <a:ext cx="914400" cy="914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191" name="Straight Connector 17"/>
          <p:cNvCxnSpPr>
            <a:cxnSpLocks noChangeShapeType="1"/>
          </p:cNvCxnSpPr>
          <p:nvPr/>
        </p:nvCxnSpPr>
        <p:spPr bwMode="auto">
          <a:xfrm rot="5400000">
            <a:off x="6819901" y="3009900"/>
            <a:ext cx="1600200" cy="3175"/>
          </a:xfrm>
          <a:prstGeom prst="line">
            <a:avLst/>
          </a:prstGeom>
          <a:noFill/>
          <a:ln w="38100" algn="ctr">
            <a:solidFill>
              <a:schemeClr val="bg1"/>
            </a:solidFill>
            <a:prstDash val="sysDash"/>
            <a:round/>
            <a:headEnd/>
            <a:tailEnd/>
          </a:ln>
        </p:spPr>
      </p:cxnSp>
      <p:cxnSp>
        <p:nvCxnSpPr>
          <p:cNvPr id="50192" name="Straight Connector 18"/>
          <p:cNvCxnSpPr>
            <a:cxnSpLocks noChangeShapeType="1"/>
          </p:cNvCxnSpPr>
          <p:nvPr/>
        </p:nvCxnSpPr>
        <p:spPr bwMode="auto">
          <a:xfrm rot="5400000">
            <a:off x="6973094" y="2704306"/>
            <a:ext cx="2209800" cy="1588"/>
          </a:xfrm>
          <a:prstGeom prst="line">
            <a:avLst/>
          </a:prstGeom>
          <a:noFill/>
          <a:ln w="38100" algn="ctr">
            <a:solidFill>
              <a:schemeClr val="bg1"/>
            </a:solidFill>
            <a:prstDash val="sysDash"/>
            <a:round/>
            <a:headEnd/>
            <a:tailEnd/>
          </a:ln>
        </p:spPr>
      </p:cxn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605525D-F635-42AE-98E0-8819C5157932}" type="datetime1">
              <a:rPr lang="en-US" smtClean="0"/>
              <a:pPr>
                <a:defRPr/>
              </a:pPr>
              <a:t>11/12/2008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  <a:endParaRPr lang="en-US"/>
          </a:p>
        </p:txBody>
      </p:sp>
      <p:pic>
        <p:nvPicPr>
          <p:cNvPr id="51204" name="Picture 3" descr="solar physics mar 08.jpg"/>
          <p:cNvPicPr>
            <a:picLocks noChangeAspect="1"/>
          </p:cNvPicPr>
          <p:nvPr/>
        </p:nvPicPr>
        <p:blipFill>
          <a:blip r:embed="rId3"/>
          <a:srcRect l="11702" t="8351" r="6383" b="13638"/>
          <a:stretch>
            <a:fillRect/>
          </a:stretch>
        </p:blipFill>
        <p:spPr bwMode="auto">
          <a:xfrm>
            <a:off x="1676400" y="914400"/>
            <a:ext cx="5867400" cy="4419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05" name="TextBox 4"/>
          <p:cNvSpPr txBox="1">
            <a:spLocks noChangeArrowheads="1"/>
          </p:cNvSpPr>
          <p:nvPr/>
        </p:nvSpPr>
        <p:spPr bwMode="auto">
          <a:xfrm rot="16200000">
            <a:off x="-1291431" y="2967832"/>
            <a:ext cx="4173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Temperature Anomaly (K)</a:t>
            </a:r>
          </a:p>
        </p:txBody>
      </p:sp>
      <p:sp>
        <p:nvSpPr>
          <p:cNvPr id="51206" name="TextBox 5"/>
          <p:cNvSpPr txBox="1">
            <a:spLocks noChangeArrowheads="1"/>
          </p:cNvSpPr>
          <p:nvPr/>
        </p:nvSpPr>
        <p:spPr bwMode="auto">
          <a:xfrm>
            <a:off x="990600" y="838200"/>
            <a:ext cx="63976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  1.2</a:t>
            </a:r>
          </a:p>
          <a:p>
            <a:endParaRPr lang="en-US" sz="2000">
              <a:solidFill>
                <a:schemeClr val="tx1"/>
              </a:solidFill>
            </a:endParaRPr>
          </a:p>
          <a:p>
            <a:r>
              <a:rPr lang="en-US" sz="2000">
                <a:solidFill>
                  <a:schemeClr val="tx1"/>
                </a:solidFill>
              </a:rPr>
              <a:t>  1.0</a:t>
            </a:r>
          </a:p>
          <a:p>
            <a:endParaRPr lang="en-US" sz="2000">
              <a:solidFill>
                <a:schemeClr val="tx1"/>
              </a:solidFill>
            </a:endParaRPr>
          </a:p>
          <a:p>
            <a:r>
              <a:rPr lang="en-US" sz="2000">
                <a:solidFill>
                  <a:schemeClr val="tx1"/>
                </a:solidFill>
              </a:rPr>
              <a:t> 0.8</a:t>
            </a:r>
          </a:p>
          <a:p>
            <a:endParaRPr lang="en-US" sz="2000">
              <a:solidFill>
                <a:schemeClr val="tx1"/>
              </a:solidFill>
            </a:endParaRPr>
          </a:p>
          <a:p>
            <a:r>
              <a:rPr lang="en-US" sz="2000">
                <a:solidFill>
                  <a:schemeClr val="tx1"/>
                </a:solidFill>
              </a:rPr>
              <a:t> 0.6</a:t>
            </a:r>
          </a:p>
          <a:p>
            <a:endParaRPr lang="en-US" sz="2000">
              <a:solidFill>
                <a:schemeClr val="tx1"/>
              </a:solidFill>
            </a:endParaRPr>
          </a:p>
          <a:p>
            <a:r>
              <a:rPr lang="en-US" sz="2000">
                <a:solidFill>
                  <a:schemeClr val="tx1"/>
                </a:solidFill>
              </a:rPr>
              <a:t> 0.4</a:t>
            </a:r>
          </a:p>
          <a:p>
            <a:endParaRPr lang="en-US" sz="2000">
              <a:solidFill>
                <a:schemeClr val="tx1"/>
              </a:solidFill>
            </a:endParaRPr>
          </a:p>
          <a:p>
            <a:r>
              <a:rPr lang="en-US" sz="2000">
                <a:solidFill>
                  <a:schemeClr val="tx1"/>
                </a:solidFill>
              </a:rPr>
              <a:t> 0.2</a:t>
            </a:r>
          </a:p>
          <a:p>
            <a:endParaRPr lang="en-US" sz="2000">
              <a:solidFill>
                <a:schemeClr val="tx1"/>
              </a:solidFill>
            </a:endParaRPr>
          </a:p>
          <a:p>
            <a:r>
              <a:rPr lang="en-US" sz="2000">
                <a:solidFill>
                  <a:schemeClr val="tx1"/>
                </a:solidFill>
              </a:rPr>
              <a:t>    0</a:t>
            </a:r>
          </a:p>
          <a:p>
            <a:endParaRPr lang="en-US" sz="2000">
              <a:solidFill>
                <a:schemeClr val="tx1"/>
              </a:solidFill>
            </a:endParaRPr>
          </a:p>
          <a:p>
            <a:r>
              <a:rPr lang="en-US" sz="2000">
                <a:solidFill>
                  <a:schemeClr val="tx1"/>
                </a:solidFill>
              </a:rPr>
              <a:t>-0.2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5417403"/>
            <a:ext cx="6781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Tx/>
              <a:buAutoNum type="arabicPlain" startAt="1950"/>
              <a:defRPr/>
            </a:pPr>
            <a:r>
              <a:rPr lang="en-US" dirty="0">
                <a:solidFill>
                  <a:schemeClr val="tx1"/>
                </a:solidFill>
              </a:rPr>
              <a:t>   1960    1970    1980   1990   2000   2010</a:t>
            </a:r>
          </a:p>
          <a:p>
            <a:pPr marL="2743200" lvl="5" indent="-457200">
              <a:defRPr/>
            </a:pPr>
            <a:r>
              <a:rPr lang="en-US" dirty="0">
                <a:solidFill>
                  <a:schemeClr val="tx1"/>
                </a:solidFill>
              </a:rPr>
              <a:t>      Year</a:t>
            </a:r>
          </a:p>
        </p:txBody>
      </p:sp>
      <p:sp>
        <p:nvSpPr>
          <p:cNvPr id="51208" name="TextBox 7"/>
          <p:cNvSpPr txBox="1">
            <a:spLocks noChangeArrowheads="1"/>
          </p:cNvSpPr>
          <p:nvPr/>
        </p:nvSpPr>
        <p:spPr bwMode="auto">
          <a:xfrm>
            <a:off x="1295400" y="6211888"/>
            <a:ext cx="63928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Scafetta, N. (Duke),  and West,  B., (U.S. Army Research Office}</a:t>
            </a:r>
          </a:p>
          <a:p>
            <a:pPr algn="ctr"/>
            <a:r>
              <a:rPr lang="en-US" sz="1800" u="sng">
                <a:solidFill>
                  <a:schemeClr val="tx1"/>
                </a:solidFill>
              </a:rPr>
              <a:t>Physics Today</a:t>
            </a:r>
            <a:r>
              <a:rPr lang="en-US" sz="1800">
                <a:solidFill>
                  <a:schemeClr val="tx1"/>
                </a:solidFill>
              </a:rPr>
              <a:t>, March 2008</a:t>
            </a:r>
          </a:p>
        </p:txBody>
      </p:sp>
      <p:sp>
        <p:nvSpPr>
          <p:cNvPr id="51209" name="TextBox 8"/>
          <p:cNvSpPr txBox="1">
            <a:spLocks noChangeArrowheads="1"/>
          </p:cNvSpPr>
          <p:nvPr/>
        </p:nvSpPr>
        <p:spPr bwMode="auto">
          <a:xfrm>
            <a:off x="762000" y="228600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Global  Temperature Anomaly and Total Solar Irradiance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98409" y="1676400"/>
            <a:ext cx="19591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Temperature 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compared to 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1890-1910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1143000"/>
            <a:ext cx="1869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Temperature</a:t>
            </a:r>
          </a:p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Filtered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4495800"/>
            <a:ext cx="2972289" cy="46166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 Solar Cycle Models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 flipH="1" flipV="1">
            <a:off x="5600700" y="3924300"/>
            <a:ext cx="762000" cy="381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12" idx="0"/>
          </p:cNvCxnSpPr>
          <p:nvPr/>
        </p:nvCxnSpPr>
        <p:spPr bwMode="auto">
          <a:xfrm rot="5400000" flipH="1" flipV="1">
            <a:off x="5772272" y="3257673"/>
            <a:ext cx="1447800" cy="102845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4C6B326-C7DA-407B-B6C0-9946311A62ED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5017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sp>
        <p:nvSpPr>
          <p:cNvPr id="192525" name="Rectangle 13"/>
          <p:cNvSpPr>
            <a:spLocks noChangeArrowheads="1"/>
          </p:cNvSpPr>
          <p:nvPr/>
        </p:nvSpPr>
        <p:spPr bwMode="auto">
          <a:xfrm>
            <a:off x="381000" y="1236663"/>
            <a:ext cx="8458200" cy="4800600"/>
          </a:xfrm>
          <a:prstGeom prst="rect">
            <a:avLst/>
          </a:prstGeom>
          <a:solidFill>
            <a:schemeClr val="accent1"/>
          </a:solidFill>
          <a:ln w="7620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1295400" y="1693863"/>
            <a:ext cx="6400800" cy="33528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2518" name="Freeform 6"/>
          <p:cNvSpPr>
            <a:spLocks/>
          </p:cNvSpPr>
          <p:nvPr/>
        </p:nvSpPr>
        <p:spPr bwMode="auto">
          <a:xfrm>
            <a:off x="1295400" y="1922463"/>
            <a:ext cx="6096000" cy="2819400"/>
          </a:xfrm>
          <a:custGeom>
            <a:avLst/>
            <a:gdLst/>
            <a:ahLst/>
            <a:cxnLst>
              <a:cxn ang="0">
                <a:pos x="0" y="1056"/>
              </a:cxn>
              <a:cxn ang="0">
                <a:pos x="288" y="1248"/>
              </a:cxn>
              <a:cxn ang="0">
                <a:pos x="480" y="1152"/>
              </a:cxn>
              <a:cxn ang="0">
                <a:pos x="648" y="1064"/>
              </a:cxn>
              <a:cxn ang="0">
                <a:pos x="864" y="1440"/>
              </a:cxn>
              <a:cxn ang="0">
                <a:pos x="1000" y="1576"/>
              </a:cxn>
              <a:cxn ang="0">
                <a:pos x="1160" y="1312"/>
              </a:cxn>
              <a:cxn ang="0">
                <a:pos x="1280" y="1232"/>
              </a:cxn>
              <a:cxn ang="0">
                <a:pos x="1352" y="1184"/>
              </a:cxn>
              <a:cxn ang="0">
                <a:pos x="1544" y="992"/>
              </a:cxn>
              <a:cxn ang="0">
                <a:pos x="1824" y="912"/>
              </a:cxn>
              <a:cxn ang="0">
                <a:pos x="2128" y="416"/>
              </a:cxn>
              <a:cxn ang="0">
                <a:pos x="2304" y="720"/>
              </a:cxn>
              <a:cxn ang="0">
                <a:pos x="2392" y="776"/>
              </a:cxn>
              <a:cxn ang="0">
                <a:pos x="2496" y="720"/>
              </a:cxn>
              <a:cxn ang="0">
                <a:pos x="2640" y="528"/>
              </a:cxn>
              <a:cxn ang="0">
                <a:pos x="2816" y="736"/>
              </a:cxn>
              <a:cxn ang="0">
                <a:pos x="3000" y="688"/>
              </a:cxn>
              <a:cxn ang="0">
                <a:pos x="3168" y="768"/>
              </a:cxn>
              <a:cxn ang="0">
                <a:pos x="3336" y="416"/>
              </a:cxn>
              <a:cxn ang="0">
                <a:pos x="3504" y="288"/>
              </a:cxn>
              <a:cxn ang="0">
                <a:pos x="3648" y="96"/>
              </a:cxn>
              <a:cxn ang="0">
                <a:pos x="3840" y="0"/>
              </a:cxn>
            </a:cxnLst>
            <a:rect l="0" t="0" r="r" b="b"/>
            <a:pathLst>
              <a:path w="3840" h="1597">
                <a:moveTo>
                  <a:pt x="0" y="1056"/>
                </a:moveTo>
                <a:cubicBezTo>
                  <a:pt x="104" y="1144"/>
                  <a:pt x="208" y="1232"/>
                  <a:pt x="288" y="1248"/>
                </a:cubicBezTo>
                <a:cubicBezTo>
                  <a:pt x="368" y="1264"/>
                  <a:pt x="420" y="1183"/>
                  <a:pt x="480" y="1152"/>
                </a:cubicBezTo>
                <a:cubicBezTo>
                  <a:pt x="540" y="1121"/>
                  <a:pt x="584" y="1016"/>
                  <a:pt x="648" y="1064"/>
                </a:cubicBezTo>
                <a:cubicBezTo>
                  <a:pt x="712" y="1112"/>
                  <a:pt x="805" y="1355"/>
                  <a:pt x="864" y="1440"/>
                </a:cubicBezTo>
                <a:cubicBezTo>
                  <a:pt x="923" y="1525"/>
                  <a:pt x="951" y="1597"/>
                  <a:pt x="1000" y="1576"/>
                </a:cubicBezTo>
                <a:cubicBezTo>
                  <a:pt x="1049" y="1555"/>
                  <a:pt x="1113" y="1369"/>
                  <a:pt x="1160" y="1312"/>
                </a:cubicBezTo>
                <a:cubicBezTo>
                  <a:pt x="1207" y="1255"/>
                  <a:pt x="1248" y="1253"/>
                  <a:pt x="1280" y="1232"/>
                </a:cubicBezTo>
                <a:cubicBezTo>
                  <a:pt x="1312" y="1211"/>
                  <a:pt x="1308" y="1224"/>
                  <a:pt x="1352" y="1184"/>
                </a:cubicBezTo>
                <a:cubicBezTo>
                  <a:pt x="1396" y="1144"/>
                  <a:pt x="1465" y="1037"/>
                  <a:pt x="1544" y="992"/>
                </a:cubicBezTo>
                <a:cubicBezTo>
                  <a:pt x="1623" y="947"/>
                  <a:pt x="1727" y="1008"/>
                  <a:pt x="1824" y="912"/>
                </a:cubicBezTo>
                <a:cubicBezTo>
                  <a:pt x="1921" y="816"/>
                  <a:pt x="2048" y="448"/>
                  <a:pt x="2128" y="416"/>
                </a:cubicBezTo>
                <a:cubicBezTo>
                  <a:pt x="2208" y="384"/>
                  <a:pt x="2260" y="660"/>
                  <a:pt x="2304" y="720"/>
                </a:cubicBezTo>
                <a:cubicBezTo>
                  <a:pt x="2348" y="780"/>
                  <a:pt x="2360" y="776"/>
                  <a:pt x="2392" y="776"/>
                </a:cubicBezTo>
                <a:cubicBezTo>
                  <a:pt x="2424" y="776"/>
                  <a:pt x="2455" y="761"/>
                  <a:pt x="2496" y="720"/>
                </a:cubicBezTo>
                <a:cubicBezTo>
                  <a:pt x="2537" y="679"/>
                  <a:pt x="2587" y="525"/>
                  <a:pt x="2640" y="528"/>
                </a:cubicBezTo>
                <a:cubicBezTo>
                  <a:pt x="2693" y="531"/>
                  <a:pt x="2756" y="709"/>
                  <a:pt x="2816" y="736"/>
                </a:cubicBezTo>
                <a:cubicBezTo>
                  <a:pt x="2876" y="763"/>
                  <a:pt x="2941" y="683"/>
                  <a:pt x="3000" y="688"/>
                </a:cubicBezTo>
                <a:cubicBezTo>
                  <a:pt x="3059" y="693"/>
                  <a:pt x="3112" y="813"/>
                  <a:pt x="3168" y="768"/>
                </a:cubicBezTo>
                <a:cubicBezTo>
                  <a:pt x="3224" y="723"/>
                  <a:pt x="3280" y="496"/>
                  <a:pt x="3336" y="416"/>
                </a:cubicBezTo>
                <a:cubicBezTo>
                  <a:pt x="3392" y="336"/>
                  <a:pt x="3452" y="341"/>
                  <a:pt x="3504" y="288"/>
                </a:cubicBezTo>
                <a:cubicBezTo>
                  <a:pt x="3556" y="235"/>
                  <a:pt x="3592" y="144"/>
                  <a:pt x="3648" y="96"/>
                </a:cubicBezTo>
                <a:cubicBezTo>
                  <a:pt x="3704" y="48"/>
                  <a:pt x="3816" y="16"/>
                  <a:pt x="3840" y="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2519" name="Freeform 7"/>
          <p:cNvSpPr>
            <a:spLocks/>
          </p:cNvSpPr>
          <p:nvPr/>
        </p:nvSpPr>
        <p:spPr bwMode="auto">
          <a:xfrm>
            <a:off x="1320800" y="2303463"/>
            <a:ext cx="6045200" cy="2590800"/>
          </a:xfrm>
          <a:custGeom>
            <a:avLst/>
            <a:gdLst/>
            <a:ahLst/>
            <a:cxnLst>
              <a:cxn ang="0">
                <a:pos x="0" y="1750"/>
              </a:cxn>
              <a:cxn ang="0">
                <a:pos x="272" y="1750"/>
              </a:cxn>
              <a:cxn ang="0">
                <a:pos x="752" y="1644"/>
              </a:cxn>
              <a:cxn ang="0">
                <a:pos x="1160" y="1520"/>
              </a:cxn>
              <a:cxn ang="0">
                <a:pos x="1856" y="1484"/>
              </a:cxn>
              <a:cxn ang="0">
                <a:pos x="2192" y="1431"/>
              </a:cxn>
              <a:cxn ang="0">
                <a:pos x="2480" y="1378"/>
              </a:cxn>
              <a:cxn ang="0">
                <a:pos x="2672" y="1076"/>
              </a:cxn>
              <a:cxn ang="0">
                <a:pos x="2912" y="792"/>
              </a:cxn>
              <a:cxn ang="0">
                <a:pos x="3104" y="473"/>
              </a:cxn>
              <a:cxn ang="0">
                <a:pos x="3344" y="260"/>
              </a:cxn>
              <a:cxn ang="0">
                <a:pos x="3584" y="100"/>
              </a:cxn>
              <a:cxn ang="0">
                <a:pos x="3696" y="32"/>
              </a:cxn>
              <a:cxn ang="0">
                <a:pos x="3808" y="0"/>
              </a:cxn>
            </a:cxnLst>
            <a:rect l="0" t="0" r="r" b="b"/>
            <a:pathLst>
              <a:path w="3808" h="1768">
                <a:moveTo>
                  <a:pt x="0" y="1750"/>
                </a:moveTo>
                <a:cubicBezTo>
                  <a:pt x="45" y="1751"/>
                  <a:pt x="147" y="1768"/>
                  <a:pt x="272" y="1750"/>
                </a:cubicBezTo>
                <a:cubicBezTo>
                  <a:pt x="397" y="1733"/>
                  <a:pt x="604" y="1683"/>
                  <a:pt x="752" y="1644"/>
                </a:cubicBezTo>
                <a:cubicBezTo>
                  <a:pt x="900" y="1605"/>
                  <a:pt x="976" y="1546"/>
                  <a:pt x="1160" y="1520"/>
                </a:cubicBezTo>
                <a:cubicBezTo>
                  <a:pt x="1344" y="1493"/>
                  <a:pt x="1684" y="1499"/>
                  <a:pt x="1856" y="1484"/>
                </a:cubicBezTo>
                <a:cubicBezTo>
                  <a:pt x="2028" y="1470"/>
                  <a:pt x="2088" y="1449"/>
                  <a:pt x="2192" y="1431"/>
                </a:cubicBezTo>
                <a:cubicBezTo>
                  <a:pt x="2296" y="1413"/>
                  <a:pt x="2400" y="1436"/>
                  <a:pt x="2480" y="1378"/>
                </a:cubicBezTo>
                <a:cubicBezTo>
                  <a:pt x="2560" y="1319"/>
                  <a:pt x="2600" y="1174"/>
                  <a:pt x="2672" y="1076"/>
                </a:cubicBezTo>
                <a:cubicBezTo>
                  <a:pt x="2744" y="978"/>
                  <a:pt x="2840" y="893"/>
                  <a:pt x="2912" y="792"/>
                </a:cubicBezTo>
                <a:cubicBezTo>
                  <a:pt x="2984" y="691"/>
                  <a:pt x="3032" y="562"/>
                  <a:pt x="3104" y="473"/>
                </a:cubicBezTo>
                <a:cubicBezTo>
                  <a:pt x="3176" y="384"/>
                  <a:pt x="3264" y="322"/>
                  <a:pt x="3344" y="260"/>
                </a:cubicBezTo>
                <a:cubicBezTo>
                  <a:pt x="3424" y="198"/>
                  <a:pt x="3525" y="138"/>
                  <a:pt x="3584" y="100"/>
                </a:cubicBezTo>
                <a:cubicBezTo>
                  <a:pt x="3643" y="62"/>
                  <a:pt x="3659" y="49"/>
                  <a:pt x="3696" y="32"/>
                </a:cubicBezTo>
                <a:cubicBezTo>
                  <a:pt x="3733" y="15"/>
                  <a:pt x="3785" y="7"/>
                  <a:pt x="3808" y="0"/>
                </a:cubicBezTo>
              </a:path>
            </a:pathLst>
          </a:custGeom>
          <a:noFill/>
          <a:ln w="571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2520" name="Text Box 8"/>
          <p:cNvSpPr txBox="1">
            <a:spLocks noChangeArrowheads="1"/>
          </p:cNvSpPr>
          <p:nvPr/>
        </p:nvSpPr>
        <p:spPr bwMode="auto">
          <a:xfrm>
            <a:off x="990600" y="5122863"/>
            <a:ext cx="7165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1880      1900        1920        1940       1960        1980      2000</a:t>
            </a:r>
          </a:p>
        </p:txBody>
      </p:sp>
      <p:sp>
        <p:nvSpPr>
          <p:cNvPr id="192521" name="Text Box 9"/>
          <p:cNvSpPr txBox="1">
            <a:spLocks noChangeArrowheads="1"/>
          </p:cNvSpPr>
          <p:nvPr/>
        </p:nvSpPr>
        <p:spPr bwMode="auto">
          <a:xfrm>
            <a:off x="7696200" y="1550988"/>
            <a:ext cx="503238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14.3</a:t>
            </a:r>
          </a:p>
          <a:p>
            <a:pPr>
              <a:defRPr/>
            </a:pPr>
            <a:endParaRPr lang="en-US" sz="1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14.2</a:t>
            </a:r>
          </a:p>
          <a:p>
            <a:pPr>
              <a:defRPr/>
            </a:pPr>
            <a:endParaRPr lang="en-US" sz="1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14.1</a:t>
            </a:r>
          </a:p>
          <a:p>
            <a:pPr>
              <a:defRPr/>
            </a:pPr>
            <a:endParaRPr lang="en-US" sz="1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14.0</a:t>
            </a:r>
          </a:p>
          <a:p>
            <a:pPr>
              <a:defRPr/>
            </a:pPr>
            <a:endParaRPr lang="en-US" sz="1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13.9</a:t>
            </a:r>
          </a:p>
          <a:p>
            <a:pPr>
              <a:defRPr/>
            </a:pPr>
            <a:endParaRPr lang="en-US" sz="1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13.8</a:t>
            </a:r>
          </a:p>
          <a:p>
            <a:pPr>
              <a:defRPr/>
            </a:pPr>
            <a:endParaRPr lang="en-US" sz="1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13.7</a:t>
            </a:r>
          </a:p>
          <a:p>
            <a:pPr>
              <a:defRPr/>
            </a:pPr>
            <a:endParaRPr lang="en-US" sz="1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13.6</a:t>
            </a:r>
          </a:p>
          <a:p>
            <a:pPr>
              <a:defRPr/>
            </a:pPr>
            <a:endParaRPr lang="en-US" sz="1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2522" name="Text Box 10"/>
          <p:cNvSpPr txBox="1">
            <a:spLocks noChangeArrowheads="1"/>
          </p:cNvSpPr>
          <p:nvPr/>
        </p:nvSpPr>
        <p:spPr bwMode="auto">
          <a:xfrm rot="5400000">
            <a:off x="7184231" y="3196432"/>
            <a:ext cx="2395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Temperature (ºC)</a:t>
            </a:r>
          </a:p>
        </p:txBody>
      </p:sp>
      <p:sp>
        <p:nvSpPr>
          <p:cNvPr id="192523" name="Text Box 11"/>
          <p:cNvSpPr txBox="1">
            <a:spLocks noChangeArrowheads="1"/>
          </p:cNvSpPr>
          <p:nvPr/>
        </p:nvSpPr>
        <p:spPr bwMode="auto">
          <a:xfrm>
            <a:off x="2209800" y="6172200"/>
            <a:ext cx="4838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Mathiesen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Global Warming,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Fig 6.4</a:t>
            </a:r>
          </a:p>
        </p:txBody>
      </p:sp>
      <p:sp>
        <p:nvSpPr>
          <p:cNvPr id="192524" name="Text Box 12"/>
          <p:cNvSpPr txBox="1">
            <a:spLocks noChangeArrowheads="1"/>
          </p:cNvSpPr>
          <p:nvPr/>
        </p:nvSpPr>
        <p:spPr bwMode="auto">
          <a:xfrm>
            <a:off x="914400" y="1916113"/>
            <a:ext cx="29845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  <a:p>
            <a:pPr>
              <a:defRPr/>
            </a:pPr>
            <a:endParaRPr lang="en-US" sz="14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1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  <a:p>
            <a:pPr>
              <a:defRPr/>
            </a:pPr>
            <a:endParaRPr lang="en-US" sz="14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1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  <a:p>
            <a:pPr>
              <a:defRPr/>
            </a:pPr>
            <a:endParaRPr lang="en-US" sz="14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1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  <a:p>
            <a:pPr>
              <a:defRPr/>
            </a:pPr>
            <a:endParaRPr lang="en-US" sz="14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1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  <a:p>
            <a:pPr>
              <a:defRPr/>
            </a:pPr>
            <a:endParaRPr lang="en-US" sz="14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1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  <a:p>
            <a:pPr>
              <a:defRPr/>
            </a:pPr>
            <a:endParaRPr lang="en-US" sz="14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1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  <a:p>
            <a:pPr>
              <a:defRPr/>
            </a:pPr>
            <a:endParaRPr lang="en-US" sz="14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1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</p:txBody>
      </p:sp>
      <p:sp>
        <p:nvSpPr>
          <p:cNvPr id="192527" name="Text Box 15"/>
          <p:cNvSpPr txBox="1">
            <a:spLocks noChangeArrowheads="1"/>
          </p:cNvSpPr>
          <p:nvPr/>
        </p:nvSpPr>
        <p:spPr bwMode="auto">
          <a:xfrm rot="-5400000">
            <a:off x="-1479550" y="3402013"/>
            <a:ext cx="448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Global Carbon Emissions (GT/Yr</a:t>
            </a:r>
          </a:p>
        </p:txBody>
      </p:sp>
      <p:sp>
        <p:nvSpPr>
          <p:cNvPr id="192528" name="Text Box 16"/>
          <p:cNvSpPr txBox="1">
            <a:spLocks noChangeArrowheads="1"/>
          </p:cNvSpPr>
          <p:nvPr/>
        </p:nvSpPr>
        <p:spPr bwMode="auto">
          <a:xfrm>
            <a:off x="842963" y="381000"/>
            <a:ext cx="7462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Global Temperature vs. Carbon Emissions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19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8" grpId="0" animBg="1"/>
      <p:bldP spid="1925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B510542-0769-42C7-9D5C-D852FB34120E}" type="datetime1">
              <a:rPr lang="en-US" smtClean="0"/>
              <a:pPr>
                <a:defRPr/>
              </a:pPr>
              <a:t>11/12/2008</a:t>
            </a:fld>
            <a:endParaRPr lang="en-US" dirty="0" smtClean="0"/>
          </a:p>
        </p:txBody>
      </p:sp>
      <p:sp>
        <p:nvSpPr>
          <p:cNvPr id="819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jim</a:t>
            </a:r>
            <a:r>
              <a:rPr lang="en-US" smtClean="0"/>
              <a:t> kelley</a:t>
            </a:r>
          </a:p>
        </p:txBody>
      </p:sp>
      <p:pic>
        <p:nvPicPr>
          <p:cNvPr id="7172" name="Picture 4" descr="snuffy smith"/>
          <p:cNvPicPr>
            <a:picLocks noChangeAspect="1" noChangeArrowheads="1"/>
          </p:cNvPicPr>
          <p:nvPr/>
        </p:nvPicPr>
        <p:blipFill>
          <a:blip r:embed="rId3"/>
          <a:srcRect t="3319" b="3734"/>
          <a:stretch>
            <a:fillRect/>
          </a:stretch>
        </p:blipFill>
        <p:spPr bwMode="auto">
          <a:xfrm>
            <a:off x="457200" y="3505200"/>
            <a:ext cx="8077200" cy="2133600"/>
          </a:xfrm>
          <a:prstGeom prst="rect">
            <a:avLst/>
          </a:prstGeom>
          <a:noFill/>
          <a:ln w="76200">
            <a:solidFill>
              <a:srgbClr val="3399FF"/>
            </a:solidFill>
            <a:miter lim="800000"/>
            <a:headEnd/>
            <a:tailEnd/>
          </a:ln>
        </p:spPr>
      </p:pic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1801813" y="1524000"/>
            <a:ext cx="55546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Anecdotal Information, </a:t>
            </a:r>
          </a:p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Especially About Weather, </a:t>
            </a:r>
          </a:p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Notoriously Unreliable!</a:t>
            </a:r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3581400" y="609600"/>
            <a:ext cx="1776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Point #1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EA5D3CD-1949-4FA8-B6CD-4F21091233A2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5120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sp>
        <p:nvSpPr>
          <p:cNvPr id="111629" name="Rectangle 13"/>
          <p:cNvSpPr>
            <a:spLocks noChangeArrowheads="1"/>
          </p:cNvSpPr>
          <p:nvPr/>
        </p:nvSpPr>
        <p:spPr bwMode="auto">
          <a:xfrm>
            <a:off x="457200" y="1447800"/>
            <a:ext cx="8458200" cy="4648200"/>
          </a:xfrm>
          <a:prstGeom prst="rect">
            <a:avLst/>
          </a:prstGeom>
          <a:solidFill>
            <a:schemeClr val="accent1"/>
          </a:solidFill>
          <a:ln w="7620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631" name="Rectangle 15"/>
          <p:cNvSpPr>
            <a:spLocks noChangeArrowheads="1"/>
          </p:cNvSpPr>
          <p:nvPr/>
        </p:nvSpPr>
        <p:spPr bwMode="auto">
          <a:xfrm>
            <a:off x="1752600" y="1600200"/>
            <a:ext cx="6553200" cy="37338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1905000" y="6172200"/>
            <a:ext cx="601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Solanski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1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et. al.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(Max-Plank Inst), </a:t>
            </a:r>
            <a:r>
              <a:rPr lang="en-US" sz="1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Nature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28 October 2004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727075" y="0"/>
            <a:ext cx="78835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 Know That for the Past 65 Years We Have </a:t>
            </a:r>
          </a:p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Been in an Unusually Active Period For Sunspots, </a:t>
            </a:r>
          </a:p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Which Increases Outgoing Solar Energy</a:t>
            </a:r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 flipV="1">
            <a:off x="7924800" y="2971800"/>
            <a:ext cx="0" cy="213360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626" name="Text Box 10"/>
          <p:cNvSpPr txBox="1">
            <a:spLocks noChangeArrowheads="1"/>
          </p:cNvSpPr>
          <p:nvPr/>
        </p:nvSpPr>
        <p:spPr bwMode="auto">
          <a:xfrm>
            <a:off x="1050925" y="1835150"/>
            <a:ext cx="57467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80</a:t>
            </a:r>
          </a:p>
          <a:p>
            <a:pPr>
              <a:defRPr/>
            </a:pPr>
            <a:endParaRPr lang="en-US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60</a:t>
            </a:r>
          </a:p>
          <a:p>
            <a:pPr>
              <a:defRPr/>
            </a:pPr>
            <a:endParaRPr lang="en-US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40</a:t>
            </a:r>
          </a:p>
          <a:p>
            <a:pPr>
              <a:defRPr/>
            </a:pPr>
            <a:endParaRPr lang="en-US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</a:t>
            </a:r>
          </a:p>
          <a:p>
            <a:pPr>
              <a:defRPr/>
            </a:pPr>
            <a:endParaRPr lang="en-US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0</a:t>
            </a:r>
          </a:p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1627" name="Freeform 11"/>
          <p:cNvSpPr>
            <a:spLocks/>
          </p:cNvSpPr>
          <p:nvPr/>
        </p:nvSpPr>
        <p:spPr bwMode="auto">
          <a:xfrm>
            <a:off x="1752600" y="2743200"/>
            <a:ext cx="6172200" cy="2133600"/>
          </a:xfrm>
          <a:custGeom>
            <a:avLst/>
            <a:gdLst/>
            <a:ahLst/>
            <a:cxnLst>
              <a:cxn ang="0">
                <a:pos x="96" y="624"/>
              </a:cxn>
              <a:cxn ang="0">
                <a:pos x="240" y="672"/>
              </a:cxn>
              <a:cxn ang="0">
                <a:pos x="432" y="768"/>
              </a:cxn>
              <a:cxn ang="0">
                <a:pos x="528" y="864"/>
              </a:cxn>
              <a:cxn ang="0">
                <a:pos x="624" y="912"/>
              </a:cxn>
              <a:cxn ang="0">
                <a:pos x="816" y="912"/>
              </a:cxn>
              <a:cxn ang="0">
                <a:pos x="864" y="432"/>
              </a:cxn>
              <a:cxn ang="0">
                <a:pos x="1008" y="336"/>
              </a:cxn>
              <a:cxn ang="0">
                <a:pos x="1104" y="288"/>
              </a:cxn>
              <a:cxn ang="0">
                <a:pos x="1200" y="432"/>
              </a:cxn>
              <a:cxn ang="0">
                <a:pos x="1296" y="144"/>
              </a:cxn>
              <a:cxn ang="0">
                <a:pos x="1440" y="480"/>
              </a:cxn>
              <a:cxn ang="0">
                <a:pos x="1488" y="912"/>
              </a:cxn>
              <a:cxn ang="0">
                <a:pos x="1560" y="664"/>
              </a:cxn>
              <a:cxn ang="0">
                <a:pos x="1616" y="992"/>
              </a:cxn>
              <a:cxn ang="0">
                <a:pos x="1728" y="832"/>
              </a:cxn>
              <a:cxn ang="0">
                <a:pos x="1776" y="336"/>
              </a:cxn>
              <a:cxn ang="0">
                <a:pos x="1872" y="864"/>
              </a:cxn>
              <a:cxn ang="0">
                <a:pos x="2016" y="1152"/>
              </a:cxn>
              <a:cxn ang="0">
                <a:pos x="2112" y="1344"/>
              </a:cxn>
              <a:cxn ang="0">
                <a:pos x="2288" y="976"/>
              </a:cxn>
              <a:cxn ang="0">
                <a:pos x="2448" y="1104"/>
              </a:cxn>
              <a:cxn ang="0">
                <a:pos x="2608" y="536"/>
              </a:cxn>
              <a:cxn ang="0">
                <a:pos x="2800" y="1136"/>
              </a:cxn>
              <a:cxn ang="0">
                <a:pos x="2976" y="1248"/>
              </a:cxn>
              <a:cxn ang="0">
                <a:pos x="3024" y="624"/>
              </a:cxn>
              <a:cxn ang="0">
                <a:pos x="3168" y="480"/>
              </a:cxn>
              <a:cxn ang="0">
                <a:pos x="3312" y="1008"/>
              </a:cxn>
              <a:cxn ang="0">
                <a:pos x="3504" y="336"/>
              </a:cxn>
              <a:cxn ang="0">
                <a:pos x="3648" y="864"/>
              </a:cxn>
              <a:cxn ang="0">
                <a:pos x="3840" y="144"/>
              </a:cxn>
              <a:cxn ang="0">
                <a:pos x="3888" y="192"/>
              </a:cxn>
            </a:cxnLst>
            <a:rect l="0" t="0" r="r" b="b"/>
            <a:pathLst>
              <a:path w="3888" h="1344">
                <a:moveTo>
                  <a:pt x="0" y="672"/>
                </a:moveTo>
                <a:lnTo>
                  <a:pt x="96" y="624"/>
                </a:lnTo>
                <a:lnTo>
                  <a:pt x="192" y="800"/>
                </a:lnTo>
                <a:lnTo>
                  <a:pt x="240" y="672"/>
                </a:lnTo>
                <a:lnTo>
                  <a:pt x="384" y="96"/>
                </a:lnTo>
                <a:lnTo>
                  <a:pt x="432" y="768"/>
                </a:lnTo>
                <a:lnTo>
                  <a:pt x="480" y="528"/>
                </a:lnTo>
                <a:lnTo>
                  <a:pt x="528" y="864"/>
                </a:lnTo>
                <a:lnTo>
                  <a:pt x="624" y="768"/>
                </a:lnTo>
                <a:lnTo>
                  <a:pt x="624" y="912"/>
                </a:lnTo>
                <a:lnTo>
                  <a:pt x="672" y="1200"/>
                </a:lnTo>
                <a:lnTo>
                  <a:pt x="816" y="912"/>
                </a:lnTo>
                <a:lnTo>
                  <a:pt x="816" y="528"/>
                </a:lnTo>
                <a:lnTo>
                  <a:pt x="864" y="432"/>
                </a:lnTo>
                <a:lnTo>
                  <a:pt x="960" y="528"/>
                </a:lnTo>
                <a:lnTo>
                  <a:pt x="1008" y="336"/>
                </a:lnTo>
                <a:lnTo>
                  <a:pt x="1056" y="240"/>
                </a:lnTo>
                <a:lnTo>
                  <a:pt x="1104" y="288"/>
                </a:lnTo>
                <a:lnTo>
                  <a:pt x="1152" y="432"/>
                </a:lnTo>
                <a:lnTo>
                  <a:pt x="1200" y="432"/>
                </a:lnTo>
                <a:lnTo>
                  <a:pt x="1248" y="192"/>
                </a:lnTo>
                <a:lnTo>
                  <a:pt x="1296" y="144"/>
                </a:lnTo>
                <a:lnTo>
                  <a:pt x="1344" y="480"/>
                </a:lnTo>
                <a:lnTo>
                  <a:pt x="1440" y="480"/>
                </a:lnTo>
                <a:lnTo>
                  <a:pt x="1440" y="912"/>
                </a:lnTo>
                <a:lnTo>
                  <a:pt x="1488" y="912"/>
                </a:lnTo>
                <a:cubicBezTo>
                  <a:pt x="1504" y="816"/>
                  <a:pt x="1509" y="717"/>
                  <a:pt x="1536" y="624"/>
                </a:cubicBezTo>
                <a:cubicBezTo>
                  <a:pt x="1540" y="609"/>
                  <a:pt x="1553" y="650"/>
                  <a:pt x="1560" y="664"/>
                </a:cubicBezTo>
                <a:cubicBezTo>
                  <a:pt x="1569" y="680"/>
                  <a:pt x="1577" y="695"/>
                  <a:pt x="1584" y="712"/>
                </a:cubicBezTo>
                <a:cubicBezTo>
                  <a:pt x="1609" y="772"/>
                  <a:pt x="1594" y="931"/>
                  <a:pt x="1616" y="992"/>
                </a:cubicBezTo>
                <a:cubicBezTo>
                  <a:pt x="1632" y="1049"/>
                  <a:pt x="1653" y="1085"/>
                  <a:pt x="1680" y="1056"/>
                </a:cubicBezTo>
                <a:lnTo>
                  <a:pt x="1728" y="832"/>
                </a:lnTo>
                <a:lnTo>
                  <a:pt x="1728" y="480"/>
                </a:lnTo>
                <a:lnTo>
                  <a:pt x="1776" y="336"/>
                </a:lnTo>
                <a:lnTo>
                  <a:pt x="1824" y="576"/>
                </a:lnTo>
                <a:lnTo>
                  <a:pt x="1872" y="864"/>
                </a:lnTo>
                <a:lnTo>
                  <a:pt x="1920" y="720"/>
                </a:lnTo>
                <a:lnTo>
                  <a:pt x="2016" y="1152"/>
                </a:lnTo>
                <a:lnTo>
                  <a:pt x="2064" y="1152"/>
                </a:lnTo>
                <a:lnTo>
                  <a:pt x="2112" y="1344"/>
                </a:lnTo>
                <a:lnTo>
                  <a:pt x="2160" y="1104"/>
                </a:lnTo>
                <a:lnTo>
                  <a:pt x="2288" y="976"/>
                </a:lnTo>
                <a:lnTo>
                  <a:pt x="2400" y="1200"/>
                </a:lnTo>
                <a:lnTo>
                  <a:pt x="2448" y="1104"/>
                </a:lnTo>
                <a:lnTo>
                  <a:pt x="2544" y="1056"/>
                </a:lnTo>
                <a:lnTo>
                  <a:pt x="2608" y="536"/>
                </a:lnTo>
                <a:lnTo>
                  <a:pt x="2736" y="864"/>
                </a:lnTo>
                <a:cubicBezTo>
                  <a:pt x="2771" y="965"/>
                  <a:pt x="2775" y="1103"/>
                  <a:pt x="2800" y="1136"/>
                </a:cubicBezTo>
                <a:lnTo>
                  <a:pt x="2888" y="1064"/>
                </a:lnTo>
                <a:lnTo>
                  <a:pt x="2976" y="1248"/>
                </a:lnTo>
                <a:lnTo>
                  <a:pt x="3024" y="1008"/>
                </a:lnTo>
                <a:lnTo>
                  <a:pt x="3024" y="624"/>
                </a:lnTo>
                <a:lnTo>
                  <a:pt x="3072" y="192"/>
                </a:lnTo>
                <a:lnTo>
                  <a:pt x="3168" y="480"/>
                </a:lnTo>
                <a:lnTo>
                  <a:pt x="3264" y="240"/>
                </a:lnTo>
                <a:lnTo>
                  <a:pt x="3312" y="1008"/>
                </a:lnTo>
                <a:lnTo>
                  <a:pt x="3456" y="624"/>
                </a:lnTo>
                <a:lnTo>
                  <a:pt x="3504" y="336"/>
                </a:lnTo>
                <a:lnTo>
                  <a:pt x="3552" y="336"/>
                </a:lnTo>
                <a:lnTo>
                  <a:pt x="3648" y="864"/>
                </a:lnTo>
                <a:lnTo>
                  <a:pt x="3792" y="240"/>
                </a:lnTo>
                <a:lnTo>
                  <a:pt x="3840" y="144"/>
                </a:lnTo>
                <a:lnTo>
                  <a:pt x="3840" y="0"/>
                </a:lnTo>
                <a:lnTo>
                  <a:pt x="3888" y="192"/>
                </a:lnTo>
              </a:path>
            </a:pathLst>
          </a:custGeom>
          <a:noFill/>
          <a:ln w="571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628" name="Text Box 12"/>
          <p:cNvSpPr txBox="1">
            <a:spLocks noChangeArrowheads="1"/>
          </p:cNvSpPr>
          <p:nvPr/>
        </p:nvSpPr>
        <p:spPr bwMode="auto">
          <a:xfrm rot="-5400000">
            <a:off x="-356394" y="3404394"/>
            <a:ext cx="2389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Sunspot Number</a:t>
            </a:r>
          </a:p>
        </p:txBody>
      </p:sp>
      <p:sp>
        <p:nvSpPr>
          <p:cNvPr id="111630" name="Text Box 14"/>
          <p:cNvSpPr txBox="1">
            <a:spLocks noChangeArrowheads="1"/>
          </p:cNvSpPr>
          <p:nvPr/>
        </p:nvSpPr>
        <p:spPr bwMode="auto">
          <a:xfrm>
            <a:off x="1600200" y="5334000"/>
            <a:ext cx="643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lain" startAt="1000"/>
              <a:defRPr/>
            </a:pP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1200    1400     1600     1800     2000</a:t>
            </a:r>
          </a:p>
        </p:txBody>
      </p:sp>
      <p:sp>
        <p:nvSpPr>
          <p:cNvPr id="111625" name="Freeform 9"/>
          <p:cNvSpPr>
            <a:spLocks/>
          </p:cNvSpPr>
          <p:nvPr/>
        </p:nvSpPr>
        <p:spPr bwMode="auto">
          <a:xfrm>
            <a:off x="5994400" y="1758950"/>
            <a:ext cx="2082800" cy="3282950"/>
          </a:xfrm>
          <a:custGeom>
            <a:avLst/>
            <a:gdLst/>
            <a:ahLst/>
            <a:cxnLst>
              <a:cxn ang="0">
                <a:pos x="0" y="940"/>
              </a:cxn>
              <a:cxn ang="0">
                <a:pos x="64" y="1724"/>
              </a:cxn>
              <a:cxn ang="0">
                <a:pos x="156" y="2032"/>
              </a:cxn>
              <a:cxn ang="0">
                <a:pos x="304" y="2068"/>
              </a:cxn>
              <a:cxn ang="0">
                <a:pos x="352" y="1388"/>
              </a:cxn>
              <a:cxn ang="0">
                <a:pos x="428" y="1528"/>
              </a:cxn>
              <a:cxn ang="0">
                <a:pos x="468" y="1432"/>
              </a:cxn>
              <a:cxn ang="0">
                <a:pos x="508" y="1108"/>
              </a:cxn>
              <a:cxn ang="0">
                <a:pos x="528" y="928"/>
              </a:cxn>
              <a:cxn ang="0">
                <a:pos x="592" y="812"/>
              </a:cxn>
              <a:cxn ang="0">
                <a:pos x="708" y="1728"/>
              </a:cxn>
              <a:cxn ang="0">
                <a:pos x="764" y="812"/>
              </a:cxn>
              <a:cxn ang="0">
                <a:pos x="784" y="1052"/>
              </a:cxn>
              <a:cxn ang="0">
                <a:pos x="840" y="1148"/>
              </a:cxn>
              <a:cxn ang="0">
                <a:pos x="880" y="1004"/>
              </a:cxn>
              <a:cxn ang="0">
                <a:pos x="928" y="1388"/>
              </a:cxn>
              <a:cxn ang="0">
                <a:pos x="972" y="1052"/>
              </a:cxn>
              <a:cxn ang="0">
                <a:pos x="1004" y="1256"/>
              </a:cxn>
              <a:cxn ang="0">
                <a:pos x="1072" y="956"/>
              </a:cxn>
              <a:cxn ang="0">
                <a:pos x="1172" y="44"/>
              </a:cxn>
              <a:cxn ang="0">
                <a:pos x="1216" y="596"/>
              </a:cxn>
              <a:cxn ang="0">
                <a:pos x="1284" y="0"/>
              </a:cxn>
              <a:cxn ang="0">
                <a:pos x="1312" y="332"/>
              </a:cxn>
            </a:cxnLst>
            <a:rect l="0" t="0" r="r" b="b"/>
            <a:pathLst>
              <a:path w="1312" h="2068">
                <a:moveTo>
                  <a:pt x="0" y="940"/>
                </a:moveTo>
                <a:lnTo>
                  <a:pt x="64" y="1724"/>
                </a:lnTo>
                <a:lnTo>
                  <a:pt x="156" y="2032"/>
                </a:lnTo>
                <a:lnTo>
                  <a:pt x="304" y="2068"/>
                </a:lnTo>
                <a:lnTo>
                  <a:pt x="352" y="1388"/>
                </a:lnTo>
                <a:lnTo>
                  <a:pt x="428" y="1528"/>
                </a:lnTo>
                <a:lnTo>
                  <a:pt x="468" y="1432"/>
                </a:lnTo>
                <a:lnTo>
                  <a:pt x="508" y="1108"/>
                </a:lnTo>
                <a:lnTo>
                  <a:pt x="528" y="928"/>
                </a:lnTo>
                <a:lnTo>
                  <a:pt x="592" y="812"/>
                </a:lnTo>
                <a:lnTo>
                  <a:pt x="708" y="1728"/>
                </a:lnTo>
                <a:lnTo>
                  <a:pt x="764" y="812"/>
                </a:lnTo>
                <a:lnTo>
                  <a:pt x="784" y="1052"/>
                </a:lnTo>
                <a:lnTo>
                  <a:pt x="840" y="1148"/>
                </a:lnTo>
                <a:lnTo>
                  <a:pt x="880" y="1004"/>
                </a:lnTo>
                <a:lnTo>
                  <a:pt x="928" y="1388"/>
                </a:lnTo>
                <a:lnTo>
                  <a:pt x="972" y="1052"/>
                </a:lnTo>
                <a:lnTo>
                  <a:pt x="1004" y="1256"/>
                </a:lnTo>
                <a:lnTo>
                  <a:pt x="1072" y="956"/>
                </a:lnTo>
                <a:lnTo>
                  <a:pt x="1172" y="44"/>
                </a:lnTo>
                <a:lnTo>
                  <a:pt x="1216" y="596"/>
                </a:lnTo>
                <a:lnTo>
                  <a:pt x="1284" y="0"/>
                </a:lnTo>
                <a:lnTo>
                  <a:pt x="1312" y="332"/>
                </a:ln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623" name="AutoShape 7"/>
          <p:cNvSpPr>
            <a:spLocks/>
          </p:cNvSpPr>
          <p:nvPr/>
        </p:nvSpPr>
        <p:spPr bwMode="auto">
          <a:xfrm rot="5400000">
            <a:off x="7886700" y="2628900"/>
            <a:ext cx="76200" cy="457200"/>
          </a:xfrm>
          <a:prstGeom prst="rightBracket">
            <a:avLst>
              <a:gd name="adj" fmla="val 50000"/>
            </a:avLst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5" grpId="0" animBg="1"/>
      <p:bldP spid="11162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36B27C-716A-4ECE-916C-FB05AA70155E}" type="datetime1">
              <a:rPr lang="en-US" smtClean="0"/>
              <a:pPr>
                <a:defRPr/>
              </a:pPr>
              <a:t>11/12/2008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  <a:endParaRPr lang="en-US"/>
          </a:p>
        </p:txBody>
      </p:sp>
      <p:pic>
        <p:nvPicPr>
          <p:cNvPr id="4" name="Picture 3" descr="republicans in senate vs sunspo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04800"/>
            <a:ext cx="8001000" cy="5602310"/>
          </a:xfrm>
          <a:prstGeom prst="rect">
            <a:avLst/>
          </a:prstGeom>
          <a:ln w="190500" cap="sq">
            <a:solidFill>
              <a:srgbClr val="3399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371600" y="6096000"/>
            <a:ext cx="6681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Richard </a:t>
            </a:r>
            <a:r>
              <a:rPr lang="en-US" dirty="0" err="1" smtClean="0">
                <a:solidFill>
                  <a:schemeClr val="tx1"/>
                </a:solidFill>
              </a:rPr>
              <a:t>Lindzen</a:t>
            </a:r>
            <a:r>
              <a:rPr lang="en-US" dirty="0" smtClean="0">
                <a:solidFill>
                  <a:schemeClr val="tx1"/>
                </a:solidFill>
              </a:rPr>
              <a:t> (MIT), Proc. </a:t>
            </a:r>
            <a:r>
              <a:rPr lang="en-US" dirty="0" err="1" smtClean="0">
                <a:solidFill>
                  <a:schemeClr val="tx1"/>
                </a:solidFill>
              </a:rPr>
              <a:t>Erice</a:t>
            </a:r>
            <a:r>
              <a:rPr lang="en-US" dirty="0" smtClean="0">
                <a:solidFill>
                  <a:schemeClr val="tx1"/>
                </a:solidFill>
              </a:rPr>
              <a:t> Meeting, 2005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85C5480-03A6-46C6-9425-51B370D977C7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5222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2130425" y="2422525"/>
            <a:ext cx="48418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It Really </a:t>
            </a:r>
          </a:p>
          <a:p>
            <a:pPr algn="ctr">
              <a:defRPr/>
            </a:pPr>
            <a:r>
              <a:rPr lang="en-US" sz="4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Global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Warming?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2F9D371-4F47-486D-8EAC-471AE49CA438}" type="datetime1">
              <a:rPr lang="en-US"/>
              <a:pPr/>
              <a:t>11/12/2008</a:t>
            </a:fld>
            <a:endParaRPr lang="en-US"/>
          </a:p>
        </p:txBody>
      </p:sp>
      <p:sp>
        <p:nvSpPr>
          <p:cNvPr id="10035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jim kelley</a:t>
            </a:r>
          </a:p>
        </p:txBody>
      </p:sp>
      <p:pic>
        <p:nvPicPr>
          <p:cNvPr id="100356" name="Picture 3" descr="antarctic_temps_fig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33400"/>
            <a:ext cx="5464175" cy="5715000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100357" name="TextBox 4"/>
          <p:cNvSpPr txBox="1">
            <a:spLocks noChangeArrowheads="1"/>
          </p:cNvSpPr>
          <p:nvPr/>
        </p:nvSpPr>
        <p:spPr bwMode="auto">
          <a:xfrm>
            <a:off x="6432550" y="2133600"/>
            <a:ext cx="2711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Change In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Temperature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1958-2000</a:t>
            </a:r>
          </a:p>
        </p:txBody>
      </p:sp>
    </p:spTree>
  </p:cSld>
  <p:clrMapOvr>
    <a:masterClrMapping/>
  </p:clrMapOvr>
  <p:transition spd="slow">
    <p:zo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776E764-77F4-48E7-9C47-F5435C9E10FB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5325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pic>
        <p:nvPicPr>
          <p:cNvPr id="55300" name="Picture 4" descr="sst2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1000"/>
            <a:ext cx="7543800" cy="5822950"/>
          </a:xfrm>
          <a:prstGeom prst="rect">
            <a:avLst/>
          </a:prstGeom>
          <a:noFill/>
          <a:ln w="76200">
            <a:solidFill>
              <a:srgbClr val="3399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55F06F9-2EBF-425C-B2B3-820440EF9700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5427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pic>
        <p:nvPicPr>
          <p:cNvPr id="56324" name="Picture 4" descr="sst2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465513"/>
            <a:ext cx="3505200" cy="2706687"/>
          </a:xfrm>
          <a:prstGeom prst="rect">
            <a:avLst/>
          </a:prstGeom>
          <a:noFill/>
          <a:ln w="76200">
            <a:solidFill>
              <a:srgbClr val="3399FF"/>
            </a:solidFill>
            <a:miter lim="800000"/>
            <a:headEnd/>
            <a:tailEnd/>
          </a:ln>
        </p:spPr>
      </p:pic>
      <p:pic>
        <p:nvPicPr>
          <p:cNvPr id="56325" name="Picture 6" descr="sst2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17513"/>
            <a:ext cx="3505200" cy="2706687"/>
          </a:xfrm>
          <a:prstGeom prst="rect">
            <a:avLst/>
          </a:prstGeom>
          <a:noFill/>
          <a:ln w="76200">
            <a:solidFill>
              <a:srgbClr val="3399FF"/>
            </a:solidFill>
            <a:miter lim="800000"/>
            <a:headEnd/>
            <a:tailEnd/>
          </a:ln>
        </p:spPr>
      </p:pic>
      <p:pic>
        <p:nvPicPr>
          <p:cNvPr id="56326" name="Picture 7" descr="sst2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417513"/>
            <a:ext cx="3505200" cy="2706687"/>
          </a:xfrm>
          <a:prstGeom prst="rect">
            <a:avLst/>
          </a:prstGeom>
          <a:noFill/>
          <a:ln w="76200">
            <a:solidFill>
              <a:srgbClr val="3399FF"/>
            </a:solidFill>
            <a:miter lim="800000"/>
            <a:headEnd/>
            <a:tailEnd/>
          </a:ln>
        </p:spPr>
      </p:pic>
      <p:pic>
        <p:nvPicPr>
          <p:cNvPr id="56327" name="Picture 8" descr="sst200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3465513"/>
            <a:ext cx="3505200" cy="2705100"/>
          </a:xfrm>
          <a:prstGeom prst="rect">
            <a:avLst/>
          </a:prstGeom>
          <a:noFill/>
          <a:ln w="76200">
            <a:solidFill>
              <a:srgbClr val="3399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929EAF-90F9-4E98-B82E-CE397AE21F8B}" type="datetime1">
              <a:rPr lang="en-US" smtClean="0"/>
              <a:pPr>
                <a:defRPr/>
              </a:pPr>
              <a:t>11/12/2008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6368" y="1828800"/>
            <a:ext cx="810587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Remember that the Ocean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Is 1000 Times More Important 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That the Atmosphere in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Determining the Earth’s Climate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zo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2F54047-9A3D-4195-8F6E-38925B86DA8A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5529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762000" y="1295400"/>
            <a:ext cx="752633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Point #6</a:t>
            </a:r>
          </a:p>
          <a:p>
            <a:pPr algn="ctr">
              <a:defRPr/>
            </a:pP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Climate Change </a:t>
            </a:r>
          </a:p>
          <a:p>
            <a:pPr algn="ctr">
              <a:defRPr/>
            </a:pP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the Predicted Magnitude</a:t>
            </a:r>
          </a:p>
          <a:p>
            <a:pPr algn="ctr">
              <a:defRPr/>
            </a:pP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Not Unusual</a:t>
            </a:r>
          </a:p>
          <a:p>
            <a:pPr algn="ctr">
              <a:defRPr/>
            </a:pP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 Unprecedented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B4A4BE2-BDC8-480C-A63A-E64D4BE488CD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5632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3500438" y="381000"/>
            <a:ext cx="5697537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Roger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Pielke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Jr. 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Professor in the Environmental Studies 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Program and a Fellow of the Cooperative 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Institute for Research in the 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Environmental Sciences (CIRES).  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(University of Colorado At Boulder). </a:t>
            </a:r>
          </a:p>
        </p:txBody>
      </p:sp>
      <p:pic>
        <p:nvPicPr>
          <p:cNvPr id="58373" name="Picture 5" descr="roger pielke j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5075" y="381000"/>
            <a:ext cx="1965325" cy="2667000"/>
          </a:xfrm>
          <a:prstGeom prst="rect">
            <a:avLst/>
          </a:prstGeom>
          <a:noFill/>
          <a:ln w="76200">
            <a:solidFill>
              <a:srgbClr val="3399FF"/>
            </a:solidFill>
            <a:miter lim="800000"/>
            <a:headEnd/>
            <a:tailEnd/>
          </a:ln>
        </p:spPr>
      </p:pic>
      <p:graphicFrame>
        <p:nvGraphicFramePr>
          <p:cNvPr id="88080" name="Group 16"/>
          <p:cNvGraphicFramePr>
            <a:graphicFrameLocks noGrp="1"/>
          </p:cNvGraphicFramePr>
          <p:nvPr/>
        </p:nvGraphicFramePr>
        <p:xfrm>
          <a:off x="3581400" y="3525838"/>
          <a:ext cx="5334000" cy="2651760"/>
        </p:xfrm>
        <a:graphic>
          <a:graphicData uri="http://schemas.openxmlformats.org/drawingml/2006/table">
            <a:tbl>
              <a:tblPr/>
              <a:tblGrid>
                <a:gridCol w="5334000"/>
              </a:tblGrid>
              <a:tr h="1160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ester" pitchFamily="2" charset="0"/>
                          <a:cs typeface="Arial" charset="0"/>
                        </a:rPr>
                        <a:t>Roger 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ester" pitchFamily="2" charset="0"/>
                          <a:cs typeface="Arial" charset="0"/>
                        </a:rPr>
                        <a:t>Pielke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ester" pitchFamily="2" charset="0"/>
                          <a:cs typeface="Arial" charset="0"/>
                        </a:rPr>
                        <a:t>, Sr.,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ester" pitchFamily="2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ester" pitchFamily="2" charset="0"/>
                          <a:cs typeface="Arial" charset="0"/>
                        </a:rPr>
                        <a:t>Senior Research Scientist </a:t>
                      </a:r>
                      <a:b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ester" pitchFamily="2" charset="0"/>
                          <a:cs typeface="Arial" charset="0"/>
                        </a:rPr>
                      </a:b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ester" pitchFamily="2" charset="0"/>
                          <a:cs typeface="Arial" charset="0"/>
                        </a:rPr>
                        <a:t>CIRES, University of Colorado at Boulder and Professor Emeritus Department of Atmospheric Science,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Jester" pitchFamily="2" charset="0"/>
                          <a:cs typeface="Arial" charset="0"/>
                        </a:rPr>
                        <a:t>Colorado State University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8376" name="Picture 13" descr="pielke s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3663950"/>
            <a:ext cx="2009775" cy="2736850"/>
          </a:xfrm>
          <a:prstGeom prst="rect">
            <a:avLst/>
          </a:prstGeom>
          <a:noFill/>
          <a:ln w="76200">
            <a:solidFill>
              <a:srgbClr val="3399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1CC4C19-489A-45BE-99C1-BF75D31196BF}" type="datetime1">
              <a:rPr lang="en-US" smtClean="0"/>
              <a:pPr>
                <a:defRPr/>
              </a:pPr>
              <a:t>11/12/2008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kelley</a:t>
            </a:r>
          </a:p>
        </p:txBody>
      </p:sp>
      <p:pic>
        <p:nvPicPr>
          <p:cNvPr id="59396" name="Picture 4" descr="sawtooth 2"/>
          <p:cNvPicPr>
            <a:picLocks noChangeAspect="1" noChangeArrowheads="1"/>
          </p:cNvPicPr>
          <p:nvPr/>
        </p:nvPicPr>
        <p:blipFill>
          <a:blip r:embed="rId3"/>
          <a:srcRect t="10847" b="21356"/>
          <a:stretch>
            <a:fillRect/>
          </a:stretch>
        </p:blipFill>
        <p:spPr bwMode="auto">
          <a:xfrm>
            <a:off x="381000" y="457200"/>
            <a:ext cx="5943600" cy="57150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6477000" y="1371600"/>
            <a:ext cx="26098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Roger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Pielke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Sr.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Points Out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The Typical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Pattern of Climate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Change is 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Rapid Warming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Followed by 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Slow Cooling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 All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Time Scales</a:t>
            </a:r>
          </a:p>
        </p:txBody>
      </p:sp>
      <p:sp>
        <p:nvSpPr>
          <p:cNvPr id="132103" name="Freeform 7"/>
          <p:cNvSpPr>
            <a:spLocks/>
          </p:cNvSpPr>
          <p:nvPr/>
        </p:nvSpPr>
        <p:spPr bwMode="auto">
          <a:xfrm>
            <a:off x="1295400" y="914400"/>
            <a:ext cx="3857625" cy="1160463"/>
          </a:xfrm>
          <a:custGeom>
            <a:avLst/>
            <a:gdLst/>
            <a:ahLst/>
            <a:cxnLst>
              <a:cxn ang="0">
                <a:pos x="2430" y="603"/>
              </a:cxn>
              <a:cxn ang="0">
                <a:pos x="2411" y="530"/>
              </a:cxn>
              <a:cxn ang="0">
                <a:pos x="2304" y="0"/>
              </a:cxn>
              <a:cxn ang="0">
                <a:pos x="1799" y="731"/>
              </a:cxn>
              <a:cxn ang="0">
                <a:pos x="1728" y="144"/>
              </a:cxn>
              <a:cxn ang="0">
                <a:pos x="1534" y="686"/>
              </a:cxn>
              <a:cxn ang="0">
                <a:pos x="1497" y="219"/>
              </a:cxn>
              <a:cxn ang="0">
                <a:pos x="1104" y="695"/>
              </a:cxn>
              <a:cxn ang="0">
                <a:pos x="1008" y="0"/>
              </a:cxn>
              <a:cxn ang="0">
                <a:pos x="629" y="603"/>
              </a:cxn>
              <a:cxn ang="0">
                <a:pos x="576" y="48"/>
              </a:cxn>
              <a:cxn ang="0">
                <a:pos x="384" y="528"/>
              </a:cxn>
              <a:cxn ang="0">
                <a:pos x="336" y="48"/>
              </a:cxn>
              <a:cxn ang="0">
                <a:pos x="192" y="672"/>
              </a:cxn>
              <a:cxn ang="0">
                <a:pos x="144" y="48"/>
              </a:cxn>
              <a:cxn ang="0">
                <a:pos x="0" y="624"/>
              </a:cxn>
            </a:cxnLst>
            <a:rect l="0" t="0" r="r" b="b"/>
            <a:pathLst>
              <a:path w="2430" h="731">
                <a:moveTo>
                  <a:pt x="2430" y="603"/>
                </a:moveTo>
                <a:cubicBezTo>
                  <a:pt x="2424" y="579"/>
                  <a:pt x="2411" y="530"/>
                  <a:pt x="2411" y="530"/>
                </a:cubicBezTo>
                <a:lnTo>
                  <a:pt x="2304" y="0"/>
                </a:lnTo>
                <a:lnTo>
                  <a:pt x="1799" y="731"/>
                </a:lnTo>
                <a:lnTo>
                  <a:pt x="1728" y="144"/>
                </a:lnTo>
                <a:lnTo>
                  <a:pt x="1534" y="686"/>
                </a:lnTo>
                <a:lnTo>
                  <a:pt x="1497" y="219"/>
                </a:lnTo>
                <a:lnTo>
                  <a:pt x="1104" y="695"/>
                </a:lnTo>
                <a:lnTo>
                  <a:pt x="1008" y="0"/>
                </a:lnTo>
                <a:lnTo>
                  <a:pt x="629" y="603"/>
                </a:lnTo>
                <a:lnTo>
                  <a:pt x="576" y="48"/>
                </a:lnTo>
                <a:lnTo>
                  <a:pt x="384" y="528"/>
                </a:lnTo>
                <a:lnTo>
                  <a:pt x="336" y="48"/>
                </a:lnTo>
                <a:lnTo>
                  <a:pt x="192" y="672"/>
                </a:lnTo>
                <a:lnTo>
                  <a:pt x="144" y="48"/>
                </a:lnTo>
                <a:lnTo>
                  <a:pt x="0" y="624"/>
                </a:lnTo>
              </a:path>
            </a:pathLst>
          </a:custGeom>
          <a:noFill/>
          <a:ln w="76200" cmpd="sng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105" name="Freeform 9"/>
          <p:cNvSpPr>
            <a:spLocks/>
          </p:cNvSpPr>
          <p:nvPr/>
        </p:nvSpPr>
        <p:spPr bwMode="auto">
          <a:xfrm>
            <a:off x="1447800" y="3733800"/>
            <a:ext cx="3573463" cy="1600200"/>
          </a:xfrm>
          <a:custGeom>
            <a:avLst/>
            <a:gdLst/>
            <a:ahLst/>
            <a:cxnLst>
              <a:cxn ang="0">
                <a:pos x="2251" y="958"/>
              </a:cxn>
              <a:cxn ang="0">
                <a:pos x="2233" y="903"/>
              </a:cxn>
              <a:cxn ang="0">
                <a:pos x="2206" y="866"/>
              </a:cxn>
              <a:cxn ang="0">
                <a:pos x="1872" y="0"/>
              </a:cxn>
              <a:cxn ang="0">
                <a:pos x="336" y="1008"/>
              </a:cxn>
              <a:cxn ang="0">
                <a:pos x="144" y="192"/>
              </a:cxn>
              <a:cxn ang="0">
                <a:pos x="0" y="288"/>
              </a:cxn>
            </a:cxnLst>
            <a:rect l="0" t="0" r="r" b="b"/>
            <a:pathLst>
              <a:path w="2251" h="1008">
                <a:moveTo>
                  <a:pt x="2251" y="958"/>
                </a:moveTo>
                <a:cubicBezTo>
                  <a:pt x="2245" y="940"/>
                  <a:pt x="2244" y="919"/>
                  <a:pt x="2233" y="903"/>
                </a:cubicBezTo>
                <a:cubicBezTo>
                  <a:pt x="2224" y="891"/>
                  <a:pt x="2206" y="866"/>
                  <a:pt x="2206" y="866"/>
                </a:cubicBezTo>
                <a:lnTo>
                  <a:pt x="1872" y="0"/>
                </a:lnTo>
                <a:lnTo>
                  <a:pt x="336" y="1008"/>
                </a:lnTo>
                <a:lnTo>
                  <a:pt x="144" y="192"/>
                </a:lnTo>
                <a:lnTo>
                  <a:pt x="0" y="288"/>
                </a:lnTo>
              </a:path>
            </a:pathLst>
          </a:custGeom>
          <a:noFill/>
          <a:ln w="76200" cmpd="sng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107" name="Text Box 11"/>
          <p:cNvSpPr txBox="1">
            <a:spLocks noChangeArrowheads="1"/>
          </p:cNvSpPr>
          <p:nvPr/>
        </p:nvSpPr>
        <p:spPr bwMode="auto">
          <a:xfrm>
            <a:off x="1285875" y="5791200"/>
            <a:ext cx="3986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               thousand years  ago              150</a:t>
            </a:r>
          </a:p>
        </p:txBody>
      </p:sp>
      <p:sp>
        <p:nvSpPr>
          <p:cNvPr id="132108" name="Freeform 12"/>
          <p:cNvSpPr>
            <a:spLocks/>
          </p:cNvSpPr>
          <p:nvPr/>
        </p:nvSpPr>
        <p:spPr bwMode="auto">
          <a:xfrm>
            <a:off x="1295400" y="2209800"/>
            <a:ext cx="895350" cy="3562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8" y="1104"/>
              </a:cxn>
              <a:cxn ang="0">
                <a:pos x="564" y="2244"/>
              </a:cxn>
            </a:cxnLst>
            <a:rect l="0" t="0" r="r" b="b"/>
            <a:pathLst>
              <a:path w="564" h="2244">
                <a:moveTo>
                  <a:pt x="0" y="0"/>
                </a:moveTo>
                <a:lnTo>
                  <a:pt x="528" y="1104"/>
                </a:lnTo>
                <a:lnTo>
                  <a:pt x="564" y="2244"/>
                </a:lnTo>
              </a:path>
            </a:pathLst>
          </a:custGeom>
          <a:noFill/>
          <a:ln w="57150" cmpd="sng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109" name="Freeform 13"/>
          <p:cNvSpPr>
            <a:spLocks/>
          </p:cNvSpPr>
          <p:nvPr/>
        </p:nvSpPr>
        <p:spPr bwMode="auto">
          <a:xfrm>
            <a:off x="2419350" y="2190750"/>
            <a:ext cx="2705100" cy="3581400"/>
          </a:xfrm>
          <a:custGeom>
            <a:avLst/>
            <a:gdLst/>
            <a:ahLst/>
            <a:cxnLst>
              <a:cxn ang="0">
                <a:pos x="1704" y="0"/>
              </a:cxn>
              <a:cxn ang="0">
                <a:pos x="48" y="1140"/>
              </a:cxn>
              <a:cxn ang="0">
                <a:pos x="0" y="2256"/>
              </a:cxn>
            </a:cxnLst>
            <a:rect l="0" t="0" r="r" b="b"/>
            <a:pathLst>
              <a:path w="1704" h="2256">
                <a:moveTo>
                  <a:pt x="1704" y="0"/>
                </a:moveTo>
                <a:lnTo>
                  <a:pt x="48" y="1140"/>
                </a:lnTo>
                <a:lnTo>
                  <a:pt x="0" y="2256"/>
                </a:lnTo>
              </a:path>
            </a:pathLst>
          </a:custGeom>
          <a:noFill/>
          <a:ln w="57150" cmpd="sng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106" name="Text Box 10"/>
          <p:cNvSpPr txBox="1">
            <a:spLocks noChangeArrowheads="1"/>
          </p:cNvSpPr>
          <p:nvPr/>
        </p:nvSpPr>
        <p:spPr bwMode="auto">
          <a:xfrm>
            <a:off x="990600" y="2362200"/>
            <a:ext cx="4540250" cy="336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30,000                      years  ago                 45,000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3" grpId="0" animBg="1"/>
      <p:bldP spid="132105" grpId="0" animBg="1"/>
      <p:bldP spid="132107" grpId="0"/>
      <p:bldP spid="132108" grpId="0" animBg="1"/>
      <p:bldP spid="132109" grpId="0" animBg="1"/>
      <p:bldP spid="13210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7DADE7-46E0-4E72-B37D-8C8BEE059BDE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921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1066800" y="1600200"/>
            <a:ext cx="725805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“Things are more like </a:t>
            </a:r>
          </a:p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they are today than they've</a:t>
            </a:r>
          </a:p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ever been before”</a:t>
            </a:r>
          </a:p>
          <a:p>
            <a:pPr algn="ctr">
              <a:defRPr/>
            </a:pP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Dwight David Eisenhower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1A41D7C-24D1-4E8C-B20B-655ABF484EEC}" type="datetime1">
              <a:rPr lang="en-US" smtClean="0"/>
              <a:pPr>
                <a:defRPr/>
              </a:pPr>
              <a:t>11/12/2008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kelley</a:t>
            </a:r>
          </a:p>
        </p:txBody>
      </p:sp>
      <p:pic>
        <p:nvPicPr>
          <p:cNvPr id="60420" name="Picture 4" descr="sawtooth 2"/>
          <p:cNvPicPr>
            <a:picLocks noChangeAspect="1" noChangeArrowheads="1"/>
          </p:cNvPicPr>
          <p:nvPr/>
        </p:nvPicPr>
        <p:blipFill>
          <a:blip r:embed="rId3"/>
          <a:srcRect t="10847" b="62645"/>
          <a:stretch>
            <a:fillRect/>
          </a:stretch>
        </p:blipFill>
        <p:spPr bwMode="auto">
          <a:xfrm>
            <a:off x="381000" y="230188"/>
            <a:ext cx="8458200" cy="31797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45413" name="AutoShape 5"/>
          <p:cNvSpPr>
            <a:spLocks/>
          </p:cNvSpPr>
          <p:nvPr/>
        </p:nvSpPr>
        <p:spPr bwMode="auto">
          <a:xfrm>
            <a:off x="3581400" y="763588"/>
            <a:ext cx="228600" cy="1676400"/>
          </a:xfrm>
          <a:prstGeom prst="leftBrace">
            <a:avLst>
              <a:gd name="adj1" fmla="val 61111"/>
              <a:gd name="adj2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414" name="AutoShape 6"/>
          <p:cNvSpPr>
            <a:spLocks/>
          </p:cNvSpPr>
          <p:nvPr/>
        </p:nvSpPr>
        <p:spPr bwMode="auto">
          <a:xfrm rot="-5400000">
            <a:off x="3771900" y="2478088"/>
            <a:ext cx="304800" cy="228600"/>
          </a:xfrm>
          <a:prstGeom prst="leftBrace">
            <a:avLst>
              <a:gd name="adj1" fmla="val 8333"/>
              <a:gd name="adj2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1392238" y="3536950"/>
            <a:ext cx="650716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15ºC in 100-1000 years = 1.5º- 15ºC per Century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Current warming is at about 0.5ºC over the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last century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IPCC Third Assessment Report (2001) estimate for the </a:t>
            </a:r>
          </a:p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Climate Sensitivity is 1.5 to 4.5 °C; and the average </a:t>
            </a:r>
          </a:p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surface temperature is projected to increase </a:t>
            </a:r>
          </a:p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 1.4 to 5.8 Celsius degrees over the period 1990 to 2100, </a:t>
            </a:r>
          </a:p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 a most likely figure of 3ºC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35416 0.0055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 animBg="1"/>
      <p:bldP spid="145413" grpId="1" animBg="1"/>
      <p:bldP spid="14541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D7C9A1F-5DCC-460D-BD7A-90412E5C8E24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3789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pic>
        <p:nvPicPr>
          <p:cNvPr id="36868" name="Picture 19" descr="broecker_a3"/>
          <p:cNvPicPr>
            <a:picLocks noChangeAspect="1" noChangeArrowheads="1"/>
          </p:cNvPicPr>
          <p:nvPr/>
        </p:nvPicPr>
        <p:blipFill>
          <a:blip r:embed="rId3"/>
          <a:srcRect l="2280" t="1613"/>
          <a:stretch>
            <a:fillRect/>
          </a:stretch>
        </p:blipFill>
        <p:spPr bwMode="auto">
          <a:xfrm>
            <a:off x="533400" y="914400"/>
            <a:ext cx="3267075" cy="4648200"/>
          </a:xfrm>
          <a:prstGeom prst="rect">
            <a:avLst/>
          </a:prstGeom>
          <a:noFill/>
          <a:ln w="76200">
            <a:solidFill>
              <a:srgbClr val="3399FF"/>
            </a:solidFill>
            <a:miter lim="800000"/>
            <a:headEnd/>
            <a:tailEnd/>
          </a:ln>
        </p:spPr>
      </p:pic>
      <p:sp>
        <p:nvSpPr>
          <p:cNvPr id="89108" name="Text Box 20"/>
          <p:cNvSpPr txBox="1">
            <a:spLocks noChangeArrowheads="1"/>
          </p:cNvSpPr>
          <p:nvPr/>
        </p:nvSpPr>
        <p:spPr bwMode="auto">
          <a:xfrm>
            <a:off x="4037013" y="1831975"/>
            <a:ext cx="49752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Wally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Broecker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Newberry Professor of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Earth &amp; Environmental Sciences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Lamont-Doherty Earth Observatory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Columbia University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805EE0A-CF37-470A-95AA-1D735D63DC02}" type="datetime1">
              <a:rPr lang="en-US" smtClean="0"/>
              <a:pPr/>
              <a:t>11/12/2008</a:t>
            </a:fld>
            <a:endParaRPr lang="en-US"/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781800" y="6324600"/>
            <a:ext cx="2286000" cy="476250"/>
          </a:xfrm>
          <a:noFill/>
        </p:spPr>
        <p:txBody>
          <a:bodyPr/>
          <a:lstStyle/>
          <a:p>
            <a:r>
              <a:rPr lang="en-US" dirty="0" err="1">
                <a:latin typeface="+mn-lt"/>
              </a:rPr>
              <a:t>jim</a:t>
            </a:r>
            <a:r>
              <a:rPr lang="en-US" dirty="0">
                <a:latin typeface="+mn-lt"/>
              </a:rPr>
              <a:t> kelley</a:t>
            </a:r>
          </a:p>
        </p:txBody>
      </p:sp>
      <p:pic>
        <p:nvPicPr>
          <p:cNvPr id="26628" name="Picture 4" descr="othc"/>
          <p:cNvPicPr>
            <a:picLocks noChangeAspect="1" noChangeArrowheads="1"/>
          </p:cNvPicPr>
          <p:nvPr/>
        </p:nvPicPr>
        <p:blipFill>
          <a:blip r:embed="rId3"/>
          <a:srcRect l="2678" t="1320" r="1785" b="8960"/>
          <a:stretch>
            <a:fillRect/>
          </a:stretch>
        </p:blipFill>
        <p:spPr bwMode="auto">
          <a:xfrm>
            <a:off x="457200" y="1143000"/>
            <a:ext cx="8153400" cy="5181600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57200" y="304800"/>
            <a:ext cx="83199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Wally </a:t>
            </a:r>
            <a:r>
              <a:rPr lang="en-US" sz="3600" dirty="0" err="1">
                <a:solidFill>
                  <a:schemeClr val="tx1"/>
                </a:solidFill>
              </a:rPr>
              <a:t>Broecker’s</a:t>
            </a:r>
            <a:r>
              <a:rPr lang="en-US" sz="3600" dirty="0">
                <a:solidFill>
                  <a:schemeClr val="tx1"/>
                </a:solidFill>
              </a:rPr>
              <a:t> Ocean “Conveyer </a:t>
            </a:r>
            <a:r>
              <a:rPr lang="en-US" sz="3600" dirty="0" smtClean="0">
                <a:solidFill>
                  <a:schemeClr val="tx1"/>
                </a:solidFill>
              </a:rPr>
              <a:t>Belt”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1295400" y="1905000"/>
            <a:ext cx="1828800" cy="1752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1095375"/>
            <a:ext cx="8753475" cy="4924425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2286000" cy="476250"/>
          </a:xfrm>
        </p:spPr>
        <p:txBody>
          <a:bodyPr/>
          <a:lstStyle/>
          <a:p>
            <a:pPr>
              <a:defRPr/>
            </a:pPr>
            <a:fld id="{DFBE2AE1-3374-4AC6-BFBD-90D125BA0C09}" type="datetime1">
              <a:rPr lang="en-US" smtClean="0"/>
              <a:pPr>
                <a:defRPr/>
              </a:pPr>
              <a:t>11/12/2008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518400" y="6515100"/>
            <a:ext cx="1600200" cy="304799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jim</a:t>
            </a:r>
            <a:r>
              <a:rPr lang="en-US" dirty="0" smtClean="0"/>
              <a:t> kelley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4106779" y="22383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259179" y="22383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259179" y="23145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259179" y="24669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182979" y="25431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182979" y="26955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735179" y="26955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887579" y="26193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735179" y="26193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887579" y="24669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039979" y="23907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658979" y="27717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582779" y="28479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506579" y="29241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162800" y="26955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773779" y="31527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926179" y="29241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230979" y="29241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230979" y="30003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154779" y="31527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7992979" y="47529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840579" y="48291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467600" y="4572000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611979" y="47529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7620000" y="4572000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735179" y="46005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735179" y="42195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3268579" y="42957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4335379" y="23145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2506579" y="25431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1820779" y="23145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1744579" y="27717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1676400" y="26193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1744579" y="24669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1820779" y="29241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1973179" y="3174062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2201779" y="33051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2506579" y="39147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6240379" y="33051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6011779" y="31527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2582779" y="27717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2887579" y="25431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4487779" y="24669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4563979" y="22383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4716379" y="20859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4563979" y="20097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4487779" y="23145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4487779" y="20859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4487779" y="21621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3116179" y="23907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525379" y="32289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6926179" y="26193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4944979" y="19335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5249779" y="19335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5402179" y="18573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4411579" y="2335862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2667000" y="2716862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2819400" y="24669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2971800" y="24669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2743200" y="2564462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4259179" y="2335862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4335379" y="2412062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4640179" y="19335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2658979" y="2640662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2286000" y="2793062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2514600" y="2869262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4411579" y="2183462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4259179" y="21621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1752600" y="2085926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1896979" y="1954862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4038600" y="1905000"/>
            <a:ext cx="84221" cy="975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5854" y="457200"/>
            <a:ext cx="8981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Locations  of  the World’s Marine Science Centers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0" name="Oval 79"/>
          <p:cNvSpPr/>
          <p:nvPr/>
        </p:nvSpPr>
        <p:spPr bwMode="auto">
          <a:xfrm rot="20503099">
            <a:off x="2141996" y="1947758"/>
            <a:ext cx="3416533" cy="96985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ester" pitchFamily="2" charset="0"/>
              <a:cs typeface="Arial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848600" y="2971800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143000" y="4191000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114800" y="4572000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019800" y="4648200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38200" y="2514600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  <p:bldP spid="82" grpId="0"/>
      <p:bldP spid="83" grpId="0"/>
      <p:bldP spid="84" grpId="0"/>
      <p:bldP spid="8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12798CB-6EEB-40D6-B902-5441272E78AB}" type="datetime1">
              <a:rPr lang="en-US" smtClean="0"/>
              <a:pPr>
                <a:defRPr/>
              </a:pPr>
              <a:t>11/12/2008</a:t>
            </a:fld>
            <a:endParaRPr lang="en-US" dirty="0"/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0" y="6381750"/>
            <a:ext cx="2286000" cy="476250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latin typeface="+mn-lt"/>
              </a:rPr>
              <a:t>jim</a:t>
            </a:r>
            <a:r>
              <a:rPr lang="en-US" dirty="0">
                <a:latin typeface="+mn-lt"/>
              </a:rPr>
              <a:t> kelley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63550" y="762000"/>
            <a:ext cx="461645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In December 2005, </a:t>
            </a:r>
          </a:p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Harry </a:t>
            </a:r>
            <a:r>
              <a:rPr lang="en-US" sz="2800" dirty="0" err="1">
                <a:solidFill>
                  <a:schemeClr val="tx1"/>
                </a:solidFill>
              </a:rPr>
              <a:t>Bryden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i="1" dirty="0">
                <a:solidFill>
                  <a:schemeClr val="tx1"/>
                </a:solidFill>
              </a:rPr>
              <a:t>et al.,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(National Oceanography </a:t>
            </a:r>
          </a:p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Centre, Southampton, U.K.) </a:t>
            </a:r>
          </a:p>
          <a:p>
            <a:pPr algn="ctr">
              <a:defRPr/>
            </a:pPr>
            <a:r>
              <a:rPr lang="en-US" sz="2800" i="1" dirty="0">
                <a:solidFill>
                  <a:schemeClr val="tx1"/>
                </a:solidFill>
              </a:rPr>
              <a:t>Nature</a:t>
            </a:r>
            <a:r>
              <a:rPr lang="en-US" sz="2800" dirty="0">
                <a:solidFill>
                  <a:schemeClr val="tx1"/>
                </a:solidFill>
              </a:rPr>
              <a:t>, Claimed to have </a:t>
            </a:r>
          </a:p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shown a 30% Decrease </a:t>
            </a:r>
          </a:p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in the MOC, Leading to a </a:t>
            </a:r>
          </a:p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Spate of Newspaper Articles</a:t>
            </a:r>
          </a:p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About an Impending New </a:t>
            </a:r>
          </a:p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Ice Age in Europe</a:t>
            </a:r>
          </a:p>
          <a:p>
            <a:pPr algn="ctr">
              <a:defRPr/>
            </a:pPr>
            <a:endParaRPr lang="en-US" sz="2800" dirty="0"/>
          </a:p>
        </p:txBody>
      </p:sp>
      <p:pic>
        <p:nvPicPr>
          <p:cNvPr id="61445" name="Picture 5" descr="harry bryd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533400"/>
            <a:ext cx="3219450" cy="4848225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718B529-AA75-42AF-A04E-7ED246DA9592}" type="datetime1">
              <a:rPr lang="en-US" smtClean="0"/>
              <a:pPr>
                <a:defRPr/>
              </a:pPr>
              <a:t>11/12/2008</a:t>
            </a:fld>
            <a:endParaRPr lang="en-US"/>
          </a:p>
        </p:txBody>
      </p:sp>
      <p:sp>
        <p:nvSpPr>
          <p:cNvPr id="4403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0" y="6381750"/>
            <a:ext cx="2286000" cy="476250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latin typeface="+mn-lt"/>
              </a:rPr>
              <a:t>jim</a:t>
            </a:r>
            <a:r>
              <a:rPr lang="en-US" dirty="0">
                <a:latin typeface="+mn-lt"/>
              </a:rPr>
              <a:t> kelley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219200" y="914400"/>
            <a:ext cx="730841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</a:rPr>
              <a:t>It has since been shown </a:t>
            </a:r>
          </a:p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</a:rPr>
              <a:t>(</a:t>
            </a:r>
            <a:r>
              <a:rPr lang="en-US" sz="3200" i="1" dirty="0">
                <a:solidFill>
                  <a:schemeClr val="tx1"/>
                </a:solidFill>
              </a:rPr>
              <a:t>Science</a:t>
            </a:r>
            <a:r>
              <a:rPr lang="en-US" sz="3200" dirty="0">
                <a:solidFill>
                  <a:schemeClr val="tx1"/>
                </a:solidFill>
              </a:rPr>
              <a:t>, 23 August 2007) </a:t>
            </a:r>
          </a:p>
          <a:p>
            <a:pPr algn="ctr">
              <a:defRPr/>
            </a:pPr>
            <a:r>
              <a:rPr lang="en-US" sz="3200" u="sng" dirty="0">
                <a:solidFill>
                  <a:schemeClr val="tx1"/>
                </a:solidFill>
              </a:rPr>
              <a:t>by the same </a:t>
            </a:r>
            <a:r>
              <a:rPr lang="en-US" sz="3200" u="sng" dirty="0" smtClean="0">
                <a:solidFill>
                  <a:schemeClr val="tx1"/>
                </a:solidFill>
              </a:rPr>
              <a:t>authors, </a:t>
            </a:r>
            <a:r>
              <a:rPr lang="en-US" sz="3200" u="sng" dirty="0" err="1" smtClean="0">
                <a:solidFill>
                  <a:schemeClr val="tx1"/>
                </a:solidFill>
              </a:rPr>
              <a:t>Bryden</a:t>
            </a:r>
            <a:r>
              <a:rPr lang="en-US" sz="3200" u="sng" dirty="0" smtClean="0">
                <a:solidFill>
                  <a:schemeClr val="tx1"/>
                </a:solidFill>
              </a:rPr>
              <a:t> </a:t>
            </a:r>
            <a:r>
              <a:rPr lang="en-US" sz="3200" i="1" u="sng" dirty="0" smtClean="0">
                <a:solidFill>
                  <a:schemeClr val="tx1"/>
                </a:solidFill>
              </a:rPr>
              <a:t>et al.</a:t>
            </a:r>
            <a:r>
              <a:rPr lang="en-US" sz="3200" u="sng" dirty="0" smtClean="0">
                <a:solidFill>
                  <a:schemeClr val="tx1"/>
                </a:solidFill>
              </a:rPr>
              <a:t>,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that </a:t>
            </a:r>
          </a:p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</a:rPr>
              <a:t>the  Change Reported was </a:t>
            </a:r>
          </a:p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</a:rPr>
              <a:t>part of a Natural Fluctuation and </a:t>
            </a:r>
          </a:p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</a:rPr>
              <a:t>That the MOC had Speeded Back Up.</a:t>
            </a: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</a:rPr>
              <a:t>The Name of Dr. </a:t>
            </a:r>
            <a:r>
              <a:rPr lang="en-US" sz="3200" dirty="0" err="1">
                <a:solidFill>
                  <a:schemeClr val="tx1"/>
                </a:solidFill>
              </a:rPr>
              <a:t>Bryden’s</a:t>
            </a:r>
            <a:endParaRPr lang="en-US" sz="3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</a:rPr>
              <a:t>Research Program is RAPID</a:t>
            </a:r>
          </a:p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</a:rPr>
              <a:t>(Rapid Climate Change Program)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6AEC89D-EB33-452A-87B8-1B9A05CB40D4}" type="datetime1">
              <a:rPr lang="en-US" smtClean="0"/>
              <a:pPr>
                <a:defRPr/>
              </a:pPr>
              <a:t>11/12/2008</a:t>
            </a:fld>
            <a:endParaRPr lang="en-US"/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0" y="6381750"/>
            <a:ext cx="2286000" cy="476250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latin typeface="+mn-lt"/>
              </a:rPr>
              <a:t>jim</a:t>
            </a:r>
            <a:r>
              <a:rPr lang="en-US" dirty="0">
                <a:latin typeface="+mn-lt"/>
              </a:rPr>
              <a:t> kelley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584325" y="12906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-152400" y="1371600"/>
            <a:ext cx="6931025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European </a:t>
            </a:r>
            <a:r>
              <a:rPr lang="en-US" dirty="0">
                <a:solidFill>
                  <a:schemeClr val="tx1"/>
                </a:solidFill>
              </a:rPr>
              <a:t>readers should be 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reassured that the Gulf Stream's existence 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is a consequence of the large-scale 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wind system over the North Atlantic 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Ocean, and of the nature of fluid motion 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on a rotating planet. The only way to produce 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an ocean circulation without a Gulf Stream 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is either to turn off the wind system, 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or to stop the Earth's rotation, or both.</a:t>
            </a: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2895600" y="5715000"/>
            <a:ext cx="5475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C. </a:t>
            </a:r>
            <a:r>
              <a:rPr lang="en-US" dirty="0" err="1">
                <a:solidFill>
                  <a:schemeClr val="tx1"/>
                </a:solidFill>
              </a:rPr>
              <a:t>Wunsch</a:t>
            </a:r>
            <a:r>
              <a:rPr lang="en-US" dirty="0">
                <a:solidFill>
                  <a:schemeClr val="tx1"/>
                </a:solidFill>
              </a:rPr>
              <a:t>, Nature, 8 April 2004, p. 601</a:t>
            </a:r>
          </a:p>
        </p:txBody>
      </p:sp>
      <p:pic>
        <p:nvPicPr>
          <p:cNvPr id="2" name="Picture 8" descr="carlwuns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219200"/>
            <a:ext cx="2368550" cy="35052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93EA978-40CF-43C5-B523-530F56AD7E78}" type="datetime1">
              <a:rPr lang="en-US" smtClean="0"/>
              <a:pPr>
                <a:defRPr/>
              </a:pPr>
              <a:t>11/12/2008</a:t>
            </a:fld>
            <a:endParaRPr lang="en-US"/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0" y="6381750"/>
            <a:ext cx="2286000" cy="476250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latin typeface="+mn-lt"/>
              </a:rPr>
              <a:t>jim</a:t>
            </a:r>
            <a:r>
              <a:rPr lang="en-US" dirty="0">
                <a:latin typeface="+mn-lt"/>
              </a:rPr>
              <a:t> kelley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584325" y="12906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0" y="1371600"/>
            <a:ext cx="110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2895600" y="5715000"/>
            <a:ext cx="5475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C. </a:t>
            </a:r>
            <a:r>
              <a:rPr lang="en-US" dirty="0" err="1">
                <a:solidFill>
                  <a:schemeClr val="tx1"/>
                </a:solidFill>
              </a:rPr>
              <a:t>Wunsch</a:t>
            </a:r>
            <a:r>
              <a:rPr lang="en-US" dirty="0">
                <a:solidFill>
                  <a:schemeClr val="tx1"/>
                </a:solidFill>
              </a:rPr>
              <a:t>, Nature, 8 April 2004, p. 601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762000" y="762000"/>
            <a:ext cx="4572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Real questions exist about conceivable changes in 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the ocean circulation and its climate consequences.  However, 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such discussions are not helped by hyperbole and alarmism. 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The occurrence of a climate state without the Gulf Stream any 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time soon — within tens of millions of years — has a probability 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of little more than zero.</a:t>
            </a:r>
          </a:p>
        </p:txBody>
      </p:sp>
      <p:pic>
        <p:nvPicPr>
          <p:cNvPr id="65544" name="Picture 8" descr="carlwuns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219200"/>
            <a:ext cx="2368550" cy="35052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515922-C1F1-452E-B44C-376ADE46E977}" type="datetime1">
              <a:rPr lang="en-US" smtClean="0"/>
              <a:pPr>
                <a:defRPr/>
              </a:pPr>
              <a:t>11/12/2008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  <a:endParaRPr lang="en-US"/>
          </a:p>
        </p:txBody>
      </p:sp>
      <p:pic>
        <p:nvPicPr>
          <p:cNvPr id="4" name="Picture 3" descr="no atlantic cooling keelyside nature.jpg"/>
          <p:cNvPicPr>
            <a:picLocks noChangeAspect="1"/>
          </p:cNvPicPr>
          <p:nvPr/>
        </p:nvPicPr>
        <p:blipFill>
          <a:blip r:embed="rId3"/>
          <a:srcRect r="9341" b="66745"/>
          <a:stretch>
            <a:fillRect/>
          </a:stretch>
        </p:blipFill>
        <p:spPr>
          <a:xfrm>
            <a:off x="457200" y="1447800"/>
            <a:ext cx="8382000" cy="3962400"/>
          </a:xfrm>
          <a:prstGeom prst="rect">
            <a:avLst/>
          </a:prstGeom>
          <a:ln w="76200">
            <a:solidFill>
              <a:schemeClr val="tx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438400" y="5562600"/>
            <a:ext cx="5270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Keeleyside</a:t>
            </a:r>
            <a:r>
              <a:rPr lang="en-US" dirty="0" smtClean="0">
                <a:solidFill>
                  <a:schemeClr val="tx1"/>
                </a:solidFill>
              </a:rPr>
              <a:t>,  </a:t>
            </a:r>
            <a:r>
              <a:rPr lang="en-US" i="1" dirty="0" smtClean="0">
                <a:solidFill>
                  <a:schemeClr val="tx1"/>
                </a:solidFill>
              </a:rPr>
              <a:t>et al.,  Nature, </a:t>
            </a:r>
            <a:r>
              <a:rPr lang="en-US" dirty="0" smtClean="0">
                <a:solidFill>
                  <a:schemeClr val="tx1"/>
                </a:solidFill>
              </a:rPr>
              <a:t>1 May 1008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C7AE5F-27D4-4AB5-90E3-247C5F0C60E8}" type="datetime1">
              <a:rPr lang="en-US" smtClean="0"/>
              <a:pPr>
                <a:defRPr/>
              </a:pPr>
              <a:t>11/12/2008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  <a:endParaRPr lang="en-US"/>
          </a:p>
        </p:txBody>
      </p:sp>
      <p:pic>
        <p:nvPicPr>
          <p:cNvPr id="4" name="Picture 3" descr="smith no atlantic cooling science aug 0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66800"/>
            <a:ext cx="8347586" cy="4705003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86000" y="5943600"/>
            <a:ext cx="5253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Smith, </a:t>
            </a:r>
            <a:r>
              <a:rPr lang="en-US" i="1" dirty="0" smtClean="0">
                <a:solidFill>
                  <a:schemeClr val="tx1"/>
                </a:solidFill>
              </a:rPr>
              <a:t>et al,., Science, </a:t>
            </a:r>
            <a:r>
              <a:rPr lang="en-US" dirty="0" smtClean="0">
                <a:solidFill>
                  <a:schemeClr val="tx1"/>
                </a:solidFill>
              </a:rPr>
              <a:t>10 August 2007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774" y="304800"/>
            <a:ext cx="5928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North Atlantic Temperatures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rot="16200000" flipH="1">
            <a:off x="3657600" y="1981200"/>
            <a:ext cx="1143000" cy="6858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C1CAB40-2A0B-4CA4-9E2B-B54FF068A085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458788" y="1219200"/>
            <a:ext cx="327818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Point #2</a:t>
            </a:r>
          </a:p>
          <a:p>
            <a:pPr algn="ctr">
              <a:defRPr/>
            </a:pP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Armageddon </a:t>
            </a:r>
          </a:p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Not </a:t>
            </a:r>
            <a:r>
              <a:rPr lang="en-US" sz="4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Always</a:t>
            </a:r>
          </a:p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Just Around </a:t>
            </a:r>
          </a:p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Corner</a:t>
            </a:r>
          </a:p>
        </p:txBody>
      </p:sp>
      <p:pic>
        <p:nvPicPr>
          <p:cNvPr id="9221" name="Picture 5" descr="bizarro wasteland cartoon"/>
          <p:cNvPicPr>
            <a:picLocks noChangeAspect="1" noChangeArrowheads="1"/>
          </p:cNvPicPr>
          <p:nvPr/>
        </p:nvPicPr>
        <p:blipFill>
          <a:blip r:embed="rId3"/>
          <a:srcRect l="1917" t="1627" r="2237" b="2438"/>
          <a:stretch>
            <a:fillRect/>
          </a:stretch>
        </p:blipFill>
        <p:spPr bwMode="auto">
          <a:xfrm>
            <a:off x="4395788" y="457200"/>
            <a:ext cx="4519612" cy="5334000"/>
          </a:xfrm>
          <a:prstGeom prst="rect">
            <a:avLst/>
          </a:prstGeom>
          <a:noFill/>
          <a:ln w="76200">
            <a:solidFill>
              <a:srgbClr val="3399FF"/>
            </a:solidFill>
            <a:miter lim="800000"/>
            <a:headEnd/>
            <a:tailEnd/>
          </a:ln>
        </p:spPr>
      </p:pic>
      <p:pic>
        <p:nvPicPr>
          <p:cNvPr id="194566" name="Picture 6" descr="repent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7988" y="457200"/>
            <a:ext cx="4773612" cy="5486400"/>
          </a:xfrm>
          <a:prstGeom prst="rect">
            <a:avLst/>
          </a:prstGeom>
          <a:noFill/>
          <a:ln w="76200">
            <a:solidFill>
              <a:srgbClr val="3399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3A180E6-4928-4496-A5C8-D72457B5BB8E}" type="datetime1">
              <a:rPr lang="en-US" smtClean="0"/>
              <a:pPr>
                <a:defRPr/>
              </a:pPr>
              <a:t>11/12/2008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  <a:endParaRPr lang="en-US"/>
          </a:p>
        </p:txBody>
      </p:sp>
      <p:sp>
        <p:nvSpPr>
          <p:cNvPr id="66564" name="TextBox 3"/>
          <p:cNvSpPr txBox="1">
            <a:spLocks noChangeArrowheads="1"/>
          </p:cNvSpPr>
          <p:nvPr/>
        </p:nvSpPr>
        <p:spPr bwMode="auto">
          <a:xfrm>
            <a:off x="457200" y="1981200"/>
            <a:ext cx="820261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What about the </a:t>
            </a:r>
          </a:p>
          <a:p>
            <a:pPr algn="ctr"/>
            <a:r>
              <a:rPr lang="en-US" sz="3200">
                <a:solidFill>
                  <a:schemeClr val="tx1"/>
                </a:solidFill>
              </a:rPr>
              <a:t>Intergovernmental Panel On Climate Change </a:t>
            </a:r>
          </a:p>
          <a:p>
            <a:pPr algn="ctr"/>
            <a:r>
              <a:rPr lang="en-US" sz="3200">
                <a:solidFill>
                  <a:schemeClr val="tx1"/>
                </a:solidFill>
              </a:rPr>
              <a:t>(the IPCC), winner of the</a:t>
            </a:r>
          </a:p>
          <a:p>
            <a:pPr algn="ctr"/>
            <a:r>
              <a:rPr lang="en-US" sz="3200">
                <a:solidFill>
                  <a:schemeClr val="tx1"/>
                </a:solidFill>
              </a:rPr>
              <a:t>2007 Nobel Peace Prize shared with </a:t>
            </a:r>
          </a:p>
          <a:p>
            <a:pPr algn="ctr"/>
            <a:r>
              <a:rPr lang="en-US" sz="3200">
                <a:solidFill>
                  <a:schemeClr val="tx1"/>
                </a:solidFill>
              </a:rPr>
              <a:t>Al Gore?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E983934-9B4A-408B-B93A-802DEB928153}" type="datetime1">
              <a:rPr lang="en-US" smtClean="0"/>
              <a:pPr>
                <a:defRPr/>
              </a:pPr>
              <a:t>11/12/2008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9200" y="1981200"/>
            <a:ext cx="6923690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51000"/>
                    </a:prstClr>
                  </a:outerShdw>
                </a:effectLst>
              </a:rPr>
              <a:t>If you want to know what</a:t>
            </a:r>
          </a:p>
          <a:p>
            <a:pPr algn="ctr">
              <a:defRPr/>
            </a:pPr>
            <a:r>
              <a:rPr lang="en-US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51000"/>
                    </a:prstClr>
                  </a:outerShdw>
                </a:effectLst>
              </a:rPr>
              <a:t>The IPCC view is, you have</a:t>
            </a:r>
          </a:p>
          <a:p>
            <a:pPr algn="ctr">
              <a:defRPr/>
            </a:pPr>
            <a:r>
              <a:rPr lang="en-US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51000"/>
                    </a:prstClr>
                  </a:outerShdw>
                </a:effectLst>
              </a:rPr>
              <a:t>To read the reports, not just </a:t>
            </a:r>
          </a:p>
          <a:p>
            <a:pPr algn="ctr">
              <a:defRPr/>
            </a:pPr>
            <a:r>
              <a:rPr lang="en-US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51000"/>
                    </a:prstClr>
                  </a:outerShdw>
                </a:effectLst>
              </a:rPr>
              <a:t>“The Summary for Policy Makers”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566742C-BA5A-470F-8E50-7CC34952479C}" type="datetime1">
              <a:rPr lang="en-US" smtClean="0"/>
              <a:pPr>
                <a:defRPr/>
              </a:pPr>
              <a:t>11/12/2008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"/>
            <a:ext cx="8252579" cy="62478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25400" dist="76200" dir="1260000" algn="tl">
                    <a:schemeClr val="accent4">
                      <a:lumMod val="10000"/>
                      <a:alpha val="90000"/>
                    </a:schemeClr>
                  </a:outerShdw>
                </a:effectLst>
              </a:rPr>
              <a:t>Point #7</a:t>
            </a:r>
          </a:p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25400" dist="76200" dir="1260000" algn="tl">
                    <a:schemeClr val="accent4">
                      <a:lumMod val="10000"/>
                      <a:alpha val="90000"/>
                    </a:schemeClr>
                  </a:outerShdw>
                </a:effectLst>
              </a:rPr>
              <a:t>Climate Warming</a:t>
            </a:r>
          </a:p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25400" dist="76200" dir="1260000" algn="tl">
                    <a:schemeClr val="accent4">
                      <a:lumMod val="10000"/>
                      <a:alpha val="90000"/>
                    </a:schemeClr>
                  </a:outerShdw>
                </a:effectLst>
              </a:rPr>
              <a:t>Is not all 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25400" dist="76200" dir="1260000" algn="tl">
                    <a:schemeClr val="accent4">
                      <a:lumMod val="10000"/>
                      <a:alpha val="90000"/>
                    </a:schemeClr>
                  </a:outerShdw>
                </a:effectLst>
              </a:rPr>
              <a:t>Bad</a:t>
            </a:r>
          </a:p>
          <a:p>
            <a:pPr algn="ctr">
              <a:defRPr/>
            </a:pPr>
            <a:endParaRPr lang="en-US" sz="4000" dirty="0" smtClean="0">
              <a:solidFill>
                <a:schemeClr val="tx1"/>
              </a:solidFill>
              <a:effectLst>
                <a:outerShdw blurRad="25400" dist="76200" dir="1260000" algn="tl">
                  <a:schemeClr val="accent4">
                    <a:lumMod val="10000"/>
                    <a:alpha val="9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en-US" sz="4000" dirty="0" smtClean="0">
                <a:solidFill>
                  <a:schemeClr val="tx1"/>
                </a:solidFill>
                <a:effectLst>
                  <a:outerShdw blurRad="25400" dist="76200" dir="1260000" algn="tl">
                    <a:schemeClr val="accent4">
                      <a:lumMod val="10000"/>
                      <a:alpha val="90000"/>
                    </a:schemeClr>
                  </a:outerShdw>
                </a:effectLst>
              </a:rPr>
              <a:t>e.g.,</a:t>
            </a:r>
          </a:p>
          <a:p>
            <a:pPr algn="ctr">
              <a:defRPr/>
            </a:pPr>
            <a:r>
              <a:rPr lang="en-US" sz="4000" dirty="0" smtClean="0">
                <a:solidFill>
                  <a:schemeClr val="tx1"/>
                </a:solidFill>
                <a:effectLst>
                  <a:outerShdw blurRad="25400" dist="76200" dir="1260000" algn="tl">
                    <a:schemeClr val="accent4">
                      <a:lumMod val="10000"/>
                      <a:alpha val="90000"/>
                    </a:schemeClr>
                  </a:outerShdw>
                </a:effectLst>
              </a:rPr>
              <a:t>Every Year 5 Times as Many People</a:t>
            </a:r>
          </a:p>
          <a:p>
            <a:pPr algn="ctr">
              <a:defRPr/>
            </a:pPr>
            <a:r>
              <a:rPr lang="en-US" sz="4000" dirty="0" smtClean="0">
                <a:solidFill>
                  <a:schemeClr val="tx1"/>
                </a:solidFill>
                <a:effectLst>
                  <a:outerShdw blurRad="25400" dist="76200" dir="1260000" algn="tl">
                    <a:schemeClr val="accent4">
                      <a:lumMod val="10000"/>
                      <a:alpha val="90000"/>
                    </a:schemeClr>
                  </a:outerShdw>
                </a:effectLst>
              </a:rPr>
              <a:t>Die from the Cold as Die of the Heat</a:t>
            </a:r>
            <a:endParaRPr lang="en-US" sz="4000" dirty="0">
              <a:solidFill>
                <a:schemeClr val="tx1"/>
              </a:solidFill>
              <a:effectLst>
                <a:outerShdw blurRad="25400" dist="76200" dir="1260000" algn="tl">
                  <a:schemeClr val="accent4">
                    <a:lumMod val="10000"/>
                    <a:alpha val="90000"/>
                  </a:schemeClr>
                </a:outerShdw>
              </a:effectLst>
            </a:endParaRPr>
          </a:p>
          <a:p>
            <a:pPr algn="ctr">
              <a:defRPr/>
            </a:pPr>
            <a:endParaRPr lang="en-US" sz="4000" dirty="0">
              <a:solidFill>
                <a:schemeClr val="tx1"/>
              </a:solidFill>
              <a:effectLst>
                <a:outerShdw blurRad="25400" dist="76200" dir="1260000" algn="tl">
                  <a:schemeClr val="accent4">
                    <a:lumMod val="10000"/>
                    <a:alpha val="9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25400" dist="76200" dir="1260000" algn="tl">
                    <a:schemeClr val="accent4">
                      <a:lumMod val="10000"/>
                      <a:alpha val="90000"/>
                    </a:schemeClr>
                  </a:outerShdw>
                </a:effectLst>
              </a:rPr>
              <a:t>Recommended reading</a:t>
            </a:r>
          </a:p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25400" dist="76200" dir="1260000" algn="tl">
                    <a:schemeClr val="accent4">
                      <a:lumMod val="10000"/>
                      <a:alpha val="90000"/>
                    </a:schemeClr>
                  </a:outerShdw>
                </a:effectLst>
              </a:rPr>
              <a:t>“Cool It”, by Bjorn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25400" dist="76200" dir="1260000" algn="tl">
                    <a:schemeClr val="accent4">
                      <a:lumMod val="10000"/>
                      <a:alpha val="90000"/>
                    </a:schemeClr>
                  </a:outerShdw>
                </a:effectLst>
              </a:rPr>
              <a:t>Lomborg</a:t>
            </a:r>
            <a:endParaRPr lang="en-US" sz="4000" dirty="0">
              <a:solidFill>
                <a:schemeClr val="tx1"/>
              </a:solidFill>
              <a:effectLst>
                <a:outerShdw blurRad="25400" dist="76200" dir="1260000" algn="tl">
                  <a:schemeClr val="accent4">
                    <a:lumMod val="10000"/>
                    <a:alpha val="9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413E911-6CA3-4F46-BBE3-34FD3DE293BB}" type="datetime1">
              <a:rPr lang="en-US" smtClean="0"/>
              <a:pPr>
                <a:defRPr/>
              </a:pPr>
              <a:t>11/12/2008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kelley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2133600" y="1066800"/>
            <a:ext cx="4922838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dirty="0">
                <a:solidFill>
                  <a:schemeClr val="tx1"/>
                </a:solidFill>
                <a:effectLst>
                  <a:outerShdw blurRad="38100" dist="114300" dir="960000" algn="tl">
                    <a:srgbClr val="000000"/>
                  </a:outerShdw>
                </a:effectLst>
              </a:rPr>
              <a:t>What Can We </a:t>
            </a:r>
          </a:p>
          <a:p>
            <a:pPr algn="ctr">
              <a:defRPr/>
            </a:pPr>
            <a:r>
              <a:rPr lang="en-US" sz="6000" dirty="0">
                <a:solidFill>
                  <a:schemeClr val="tx1"/>
                </a:solidFill>
                <a:effectLst>
                  <a:outerShdw blurRad="38100" dist="114300" dir="960000" algn="tl">
                    <a:srgbClr val="000000"/>
                  </a:outerShdw>
                </a:effectLst>
              </a:rPr>
              <a:t>Do About It?</a:t>
            </a:r>
          </a:p>
          <a:p>
            <a:pPr algn="ctr">
              <a:defRPr/>
            </a:pPr>
            <a:endParaRPr lang="en-US" sz="6000" dirty="0">
              <a:solidFill>
                <a:schemeClr val="tx1"/>
              </a:solidFill>
              <a:effectLst>
                <a:outerShdw blurRad="38100" dist="114300" dir="96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6000" dirty="0">
                <a:solidFill>
                  <a:schemeClr val="tx1"/>
                </a:solidFill>
                <a:effectLst>
                  <a:outerShdw blurRad="38100" dist="114300" dir="960000" algn="tl">
                    <a:srgbClr val="000000"/>
                  </a:outerShdw>
                </a:effectLst>
              </a:rPr>
              <a:t>This is Called </a:t>
            </a:r>
          </a:p>
          <a:p>
            <a:pPr algn="ctr">
              <a:defRPr/>
            </a:pPr>
            <a:r>
              <a:rPr lang="en-US" sz="6000" dirty="0">
                <a:solidFill>
                  <a:schemeClr val="tx1"/>
                </a:solidFill>
                <a:effectLst>
                  <a:outerShdw blurRad="38100" dist="114300" dir="960000" algn="tl">
                    <a:srgbClr val="000000"/>
                  </a:outerShdw>
                </a:effectLst>
              </a:rPr>
              <a:t>“Adaptation”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F66DB49-AF9F-4019-AA03-CF179554FA26}" type="datetime1">
              <a:rPr lang="en-US" smtClean="0"/>
              <a:pPr>
                <a:defRPr/>
              </a:pPr>
              <a:t>11/12/2008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jim kelley</a:t>
            </a:r>
          </a:p>
        </p:txBody>
      </p:sp>
      <p:pic>
        <p:nvPicPr>
          <p:cNvPr id="72708" name="Picture 4" descr="bizarro climate change copy"/>
          <p:cNvPicPr>
            <a:picLocks noChangeAspect="1" noChangeArrowheads="1"/>
          </p:cNvPicPr>
          <p:nvPr/>
        </p:nvPicPr>
        <p:blipFill>
          <a:blip r:embed="rId3"/>
          <a:srcRect l="1250" t="1308" r="1250" b="1309"/>
          <a:stretch>
            <a:fillRect/>
          </a:stretch>
        </p:blipFill>
        <p:spPr bwMode="auto">
          <a:xfrm>
            <a:off x="1900238" y="228600"/>
            <a:ext cx="5240337" cy="6248400"/>
          </a:xfrm>
          <a:prstGeom prst="rect">
            <a:avLst/>
          </a:prstGeom>
          <a:noFill/>
          <a:ln w="76200">
            <a:solidFill>
              <a:srgbClr val="3399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76AE3B-6750-4B31-B92E-5035605F34B5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6656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449263" y="1600200"/>
            <a:ext cx="878363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Word About Time Scales</a:t>
            </a:r>
          </a:p>
          <a:p>
            <a:pPr algn="ctr">
              <a:defRPr/>
            </a:pP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you Stopped Pumping CO</a:t>
            </a:r>
            <a:r>
              <a:rPr lang="en-US" sz="360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today</a:t>
            </a:r>
          </a:p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 Long would it take the Atmosphere</a:t>
            </a:r>
          </a:p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Recover to Pre-Industrial levels?</a:t>
            </a:r>
          </a:p>
          <a:p>
            <a:pPr algn="ctr">
              <a:defRPr/>
            </a:pP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Compare Ozone Reducing Gases, CFC’s, etc.</a:t>
            </a:r>
          </a:p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Carbon Dioxide</a:t>
            </a:r>
            <a:endParaRPr lang="en-US" sz="3600" baseline="-25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1066800" y="304800"/>
            <a:ext cx="69675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Point </a:t>
            </a:r>
            <a:r>
              <a:rPr lang="en-US" sz="3600" dirty="0" smtClean="0">
                <a:solidFill>
                  <a:schemeClr val="tx1"/>
                </a:solidFill>
              </a:rPr>
              <a:t>#8</a:t>
            </a:r>
            <a:endParaRPr lang="en-US" sz="3600" dirty="0">
              <a:solidFill>
                <a:schemeClr val="tx1"/>
              </a:solidFill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We’re Going to do the Experiment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581419C-B641-4F81-AA6C-DAC584A6660A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6758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1535113" y="1066800"/>
            <a:ext cx="62579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Montreal Accord was ratified in 1987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Ozone depletion was predicted to have a time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scale of order 100 years. 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 are now seeing a flattening out of a still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rising curve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1306513" y="3200400"/>
            <a:ext cx="6400800" cy="20574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1366838" y="5468938"/>
            <a:ext cx="73901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1987       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2008      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2037    			2087</a:t>
            </a:r>
          </a:p>
        </p:txBody>
      </p:sp>
      <p:sp>
        <p:nvSpPr>
          <p:cNvPr id="149511" name="Freeform 7"/>
          <p:cNvSpPr>
            <a:spLocks/>
          </p:cNvSpPr>
          <p:nvPr/>
        </p:nvSpPr>
        <p:spPr bwMode="auto">
          <a:xfrm>
            <a:off x="1535113" y="3759200"/>
            <a:ext cx="6019800" cy="914400"/>
          </a:xfrm>
          <a:custGeom>
            <a:avLst/>
            <a:gdLst/>
            <a:ahLst/>
            <a:cxnLst>
              <a:cxn ang="0">
                <a:pos x="0" y="480"/>
              </a:cxn>
              <a:cxn ang="0">
                <a:pos x="1840" y="16"/>
              </a:cxn>
              <a:cxn ang="0">
                <a:pos x="3792" y="576"/>
              </a:cxn>
            </a:cxnLst>
            <a:rect l="0" t="0" r="r" b="b"/>
            <a:pathLst>
              <a:path w="3792" h="576">
                <a:moveTo>
                  <a:pt x="0" y="480"/>
                </a:moveTo>
                <a:cubicBezTo>
                  <a:pt x="307" y="403"/>
                  <a:pt x="1208" y="0"/>
                  <a:pt x="1840" y="16"/>
                </a:cubicBezTo>
                <a:cubicBezTo>
                  <a:pt x="2472" y="32"/>
                  <a:pt x="3385" y="459"/>
                  <a:pt x="3792" y="576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9512" name="Line 8"/>
          <p:cNvSpPr>
            <a:spLocks noChangeShapeType="1"/>
          </p:cNvSpPr>
          <p:nvPr/>
        </p:nvSpPr>
        <p:spPr bwMode="auto">
          <a:xfrm flipV="1">
            <a:off x="3135313" y="4191000"/>
            <a:ext cx="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9513" name="Line 9"/>
          <p:cNvSpPr>
            <a:spLocks noChangeShapeType="1"/>
          </p:cNvSpPr>
          <p:nvPr/>
        </p:nvSpPr>
        <p:spPr bwMode="auto">
          <a:xfrm flipV="1">
            <a:off x="4354513" y="3886200"/>
            <a:ext cx="0" cy="1219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1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4CF5B33-853D-4CC2-BADF-B0C51A00B88C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6963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304800" y="457200"/>
            <a:ext cx="858678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Greenhouse Warming, the comparable </a:t>
            </a:r>
          </a:p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Time Scale is of order 1000 years</a:t>
            </a:r>
          </a:p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Kyoto accord took effect </a:t>
            </a:r>
          </a:p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February, 2005</a:t>
            </a:r>
          </a:p>
        </p:txBody>
      </p:sp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914400" y="3200400"/>
            <a:ext cx="7239000" cy="20574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914400" y="5468938"/>
            <a:ext cx="725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2005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2008                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2500  		          3005</a:t>
            </a:r>
          </a:p>
        </p:txBody>
      </p:sp>
      <p:sp>
        <p:nvSpPr>
          <p:cNvPr id="150536" name="Freeform 8"/>
          <p:cNvSpPr>
            <a:spLocks/>
          </p:cNvSpPr>
          <p:nvPr/>
        </p:nvSpPr>
        <p:spPr bwMode="auto">
          <a:xfrm>
            <a:off x="1143000" y="3759200"/>
            <a:ext cx="6934200" cy="914400"/>
          </a:xfrm>
          <a:custGeom>
            <a:avLst/>
            <a:gdLst/>
            <a:ahLst/>
            <a:cxnLst>
              <a:cxn ang="0">
                <a:pos x="0" y="480"/>
              </a:cxn>
              <a:cxn ang="0">
                <a:pos x="1840" y="16"/>
              </a:cxn>
              <a:cxn ang="0">
                <a:pos x="3792" y="576"/>
              </a:cxn>
            </a:cxnLst>
            <a:rect l="0" t="0" r="r" b="b"/>
            <a:pathLst>
              <a:path w="3792" h="576">
                <a:moveTo>
                  <a:pt x="0" y="480"/>
                </a:moveTo>
                <a:cubicBezTo>
                  <a:pt x="307" y="403"/>
                  <a:pt x="1208" y="0"/>
                  <a:pt x="1840" y="16"/>
                </a:cubicBezTo>
                <a:cubicBezTo>
                  <a:pt x="2472" y="32"/>
                  <a:pt x="3385" y="459"/>
                  <a:pt x="3792" y="576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537" name="Line 9"/>
          <p:cNvSpPr>
            <a:spLocks noChangeShapeType="1"/>
          </p:cNvSpPr>
          <p:nvPr/>
        </p:nvSpPr>
        <p:spPr bwMode="auto">
          <a:xfrm flipH="1" flipV="1">
            <a:off x="1295400" y="4572000"/>
            <a:ext cx="6858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538" name="Line 10"/>
          <p:cNvSpPr>
            <a:spLocks noChangeShapeType="1"/>
          </p:cNvSpPr>
          <p:nvPr/>
        </p:nvSpPr>
        <p:spPr bwMode="auto">
          <a:xfrm flipH="1" flipV="1">
            <a:off x="4419600" y="3886200"/>
            <a:ext cx="0" cy="1447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6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D865304-594D-467B-B353-BBB9306FC98F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7065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pic>
        <p:nvPicPr>
          <p:cNvPr id="88068" name="Picture 4" descr="800px-Kyoto_Protocol_participation_map_2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28800"/>
            <a:ext cx="8382000" cy="3876675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1676400" y="381000"/>
            <a:ext cx="5588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Status of the Kyoto Accord</a:t>
            </a:r>
          </a:p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of December 2006</a:t>
            </a:r>
          </a:p>
        </p:txBody>
      </p:sp>
      <p:pic>
        <p:nvPicPr>
          <p:cNvPr id="6" name="Picture 5" descr="800px-Kyoto_Protocol_participation_map_2005 cop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0" y="1818640"/>
            <a:ext cx="8407400" cy="3888423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481444" y="927100"/>
            <a:ext cx="130035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effectLst>
                  <a:outerShdw blurRad="38100" dist="25400" dir="2700000" algn="tl">
                    <a:srgbClr val="000000"/>
                  </a:outerShdw>
                </a:effectLst>
              </a:rPr>
              <a:t>2007</a:t>
            </a:r>
            <a:endParaRPr lang="en-US" sz="3600" dirty="0">
              <a:solidFill>
                <a:schemeClr val="tx1"/>
              </a:solidFill>
              <a:effectLst>
                <a:outerShdw blurRad="38100" dist="254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F519E8-0F25-4B1C-A1F9-C94FA0BB401B}" type="datetime1">
              <a:rPr lang="en-US" smtClean="0"/>
              <a:pPr>
                <a:defRPr/>
              </a:pPr>
              <a:t>11/12/2008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  <a:endParaRPr lang="en-US"/>
          </a:p>
        </p:txBody>
      </p:sp>
      <p:pic>
        <p:nvPicPr>
          <p:cNvPr id="6" name="Picture 5" descr="relative warming and human contirbuti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299" y="3561481"/>
            <a:ext cx="3225125" cy="2823553"/>
          </a:xfrm>
          <a:prstGeom prst="rect">
            <a:avLst/>
          </a:prstGeom>
          <a:ln w="76200">
            <a:solidFill>
              <a:schemeClr val="tx2"/>
            </a:solidFill>
          </a:ln>
        </p:spPr>
      </p:pic>
      <p:pic>
        <p:nvPicPr>
          <p:cNvPr id="7" name="Picture 6" descr="glabal human co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574" y="3579479"/>
            <a:ext cx="3135538" cy="2745121"/>
          </a:xfrm>
          <a:prstGeom prst="rect">
            <a:avLst/>
          </a:prstGeom>
          <a:ln w="76200">
            <a:solidFill>
              <a:schemeClr val="tx2"/>
            </a:solidFill>
          </a:ln>
        </p:spPr>
      </p:pic>
      <p:pic>
        <p:nvPicPr>
          <p:cNvPr id="8" name="Picture 7" descr="global human cfc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533400"/>
            <a:ext cx="3157728" cy="2753833"/>
          </a:xfrm>
          <a:prstGeom prst="rect">
            <a:avLst/>
          </a:prstGeom>
          <a:ln w="76200">
            <a:solidFill>
              <a:schemeClr val="tx2"/>
            </a:solidFill>
          </a:ln>
        </p:spPr>
      </p:pic>
      <p:pic>
        <p:nvPicPr>
          <p:cNvPr id="9" name="Picture 8" descr="global human wat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589" y="560168"/>
            <a:ext cx="3116621" cy="2716432"/>
          </a:xfrm>
          <a:prstGeom prst="rect">
            <a:avLst/>
          </a:prstGeom>
          <a:ln w="76200">
            <a:solidFill>
              <a:schemeClr val="tx2"/>
            </a:solidFill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1282A12-19B2-4438-90EA-CB70ED986556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1126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57200" y="533400"/>
            <a:ext cx="8382000" cy="5562600"/>
          </a:xfrm>
          <a:prstGeom prst="rect">
            <a:avLst/>
          </a:prstGeom>
          <a:solidFill>
            <a:schemeClr val="accent1"/>
          </a:solidFill>
          <a:ln w="7620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0485" name="Freeform 5"/>
          <p:cNvSpPr>
            <a:spLocks/>
          </p:cNvSpPr>
          <p:nvPr/>
        </p:nvSpPr>
        <p:spPr bwMode="auto">
          <a:xfrm>
            <a:off x="1471613" y="4732338"/>
            <a:ext cx="4595812" cy="363537"/>
          </a:xfrm>
          <a:custGeom>
            <a:avLst/>
            <a:gdLst/>
            <a:ahLst/>
            <a:cxnLst>
              <a:cxn ang="0">
                <a:pos x="0" y="229"/>
              </a:cxn>
              <a:cxn ang="0">
                <a:pos x="2895" y="0"/>
              </a:cxn>
            </a:cxnLst>
            <a:rect l="0" t="0" r="r" b="b"/>
            <a:pathLst>
              <a:path w="2895" h="229">
                <a:moveTo>
                  <a:pt x="0" y="229"/>
                </a:moveTo>
                <a:cubicBezTo>
                  <a:pt x="482" y="191"/>
                  <a:pt x="2292" y="48"/>
                  <a:pt x="2895" y="0"/>
                </a:cubicBezTo>
              </a:path>
            </a:pathLst>
          </a:custGeom>
          <a:noFill/>
          <a:ln w="7620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5867400" y="4572000"/>
            <a:ext cx="381000" cy="381000"/>
          </a:xfrm>
          <a:prstGeom prst="ellips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228975" y="3108325"/>
            <a:ext cx="25352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800000"/>
                </a:solidFill>
              </a:rPr>
              <a:t>You Are Here</a:t>
            </a:r>
          </a:p>
          <a:p>
            <a:pPr algn="ctr"/>
            <a:r>
              <a:rPr lang="en-US" sz="3200">
                <a:solidFill>
                  <a:srgbClr val="800000"/>
                </a:solidFill>
              </a:rPr>
              <a:t>…Always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5410200" y="4038600"/>
            <a:ext cx="457200" cy="45720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1250950" y="1290638"/>
            <a:ext cx="5378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/>
              <a:t>How Often Have You Seen</a:t>
            </a:r>
          </a:p>
          <a:p>
            <a:pPr algn="ctr"/>
            <a:r>
              <a:rPr lang="en-US" sz="3600"/>
              <a:t>A Figure Like This?</a:t>
            </a: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1447800" y="2286000"/>
            <a:ext cx="0" cy="2819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1414463" y="5105400"/>
            <a:ext cx="67056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2" name="Text Box 13"/>
          <p:cNvSpPr txBox="1">
            <a:spLocks noChangeArrowheads="1"/>
          </p:cNvSpPr>
          <p:nvPr/>
        </p:nvSpPr>
        <p:spPr bwMode="auto">
          <a:xfrm>
            <a:off x="4086225" y="5149850"/>
            <a:ext cx="1258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Time</a:t>
            </a:r>
            <a:r>
              <a:rPr lang="en-US" sz="36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0494" name="Freeform 14"/>
          <p:cNvSpPr>
            <a:spLocks/>
          </p:cNvSpPr>
          <p:nvPr/>
        </p:nvSpPr>
        <p:spPr bwMode="auto">
          <a:xfrm>
            <a:off x="6091238" y="2438400"/>
            <a:ext cx="1447800" cy="2286000"/>
          </a:xfrm>
          <a:custGeom>
            <a:avLst/>
            <a:gdLst/>
            <a:ahLst/>
            <a:cxnLst>
              <a:cxn ang="0">
                <a:pos x="0" y="1440"/>
              </a:cxn>
              <a:cxn ang="0">
                <a:pos x="384" y="1296"/>
              </a:cxn>
              <a:cxn ang="0">
                <a:pos x="720" y="864"/>
              </a:cxn>
              <a:cxn ang="0">
                <a:pos x="912" y="0"/>
              </a:cxn>
            </a:cxnLst>
            <a:rect l="0" t="0" r="r" b="b"/>
            <a:pathLst>
              <a:path w="912" h="1440">
                <a:moveTo>
                  <a:pt x="0" y="1440"/>
                </a:moveTo>
                <a:cubicBezTo>
                  <a:pt x="132" y="1416"/>
                  <a:pt x="264" y="1392"/>
                  <a:pt x="384" y="1296"/>
                </a:cubicBezTo>
                <a:cubicBezTo>
                  <a:pt x="504" y="1200"/>
                  <a:pt x="632" y="1080"/>
                  <a:pt x="720" y="864"/>
                </a:cubicBezTo>
                <a:cubicBezTo>
                  <a:pt x="808" y="648"/>
                  <a:pt x="860" y="324"/>
                  <a:pt x="912" y="0"/>
                </a:cubicBezTo>
              </a:path>
            </a:pathLst>
          </a:custGeom>
          <a:noFill/>
          <a:ln w="76200" cap="flat" cmpd="sng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6" grpId="0" animBg="1"/>
      <p:bldP spid="2049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D2210DD-4162-4EF6-952C-C895F16279E2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7168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8411277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 What Are We Doing </a:t>
            </a:r>
          </a:p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About Developing Alternate</a:t>
            </a:r>
          </a:p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Energy Technology?</a:t>
            </a: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 Much.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 Least in the Federal Government</a:t>
            </a:r>
          </a:p>
          <a:p>
            <a:pPr algn="ctr">
              <a:defRPr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the Carter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Administraton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Understood</a:t>
            </a:r>
          </a:p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Importance of this Work.</a:t>
            </a:r>
          </a:p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Later Administrations, Republican </a:t>
            </a:r>
          </a:p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Democratic, including Clinton-</a:t>
            </a:r>
            <a:r>
              <a:rPr lang="en-US" sz="32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Gore</a:t>
            </a:r>
          </a:p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Have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Not.</a:t>
            </a:r>
          </a:p>
          <a:p>
            <a:pPr algn="ctr">
              <a:defRPr/>
            </a:pP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Industry is Doing Much More.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3C01869-F0B5-4DB6-8A3B-6C7DEE6AC5D4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7270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jim</a:t>
            </a:r>
            <a:r>
              <a:rPr lang="en-US" dirty="0" smtClean="0"/>
              <a:t> kelley</a:t>
            </a:r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1828800" y="1066800"/>
            <a:ext cx="6019800" cy="5029200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 rot="16200000">
            <a:off x="-1450975" y="3103563"/>
            <a:ext cx="4487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Miilions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(2004 Purchasing Power Parity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990600" y="914400"/>
            <a:ext cx="76835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9000</a:t>
            </a:r>
          </a:p>
          <a:p>
            <a:pPr>
              <a:defRPr/>
            </a:pP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8000</a:t>
            </a:r>
          </a:p>
          <a:p>
            <a:pPr>
              <a:defRPr/>
            </a:pP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7000</a:t>
            </a:r>
          </a:p>
          <a:p>
            <a:pPr>
              <a:defRPr/>
            </a:pP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6000</a:t>
            </a:r>
          </a:p>
          <a:p>
            <a:pPr>
              <a:defRPr/>
            </a:pP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5000</a:t>
            </a:r>
          </a:p>
          <a:p>
            <a:pPr>
              <a:defRPr/>
            </a:pP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4000</a:t>
            </a:r>
          </a:p>
          <a:p>
            <a:pPr>
              <a:defRPr/>
            </a:pP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3000</a:t>
            </a:r>
          </a:p>
          <a:p>
            <a:pPr>
              <a:defRPr/>
            </a:pP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2000</a:t>
            </a:r>
          </a:p>
          <a:p>
            <a:pPr>
              <a:defRPr/>
            </a:pP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1000</a:t>
            </a:r>
          </a:p>
          <a:p>
            <a:pPr>
              <a:defRPr/>
            </a:pP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0</a:t>
            </a: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1736725" y="6148388"/>
            <a:ext cx="6583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1975         1980       1985        1990        1995       2000      2005</a:t>
            </a:r>
          </a:p>
        </p:txBody>
      </p:sp>
      <p:sp>
        <p:nvSpPr>
          <p:cNvPr id="141321" name="Freeform 9"/>
          <p:cNvSpPr>
            <a:spLocks/>
          </p:cNvSpPr>
          <p:nvPr/>
        </p:nvSpPr>
        <p:spPr bwMode="auto">
          <a:xfrm>
            <a:off x="1905000" y="1676400"/>
            <a:ext cx="5943600" cy="3124200"/>
          </a:xfrm>
          <a:custGeom>
            <a:avLst/>
            <a:gdLst/>
            <a:ahLst/>
            <a:cxnLst>
              <a:cxn ang="0">
                <a:pos x="0" y="1824"/>
              </a:cxn>
              <a:cxn ang="0">
                <a:pos x="288" y="1344"/>
              </a:cxn>
              <a:cxn ang="0">
                <a:pos x="384" y="576"/>
              </a:cxn>
              <a:cxn ang="0">
                <a:pos x="624" y="0"/>
              </a:cxn>
              <a:cxn ang="0">
                <a:pos x="816" y="48"/>
              </a:cxn>
              <a:cxn ang="0">
                <a:pos x="1008" y="1152"/>
              </a:cxn>
              <a:cxn ang="0">
                <a:pos x="1152" y="1248"/>
              </a:cxn>
              <a:cxn ang="0">
                <a:pos x="1248" y="1488"/>
              </a:cxn>
              <a:cxn ang="0">
                <a:pos x="1344" y="1440"/>
              </a:cxn>
              <a:cxn ang="0">
                <a:pos x="1632" y="1728"/>
              </a:cxn>
              <a:cxn ang="0">
                <a:pos x="1728" y="1680"/>
              </a:cxn>
              <a:cxn ang="0">
                <a:pos x="1920" y="1728"/>
              </a:cxn>
              <a:cxn ang="0">
                <a:pos x="1968" y="1584"/>
              </a:cxn>
              <a:cxn ang="0">
                <a:pos x="2064" y="1584"/>
              </a:cxn>
              <a:cxn ang="0">
                <a:pos x="2208" y="1776"/>
              </a:cxn>
              <a:cxn ang="0">
                <a:pos x="2304" y="1824"/>
              </a:cxn>
              <a:cxn ang="0">
                <a:pos x="2496" y="1728"/>
              </a:cxn>
              <a:cxn ang="0">
                <a:pos x="2592" y="1728"/>
              </a:cxn>
              <a:cxn ang="0">
                <a:pos x="2784" y="1968"/>
              </a:cxn>
              <a:cxn ang="0">
                <a:pos x="2928" y="1968"/>
              </a:cxn>
              <a:cxn ang="0">
                <a:pos x="3120" y="1872"/>
              </a:cxn>
              <a:cxn ang="0">
                <a:pos x="3216" y="1872"/>
              </a:cxn>
              <a:cxn ang="0">
                <a:pos x="3312" y="1728"/>
              </a:cxn>
              <a:cxn ang="0">
                <a:pos x="3456" y="1680"/>
              </a:cxn>
              <a:cxn ang="0">
                <a:pos x="3504" y="1728"/>
              </a:cxn>
              <a:cxn ang="0">
                <a:pos x="3600" y="1776"/>
              </a:cxn>
              <a:cxn ang="0">
                <a:pos x="3744" y="1728"/>
              </a:cxn>
            </a:cxnLst>
            <a:rect l="0" t="0" r="r" b="b"/>
            <a:pathLst>
              <a:path w="3744" h="1968">
                <a:moveTo>
                  <a:pt x="0" y="1824"/>
                </a:moveTo>
                <a:lnTo>
                  <a:pt x="288" y="1344"/>
                </a:lnTo>
                <a:lnTo>
                  <a:pt x="384" y="576"/>
                </a:lnTo>
                <a:lnTo>
                  <a:pt x="624" y="0"/>
                </a:lnTo>
                <a:lnTo>
                  <a:pt x="816" y="48"/>
                </a:lnTo>
                <a:lnTo>
                  <a:pt x="1008" y="1152"/>
                </a:lnTo>
                <a:lnTo>
                  <a:pt x="1152" y="1248"/>
                </a:lnTo>
                <a:lnTo>
                  <a:pt x="1248" y="1488"/>
                </a:lnTo>
                <a:lnTo>
                  <a:pt x="1344" y="1440"/>
                </a:lnTo>
                <a:lnTo>
                  <a:pt x="1632" y="1728"/>
                </a:lnTo>
                <a:lnTo>
                  <a:pt x="1728" y="1680"/>
                </a:lnTo>
                <a:lnTo>
                  <a:pt x="1920" y="1728"/>
                </a:lnTo>
                <a:lnTo>
                  <a:pt x="1968" y="1584"/>
                </a:lnTo>
                <a:lnTo>
                  <a:pt x="2064" y="1584"/>
                </a:lnTo>
                <a:lnTo>
                  <a:pt x="2208" y="1776"/>
                </a:lnTo>
                <a:lnTo>
                  <a:pt x="2304" y="1824"/>
                </a:lnTo>
                <a:lnTo>
                  <a:pt x="2496" y="1728"/>
                </a:lnTo>
                <a:lnTo>
                  <a:pt x="2592" y="1728"/>
                </a:lnTo>
                <a:lnTo>
                  <a:pt x="2784" y="1968"/>
                </a:lnTo>
                <a:lnTo>
                  <a:pt x="2928" y="1968"/>
                </a:lnTo>
                <a:lnTo>
                  <a:pt x="3120" y="1872"/>
                </a:lnTo>
                <a:lnTo>
                  <a:pt x="3216" y="1872"/>
                </a:lnTo>
                <a:lnTo>
                  <a:pt x="3312" y="1728"/>
                </a:lnTo>
                <a:lnTo>
                  <a:pt x="3456" y="1680"/>
                </a:lnTo>
                <a:lnTo>
                  <a:pt x="3504" y="1728"/>
                </a:lnTo>
                <a:lnTo>
                  <a:pt x="3600" y="1776"/>
                </a:lnTo>
                <a:lnTo>
                  <a:pt x="3744" y="1728"/>
                </a:lnTo>
              </a:path>
            </a:pathLst>
          </a:custGeom>
          <a:noFill/>
          <a:ln w="76200" cmpd="sng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1322" name="Freeform 10"/>
          <p:cNvSpPr>
            <a:spLocks/>
          </p:cNvSpPr>
          <p:nvPr/>
        </p:nvSpPr>
        <p:spPr bwMode="auto">
          <a:xfrm>
            <a:off x="1905000" y="3962400"/>
            <a:ext cx="5867400" cy="1447800"/>
          </a:xfrm>
          <a:custGeom>
            <a:avLst/>
            <a:gdLst/>
            <a:ahLst/>
            <a:cxnLst>
              <a:cxn ang="0">
                <a:pos x="0" y="912"/>
              </a:cxn>
              <a:cxn ang="0">
                <a:pos x="144" y="864"/>
              </a:cxn>
              <a:cxn ang="0">
                <a:pos x="288" y="864"/>
              </a:cxn>
              <a:cxn ang="0">
                <a:pos x="432" y="720"/>
              </a:cxn>
              <a:cxn ang="0">
                <a:pos x="528" y="720"/>
              </a:cxn>
              <a:cxn ang="0">
                <a:pos x="672" y="624"/>
              </a:cxn>
              <a:cxn ang="0">
                <a:pos x="768" y="336"/>
              </a:cxn>
              <a:cxn ang="0">
                <a:pos x="912" y="288"/>
              </a:cxn>
              <a:cxn ang="0">
                <a:pos x="1296" y="336"/>
              </a:cxn>
              <a:cxn ang="0">
                <a:pos x="1488" y="248"/>
              </a:cxn>
              <a:cxn ang="0">
                <a:pos x="1728" y="576"/>
              </a:cxn>
              <a:cxn ang="0">
                <a:pos x="1880" y="352"/>
              </a:cxn>
              <a:cxn ang="0">
                <a:pos x="2176" y="400"/>
              </a:cxn>
              <a:cxn ang="0">
                <a:pos x="2400" y="288"/>
              </a:cxn>
              <a:cxn ang="0">
                <a:pos x="2592" y="240"/>
              </a:cxn>
              <a:cxn ang="0">
                <a:pos x="2768" y="168"/>
              </a:cxn>
              <a:cxn ang="0">
                <a:pos x="2888" y="240"/>
              </a:cxn>
              <a:cxn ang="0">
                <a:pos x="3120" y="240"/>
              </a:cxn>
              <a:cxn ang="0">
                <a:pos x="3360" y="192"/>
              </a:cxn>
              <a:cxn ang="0">
                <a:pos x="3456" y="0"/>
              </a:cxn>
              <a:cxn ang="0">
                <a:pos x="3696" y="192"/>
              </a:cxn>
            </a:cxnLst>
            <a:rect l="0" t="0" r="r" b="b"/>
            <a:pathLst>
              <a:path w="3696" h="912">
                <a:moveTo>
                  <a:pt x="0" y="912"/>
                </a:moveTo>
                <a:lnTo>
                  <a:pt x="144" y="864"/>
                </a:lnTo>
                <a:lnTo>
                  <a:pt x="288" y="864"/>
                </a:lnTo>
                <a:lnTo>
                  <a:pt x="432" y="720"/>
                </a:lnTo>
                <a:lnTo>
                  <a:pt x="528" y="720"/>
                </a:lnTo>
                <a:lnTo>
                  <a:pt x="672" y="624"/>
                </a:lnTo>
                <a:lnTo>
                  <a:pt x="768" y="336"/>
                </a:lnTo>
                <a:lnTo>
                  <a:pt x="912" y="288"/>
                </a:lnTo>
                <a:lnTo>
                  <a:pt x="1296" y="336"/>
                </a:lnTo>
                <a:lnTo>
                  <a:pt x="1488" y="248"/>
                </a:lnTo>
                <a:lnTo>
                  <a:pt x="1728" y="576"/>
                </a:lnTo>
                <a:lnTo>
                  <a:pt x="1880" y="352"/>
                </a:lnTo>
                <a:lnTo>
                  <a:pt x="2176" y="400"/>
                </a:lnTo>
                <a:lnTo>
                  <a:pt x="2400" y="288"/>
                </a:lnTo>
                <a:lnTo>
                  <a:pt x="2592" y="240"/>
                </a:lnTo>
                <a:cubicBezTo>
                  <a:pt x="2653" y="220"/>
                  <a:pt x="2700" y="165"/>
                  <a:pt x="2768" y="168"/>
                </a:cubicBezTo>
                <a:cubicBezTo>
                  <a:pt x="2812" y="187"/>
                  <a:pt x="2829" y="228"/>
                  <a:pt x="2888" y="240"/>
                </a:cubicBezTo>
                <a:lnTo>
                  <a:pt x="3120" y="240"/>
                </a:lnTo>
                <a:lnTo>
                  <a:pt x="3360" y="192"/>
                </a:lnTo>
                <a:lnTo>
                  <a:pt x="3456" y="0"/>
                </a:lnTo>
                <a:lnTo>
                  <a:pt x="3696" y="192"/>
                </a:lnTo>
              </a:path>
            </a:pathLst>
          </a:custGeom>
          <a:noFill/>
          <a:ln w="7620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1323" name="Freeform 11"/>
          <p:cNvSpPr>
            <a:spLocks/>
          </p:cNvSpPr>
          <p:nvPr/>
        </p:nvSpPr>
        <p:spPr bwMode="auto">
          <a:xfrm>
            <a:off x="1905000" y="4724400"/>
            <a:ext cx="5943600" cy="1143000"/>
          </a:xfrm>
          <a:custGeom>
            <a:avLst/>
            <a:gdLst/>
            <a:ahLst/>
            <a:cxnLst>
              <a:cxn ang="0">
                <a:pos x="0" y="336"/>
              </a:cxn>
              <a:cxn ang="0">
                <a:pos x="192" y="336"/>
              </a:cxn>
              <a:cxn ang="0">
                <a:pos x="288" y="432"/>
              </a:cxn>
              <a:cxn ang="0">
                <a:pos x="528" y="336"/>
              </a:cxn>
              <a:cxn ang="0">
                <a:pos x="672" y="240"/>
              </a:cxn>
              <a:cxn ang="0">
                <a:pos x="912" y="192"/>
              </a:cxn>
              <a:cxn ang="0">
                <a:pos x="1056" y="0"/>
              </a:cxn>
              <a:cxn ang="0">
                <a:pos x="1152" y="336"/>
              </a:cxn>
              <a:cxn ang="0">
                <a:pos x="1392" y="384"/>
              </a:cxn>
              <a:cxn ang="0">
                <a:pos x="1504" y="448"/>
              </a:cxn>
              <a:cxn ang="0">
                <a:pos x="1584" y="576"/>
              </a:cxn>
              <a:cxn ang="0">
                <a:pos x="1888" y="624"/>
              </a:cxn>
              <a:cxn ang="0">
                <a:pos x="2112" y="624"/>
              </a:cxn>
              <a:cxn ang="0">
                <a:pos x="2256" y="672"/>
              </a:cxn>
              <a:cxn ang="0">
                <a:pos x="3552" y="720"/>
              </a:cxn>
              <a:cxn ang="0">
                <a:pos x="3608" y="672"/>
              </a:cxn>
              <a:cxn ang="0">
                <a:pos x="3744" y="672"/>
              </a:cxn>
            </a:cxnLst>
            <a:rect l="0" t="0" r="r" b="b"/>
            <a:pathLst>
              <a:path w="3744" h="720">
                <a:moveTo>
                  <a:pt x="0" y="336"/>
                </a:moveTo>
                <a:lnTo>
                  <a:pt x="192" y="336"/>
                </a:lnTo>
                <a:lnTo>
                  <a:pt x="288" y="432"/>
                </a:lnTo>
                <a:lnTo>
                  <a:pt x="528" y="336"/>
                </a:lnTo>
                <a:lnTo>
                  <a:pt x="672" y="240"/>
                </a:lnTo>
                <a:lnTo>
                  <a:pt x="912" y="192"/>
                </a:lnTo>
                <a:lnTo>
                  <a:pt x="1056" y="0"/>
                </a:lnTo>
                <a:lnTo>
                  <a:pt x="1152" y="336"/>
                </a:lnTo>
                <a:lnTo>
                  <a:pt x="1392" y="384"/>
                </a:lnTo>
                <a:lnTo>
                  <a:pt x="1504" y="448"/>
                </a:lnTo>
                <a:lnTo>
                  <a:pt x="1584" y="576"/>
                </a:lnTo>
                <a:lnTo>
                  <a:pt x="1888" y="624"/>
                </a:lnTo>
                <a:lnTo>
                  <a:pt x="2112" y="624"/>
                </a:lnTo>
                <a:lnTo>
                  <a:pt x="2256" y="672"/>
                </a:lnTo>
                <a:lnTo>
                  <a:pt x="3552" y="720"/>
                </a:lnTo>
                <a:lnTo>
                  <a:pt x="3608" y="672"/>
                </a:lnTo>
                <a:lnTo>
                  <a:pt x="3744" y="672"/>
                </a:lnTo>
              </a:path>
            </a:pathLst>
          </a:custGeom>
          <a:noFill/>
          <a:ln w="76200" cmpd="sng">
            <a:solidFill>
              <a:srgbClr val="9900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1325" name="Text Box 13"/>
          <p:cNvSpPr txBox="1">
            <a:spLocks noChangeArrowheads="1"/>
          </p:cNvSpPr>
          <p:nvPr/>
        </p:nvSpPr>
        <p:spPr bwMode="auto">
          <a:xfrm>
            <a:off x="914400" y="258763"/>
            <a:ext cx="77676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Total Government Energy R&amp;D Investment</a:t>
            </a:r>
          </a:p>
        </p:txBody>
      </p:sp>
      <p:sp>
        <p:nvSpPr>
          <p:cNvPr id="141327" name="Text Box 15"/>
          <p:cNvSpPr txBox="1">
            <a:spLocks noChangeArrowheads="1"/>
          </p:cNvSpPr>
          <p:nvPr/>
        </p:nvSpPr>
        <p:spPr bwMode="auto">
          <a:xfrm>
            <a:off x="3352800" y="1752600"/>
            <a:ext cx="55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US</a:t>
            </a:r>
          </a:p>
        </p:txBody>
      </p:sp>
      <p:sp>
        <p:nvSpPr>
          <p:cNvPr id="141328" name="Text Box 16"/>
          <p:cNvSpPr txBox="1">
            <a:spLocks noChangeArrowheads="1"/>
          </p:cNvSpPr>
          <p:nvPr/>
        </p:nvSpPr>
        <p:spPr bwMode="auto">
          <a:xfrm>
            <a:off x="6172200" y="3733800"/>
            <a:ext cx="95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Japan</a:t>
            </a:r>
          </a:p>
        </p:txBody>
      </p:sp>
      <p:sp>
        <p:nvSpPr>
          <p:cNvPr id="141329" name="Text Box 17"/>
          <p:cNvSpPr txBox="1">
            <a:spLocks noChangeArrowheads="1"/>
          </p:cNvSpPr>
          <p:nvPr/>
        </p:nvSpPr>
        <p:spPr bwMode="auto">
          <a:xfrm>
            <a:off x="5562600" y="5334000"/>
            <a:ext cx="138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Germany</a:t>
            </a:r>
          </a:p>
        </p:txBody>
      </p:sp>
      <p:sp>
        <p:nvSpPr>
          <p:cNvPr id="141330" name="Text Box 18"/>
          <p:cNvSpPr txBox="1">
            <a:spLocks noChangeArrowheads="1"/>
          </p:cNvSpPr>
          <p:nvPr/>
        </p:nvSpPr>
        <p:spPr bwMode="auto">
          <a:xfrm>
            <a:off x="3276600" y="6521450"/>
            <a:ext cx="32877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Clery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Science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9 Feb. 2007, p.  782</a:t>
            </a:r>
          </a:p>
        </p:txBody>
      </p:sp>
      <p:sp>
        <p:nvSpPr>
          <p:cNvPr id="141331" name="Line 19"/>
          <p:cNvSpPr>
            <a:spLocks noChangeShapeType="1"/>
          </p:cNvSpPr>
          <p:nvPr/>
        </p:nvSpPr>
        <p:spPr bwMode="auto">
          <a:xfrm flipV="1">
            <a:off x="2209800" y="1295400"/>
            <a:ext cx="0" cy="480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1332" name="Line 20"/>
          <p:cNvSpPr>
            <a:spLocks noChangeShapeType="1"/>
          </p:cNvSpPr>
          <p:nvPr/>
        </p:nvSpPr>
        <p:spPr bwMode="auto">
          <a:xfrm flipV="1">
            <a:off x="3352800" y="1295400"/>
            <a:ext cx="0" cy="480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1333" name="Text Box 21"/>
          <p:cNvSpPr txBox="1">
            <a:spLocks noChangeArrowheads="1"/>
          </p:cNvSpPr>
          <p:nvPr/>
        </p:nvSpPr>
        <p:spPr bwMode="auto">
          <a:xfrm>
            <a:off x="2286000" y="3733800"/>
            <a:ext cx="100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Carter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1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1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1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B6FB1BA-402B-4820-8BBB-DF9987643FCC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7373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pic>
        <p:nvPicPr>
          <p:cNvPr id="73732" name="Picture 5" descr="revel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4191000" cy="3216275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3733" name="Picture 6" descr="Al_Gore_i_An_Inconv_100607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276600"/>
            <a:ext cx="4572000" cy="3048000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54631" name="Text Box 7"/>
          <p:cNvSpPr txBox="1">
            <a:spLocks noChangeArrowheads="1"/>
          </p:cNvSpPr>
          <p:nvPr/>
        </p:nvSpPr>
        <p:spPr bwMode="auto">
          <a:xfrm>
            <a:off x="4613275" y="304800"/>
            <a:ext cx="449738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 Gore says He was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Inspired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Roger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Revelle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Roger was  an 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important contributor 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to the Greenhouse Gas Idea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the late ’50’s</a:t>
            </a:r>
          </a:p>
        </p:txBody>
      </p:sp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152400" y="4038600"/>
            <a:ext cx="38274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Gore’s Contact with Roger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Amounted to a Couple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Lectures in the Required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Freshman Science Class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…He Got a “D” in the Class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65044" y="228600"/>
            <a:ext cx="4259084" cy="3210818"/>
            <a:chOff x="265044" y="228600"/>
            <a:chExt cx="4259084" cy="3210818"/>
          </a:xfrm>
        </p:grpSpPr>
        <p:pic>
          <p:nvPicPr>
            <p:cNvPr id="8" name="Picture 7" descr="ashok khosla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5044" y="228600"/>
              <a:ext cx="4259084" cy="3200400"/>
            </a:xfrm>
            <a:prstGeom prst="rect">
              <a:avLst/>
            </a:prstGeom>
            <a:ln w="76200">
              <a:solidFill>
                <a:srgbClr val="3399FF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609600" y="2362200"/>
              <a:ext cx="344998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Ashok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Khosla</a:t>
              </a:r>
              <a:endParaRPr lang="en-US" sz="3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Taught the Course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C183DC-593C-4640-B07F-F0CED628CF59}" type="datetime1">
              <a:rPr lang="en-US" smtClean="0"/>
              <a:pPr>
                <a:defRPr/>
              </a:pPr>
              <a:t>11/12/2008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371600"/>
            <a:ext cx="840326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The whole aim of practical politics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is to keep the populace alarmed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(and hence clamorous to be led to safety)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by menacing it with an endless series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of </a:t>
            </a:r>
            <a:r>
              <a:rPr lang="en-US" sz="3600" dirty="0" err="1" smtClean="0">
                <a:solidFill>
                  <a:schemeClr val="tx1"/>
                </a:solidFill>
              </a:rPr>
              <a:t>hoblgoblins</a:t>
            </a:r>
            <a:r>
              <a:rPr lang="en-US" sz="3600" dirty="0" smtClean="0">
                <a:solidFill>
                  <a:schemeClr val="tx1"/>
                </a:solidFill>
              </a:rPr>
              <a:t>, all of them imaginary.</a:t>
            </a:r>
          </a:p>
          <a:p>
            <a:pPr algn="ctr"/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			Henry Louis Mencken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27B8D3-4176-4F12-888B-665C34235157}" type="datetime1">
              <a:rPr lang="en-US" smtClean="0"/>
              <a:pPr>
                <a:defRPr/>
              </a:pPr>
              <a:t>11/12/2008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5943600"/>
            <a:ext cx="6681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Richard </a:t>
            </a:r>
            <a:r>
              <a:rPr lang="en-US" dirty="0" err="1" smtClean="0">
                <a:solidFill>
                  <a:schemeClr val="tx1"/>
                </a:solidFill>
              </a:rPr>
              <a:t>Lindzen</a:t>
            </a:r>
            <a:r>
              <a:rPr lang="en-US" dirty="0" smtClean="0">
                <a:solidFill>
                  <a:schemeClr val="tx1"/>
                </a:solidFill>
              </a:rPr>
              <a:t> (MIT), Proc. </a:t>
            </a:r>
            <a:r>
              <a:rPr lang="en-US" dirty="0" err="1" smtClean="0">
                <a:solidFill>
                  <a:schemeClr val="tx1"/>
                </a:solidFill>
              </a:rPr>
              <a:t>Erice</a:t>
            </a:r>
            <a:r>
              <a:rPr lang="en-US" dirty="0" smtClean="0">
                <a:solidFill>
                  <a:schemeClr val="tx1"/>
                </a:solidFill>
              </a:rPr>
              <a:t> Meeting, 2005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lindzen science rice bowl.jpg"/>
          <p:cNvPicPr>
            <a:picLocks noChangeAspect="1"/>
          </p:cNvPicPr>
          <p:nvPr/>
        </p:nvPicPr>
        <p:blipFill>
          <a:blip r:embed="rId3"/>
          <a:srcRect t="8887" r="3846" b="5203"/>
          <a:stretch>
            <a:fillRect/>
          </a:stretch>
        </p:blipFill>
        <p:spPr>
          <a:xfrm>
            <a:off x="1066800" y="307848"/>
            <a:ext cx="7010400" cy="5421376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F19CF70-1866-4D59-80ED-D27473468A50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7577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7508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Finally, a little personal perspective…</a:t>
            </a:r>
          </a:p>
        </p:txBody>
      </p:sp>
      <p:pic>
        <p:nvPicPr>
          <p:cNvPr id="187397" name="Picture 5" descr="wind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048000"/>
            <a:ext cx="4651375" cy="3205163"/>
          </a:xfrm>
          <a:prstGeom prst="rect">
            <a:avLst/>
          </a:prstGeom>
          <a:noFill/>
          <a:ln w="76200">
            <a:solidFill>
              <a:srgbClr val="3399FF"/>
            </a:solidFill>
            <a:miter lim="800000"/>
            <a:headEnd/>
            <a:tailEnd/>
          </a:ln>
        </p:spPr>
      </p:pic>
      <p:pic>
        <p:nvPicPr>
          <p:cNvPr id="187400" name="Picture 8"/>
          <p:cNvPicPr>
            <a:picLocks noChangeAspect="1" noChangeArrowheads="1"/>
          </p:cNvPicPr>
          <p:nvPr/>
        </p:nvPicPr>
        <p:blipFill>
          <a:blip r:embed="rId4"/>
          <a:srcRect b="1276"/>
          <a:stretch>
            <a:fillRect/>
          </a:stretch>
        </p:blipFill>
        <p:spPr bwMode="auto">
          <a:xfrm>
            <a:off x="685800" y="1066800"/>
            <a:ext cx="3525838" cy="3810000"/>
          </a:xfrm>
          <a:prstGeom prst="rect">
            <a:avLst/>
          </a:prstGeom>
          <a:noFill/>
          <a:ln w="76200">
            <a:solidFill>
              <a:srgbClr val="3399FF"/>
            </a:solidFill>
            <a:miter lim="800000"/>
            <a:headEnd/>
            <a:tailEnd/>
          </a:ln>
        </p:spPr>
      </p:pic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5257800" y="1295400"/>
            <a:ext cx="33750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When I’m at work,</a:t>
            </a:r>
          </a:p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 dress like this</a:t>
            </a:r>
          </a:p>
        </p:txBody>
      </p:sp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512763" y="5165725"/>
            <a:ext cx="27781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my office </a:t>
            </a:r>
          </a:p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Looks like this</a:t>
            </a:r>
          </a:p>
        </p:txBody>
      </p:sp>
      <p:sp>
        <p:nvSpPr>
          <p:cNvPr id="187403" name="AutoShape 11"/>
          <p:cNvSpPr>
            <a:spLocks noChangeArrowheads="1"/>
          </p:cNvSpPr>
          <p:nvPr/>
        </p:nvSpPr>
        <p:spPr bwMode="auto">
          <a:xfrm>
            <a:off x="4419600" y="1600200"/>
            <a:ext cx="838200" cy="638175"/>
          </a:xfrm>
          <a:prstGeom prst="leftArrow">
            <a:avLst>
              <a:gd name="adj1" fmla="val 50000"/>
              <a:gd name="adj2" fmla="val 32836"/>
            </a:avLst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7404" name="AutoShape 12"/>
          <p:cNvSpPr>
            <a:spLocks noChangeArrowheads="1"/>
          </p:cNvSpPr>
          <p:nvPr/>
        </p:nvSpPr>
        <p:spPr bwMode="auto">
          <a:xfrm>
            <a:off x="3276600" y="5334000"/>
            <a:ext cx="762000" cy="685800"/>
          </a:xfrm>
          <a:prstGeom prst="rightArrow">
            <a:avLst>
              <a:gd name="adj1" fmla="val 50000"/>
              <a:gd name="adj2" fmla="val 27778"/>
            </a:avLst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"/>
                                        <p:tgtEl>
                                          <p:spTgt spid="18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18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1" grpId="0"/>
      <p:bldP spid="187402" grpId="0"/>
      <p:bldP spid="187403" grpId="0" animBg="1"/>
      <p:bldP spid="187404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C1A9F3-F9F2-48E9-A377-619762E51DBF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7680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914400"/>
            <a:ext cx="5410200" cy="5099050"/>
          </a:xfrm>
          <a:prstGeom prst="rect">
            <a:avLst/>
          </a:prstGeom>
          <a:noFill/>
          <a:ln w="76200">
            <a:solidFill>
              <a:srgbClr val="3399FF"/>
            </a:solidFill>
            <a:miter lim="800000"/>
            <a:headEnd/>
            <a:tailEnd/>
          </a:ln>
        </p:spPr>
      </p:pic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71438" y="2222500"/>
            <a:ext cx="33924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O. I. F.</a:t>
            </a:r>
          </a:p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“Oceanography </a:t>
            </a:r>
          </a:p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Fun”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5255B7-4C17-4E81-9BF5-12E7CF486E40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7782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pic>
        <p:nvPicPr>
          <p:cNvPr id="95236" name="Picture 5" descr="gp2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810000"/>
            <a:ext cx="3625850" cy="2413000"/>
          </a:xfrm>
          <a:prstGeom prst="rect">
            <a:avLst/>
          </a:prstGeom>
          <a:noFill/>
          <a:ln w="76200">
            <a:solidFill>
              <a:srgbClr val="3399FF"/>
            </a:solidFill>
            <a:miter lim="800000"/>
            <a:headEnd/>
            <a:tailEnd/>
          </a:ln>
        </p:spPr>
      </p:pic>
      <p:pic>
        <p:nvPicPr>
          <p:cNvPr id="95237" name="Picture 7" descr="rosneft_siberia_oil_fiel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057400"/>
            <a:ext cx="3135313" cy="4114800"/>
          </a:xfrm>
          <a:prstGeom prst="rect">
            <a:avLst/>
          </a:prstGeom>
          <a:noFill/>
          <a:ln w="76200">
            <a:solidFill>
              <a:srgbClr val="3399FF"/>
            </a:solidFill>
            <a:miter lim="800000"/>
            <a:headEnd/>
            <a:tailEnd/>
          </a:ln>
        </p:spPr>
      </p:pic>
      <p:pic>
        <p:nvPicPr>
          <p:cNvPr id="95238" name="Picture 4" descr="oceanus_main_n2_3629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81000"/>
            <a:ext cx="4648200" cy="3160713"/>
          </a:xfrm>
          <a:prstGeom prst="rect">
            <a:avLst/>
          </a:prstGeom>
          <a:noFill/>
          <a:ln w="76200">
            <a:solidFill>
              <a:srgbClr val="3399FF"/>
            </a:solidFill>
            <a:miter lim="800000"/>
            <a:headEnd/>
            <a:tailEnd/>
          </a:ln>
        </p:spPr>
      </p:pic>
      <p:sp>
        <p:nvSpPr>
          <p:cNvPr id="182281" name="Text Box 9"/>
          <p:cNvSpPr txBox="1">
            <a:spLocks noChangeArrowheads="1"/>
          </p:cNvSpPr>
          <p:nvPr/>
        </p:nvSpPr>
        <p:spPr bwMode="auto">
          <a:xfrm>
            <a:off x="5715000" y="292100"/>
            <a:ext cx="2844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 is the 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Way We Have Done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Oceanography 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the Past</a:t>
            </a:r>
          </a:p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FEF57B4-0E64-494B-8DF5-0B78A5F1DDC0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7885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pic>
        <p:nvPicPr>
          <p:cNvPr id="96260" name="Picture 4" descr="acoust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57200"/>
            <a:ext cx="2457450" cy="3276600"/>
          </a:xfrm>
          <a:prstGeom prst="rect">
            <a:avLst/>
          </a:prstGeom>
          <a:noFill/>
          <a:ln w="76200">
            <a:solidFill>
              <a:srgbClr val="3399FF"/>
            </a:solidFill>
            <a:miter lim="800000"/>
            <a:headEnd/>
            <a:tailEnd/>
          </a:ln>
        </p:spPr>
      </p:pic>
      <p:pic>
        <p:nvPicPr>
          <p:cNvPr id="96261" name="Picture 6" descr="splas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0800" y="533400"/>
            <a:ext cx="3606800" cy="5410200"/>
          </a:xfrm>
          <a:prstGeom prst="rect">
            <a:avLst/>
          </a:prstGeom>
          <a:noFill/>
          <a:ln w="76200">
            <a:solidFill>
              <a:srgbClr val="3399FF"/>
            </a:solidFill>
            <a:miter lim="800000"/>
            <a:headEnd/>
            <a:tailEnd/>
          </a:ln>
        </p:spPr>
      </p:pic>
      <p:pic>
        <p:nvPicPr>
          <p:cNvPr id="96262" name="Picture 5" descr="1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4038600"/>
            <a:ext cx="3238500" cy="2428875"/>
          </a:xfrm>
          <a:prstGeom prst="rect">
            <a:avLst/>
          </a:prstGeom>
          <a:noFill/>
          <a:ln w="76200">
            <a:solidFill>
              <a:srgbClr val="3399FF"/>
            </a:solidFill>
            <a:miter lim="800000"/>
            <a:headEnd/>
            <a:tailEnd/>
          </a:ln>
        </p:spPr>
      </p:pic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152400" y="1143000"/>
            <a:ext cx="19589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Working on a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Rolling Deck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Months 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 Sea</a:t>
            </a:r>
          </a:p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A265DCB-6A29-49B5-AF2F-4825C88AB7B0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7987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pic>
        <p:nvPicPr>
          <p:cNvPr id="97284" name="Picture 4" descr="working on deck in wet weather ge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09600"/>
            <a:ext cx="4227513" cy="3170238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7285" name="Picture 5" descr="multi core landing s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2050" y="609600"/>
            <a:ext cx="3714750" cy="49530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84326" name="Text Box 6"/>
          <p:cNvSpPr txBox="1">
            <a:spLocks noChangeArrowheads="1"/>
          </p:cNvSpPr>
          <p:nvPr/>
        </p:nvSpPr>
        <p:spPr bwMode="auto">
          <a:xfrm>
            <a:off x="947738" y="4114800"/>
            <a:ext cx="25796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Learn a Lot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About the Ocean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 She Behaves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Responds</a:t>
            </a:r>
          </a:p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C44CA83-AA2D-4156-B687-920981C72FC7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1229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609600" y="304800"/>
            <a:ext cx="8153400" cy="5943600"/>
          </a:xfrm>
          <a:prstGeom prst="rect">
            <a:avLst/>
          </a:prstGeom>
          <a:solidFill>
            <a:schemeClr val="accent1"/>
          </a:solidFill>
          <a:ln w="7620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725488" y="457200"/>
            <a:ext cx="69230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/>
              <a:t>Because Depending on the </a:t>
            </a:r>
          </a:p>
          <a:p>
            <a:pPr algn="ctr"/>
            <a:r>
              <a:rPr lang="en-US" sz="3600"/>
              <a:t>Time Window of the Observations</a:t>
            </a:r>
          </a:p>
          <a:p>
            <a:pPr algn="ctr"/>
            <a:r>
              <a:rPr lang="en-US" sz="3600"/>
              <a:t>You Could Be Here </a:t>
            </a: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1447800" y="2290763"/>
            <a:ext cx="0" cy="2819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1447800" y="5110163"/>
            <a:ext cx="67056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4086225" y="5046663"/>
            <a:ext cx="1258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Time </a:t>
            </a:r>
          </a:p>
        </p:txBody>
      </p:sp>
      <p:sp>
        <p:nvSpPr>
          <p:cNvPr id="23563" name="Freeform 11"/>
          <p:cNvSpPr>
            <a:spLocks/>
          </p:cNvSpPr>
          <p:nvPr/>
        </p:nvSpPr>
        <p:spPr bwMode="auto">
          <a:xfrm>
            <a:off x="1752600" y="2976563"/>
            <a:ext cx="6388100" cy="1997075"/>
          </a:xfrm>
          <a:custGeom>
            <a:avLst/>
            <a:gdLst/>
            <a:ahLst/>
            <a:cxnLst>
              <a:cxn ang="0">
                <a:pos x="0" y="1082"/>
              </a:cxn>
              <a:cxn ang="0">
                <a:pos x="169" y="1017"/>
              </a:cxn>
              <a:cxn ang="0">
                <a:pos x="576" y="26"/>
              </a:cxn>
              <a:cxn ang="0">
                <a:pos x="1163" y="1091"/>
              </a:cxn>
              <a:cxn ang="0">
                <a:pos x="1850" y="14"/>
              </a:cxn>
              <a:cxn ang="0">
                <a:pos x="2640" y="1178"/>
              </a:cxn>
              <a:cxn ang="0">
                <a:pos x="3312" y="74"/>
              </a:cxn>
              <a:cxn ang="0">
                <a:pos x="3840" y="1082"/>
              </a:cxn>
              <a:cxn ang="0">
                <a:pos x="4024" y="1128"/>
              </a:cxn>
            </a:cxnLst>
            <a:rect l="0" t="0" r="r" b="b"/>
            <a:pathLst>
              <a:path w="4024" h="1258">
                <a:moveTo>
                  <a:pt x="0" y="1082"/>
                </a:moveTo>
                <a:cubicBezTo>
                  <a:pt x="28" y="1071"/>
                  <a:pt x="73" y="1193"/>
                  <a:pt x="169" y="1017"/>
                </a:cubicBezTo>
                <a:cubicBezTo>
                  <a:pt x="265" y="841"/>
                  <a:pt x="410" y="14"/>
                  <a:pt x="576" y="26"/>
                </a:cubicBezTo>
                <a:cubicBezTo>
                  <a:pt x="742" y="38"/>
                  <a:pt x="951" y="1093"/>
                  <a:pt x="1163" y="1091"/>
                </a:cubicBezTo>
                <a:cubicBezTo>
                  <a:pt x="1375" y="1089"/>
                  <a:pt x="1604" y="0"/>
                  <a:pt x="1850" y="14"/>
                </a:cubicBezTo>
                <a:cubicBezTo>
                  <a:pt x="2096" y="28"/>
                  <a:pt x="2396" y="1168"/>
                  <a:pt x="2640" y="1178"/>
                </a:cubicBezTo>
                <a:cubicBezTo>
                  <a:pt x="2884" y="1188"/>
                  <a:pt x="3112" y="90"/>
                  <a:pt x="3312" y="74"/>
                </a:cubicBezTo>
                <a:cubicBezTo>
                  <a:pt x="3512" y="58"/>
                  <a:pt x="3721" y="906"/>
                  <a:pt x="3840" y="1082"/>
                </a:cubicBezTo>
                <a:cubicBezTo>
                  <a:pt x="3959" y="1258"/>
                  <a:pt x="3986" y="1119"/>
                  <a:pt x="4024" y="1128"/>
                </a:cubicBezTo>
              </a:path>
            </a:pathLst>
          </a:custGeom>
          <a:noFill/>
          <a:ln w="7620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5334000" y="2138363"/>
            <a:ext cx="609600" cy="2286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5943600" y="4576763"/>
            <a:ext cx="381000" cy="381000"/>
          </a:xfrm>
          <a:prstGeom prst="ellips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6400800" y="3886200"/>
            <a:ext cx="0" cy="1066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5867400" y="3886200"/>
            <a:ext cx="0" cy="1066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4724400" y="4419600"/>
            <a:ext cx="1066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 flipH="1">
            <a:off x="6502400" y="4445000"/>
            <a:ext cx="1066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5D1C539-B97F-44B8-A5D6-9EB91CC62211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8089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pic>
        <p:nvPicPr>
          <p:cNvPr id="98308" name="Picture 8" descr="Computer lab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"/>
            <a:ext cx="4800600" cy="3130550"/>
          </a:xfrm>
          <a:prstGeom prst="rect">
            <a:avLst/>
          </a:prstGeom>
          <a:noFill/>
          <a:ln w="76200">
            <a:solidFill>
              <a:srgbClr val="3399FF"/>
            </a:solidFill>
            <a:miter lim="800000"/>
            <a:headEnd/>
            <a:tailEnd/>
          </a:ln>
        </p:spPr>
      </p:pic>
      <p:pic>
        <p:nvPicPr>
          <p:cNvPr id="98309" name="Picture 4" descr="computer lab I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2743200"/>
            <a:ext cx="4795838" cy="3595688"/>
          </a:xfrm>
          <a:prstGeom prst="rect">
            <a:avLst/>
          </a:prstGeom>
          <a:noFill/>
          <a:ln w="76200">
            <a:solidFill>
              <a:srgbClr val="3399FF"/>
            </a:solidFill>
            <a:miter lim="800000"/>
            <a:headEnd/>
            <a:tailEnd/>
          </a:ln>
        </p:spPr>
      </p:pic>
      <p:sp>
        <p:nvSpPr>
          <p:cNvPr id="183306" name="Text Box 10"/>
          <p:cNvSpPr txBox="1">
            <a:spLocks noChangeArrowheads="1"/>
          </p:cNvSpPr>
          <p:nvPr/>
        </p:nvSpPr>
        <p:spPr bwMode="auto">
          <a:xfrm>
            <a:off x="441325" y="3810000"/>
            <a:ext cx="30861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Some People’s</a:t>
            </a:r>
          </a:p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Idea of</a:t>
            </a:r>
          </a:p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Oceanography</a:t>
            </a:r>
          </a:p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2008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3307" name="AutoShape 11"/>
          <p:cNvSpPr>
            <a:spLocks noChangeArrowheads="1"/>
          </p:cNvSpPr>
          <p:nvPr/>
        </p:nvSpPr>
        <p:spPr bwMode="auto">
          <a:xfrm>
            <a:off x="5410200" y="685800"/>
            <a:ext cx="3276600" cy="1676400"/>
          </a:xfrm>
          <a:prstGeom prst="wedgeRoundRectCallout">
            <a:avLst>
              <a:gd name="adj1" fmla="val -23060"/>
              <a:gd name="adj2" fmla="val 142898"/>
              <a:gd name="adj3" fmla="val 16667"/>
            </a:avLst>
          </a:prstGeom>
          <a:solidFill>
            <a:schemeClr val="tx1"/>
          </a:solidFill>
          <a:ln w="762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3308" name="Text Box 12"/>
          <p:cNvSpPr txBox="1">
            <a:spLocks noChangeArrowheads="1"/>
          </p:cNvSpPr>
          <p:nvPr/>
        </p:nvSpPr>
        <p:spPr bwMode="auto">
          <a:xfrm>
            <a:off x="5467350" y="838200"/>
            <a:ext cx="3257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Ship?</a:t>
            </a:r>
          </a:p>
          <a:p>
            <a:pPr algn="ctr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What’s a Ship?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3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3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E2D1E-996B-4DCE-AC3C-0C74462AD1D6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8192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925513" y="1855788"/>
            <a:ext cx="7840662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“Even When All the Experts Agree</a:t>
            </a:r>
          </a:p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They May Well be Mistaken”</a:t>
            </a:r>
          </a:p>
          <a:p>
            <a:pPr algn="ctr">
              <a:defRPr/>
            </a:pP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Bertrand Russell</a:t>
            </a:r>
          </a:p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929EAF-90F9-4E98-B82E-CE397AE21F8B}" type="datetime1">
              <a:rPr lang="en-US" smtClean="0"/>
              <a:pPr>
                <a:defRPr/>
              </a:pPr>
              <a:t>11/12/2008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838200"/>
            <a:ext cx="792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"Only an insignificant fraction of scientists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deny the global warming crisis. The time for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debate is over. The science is settled." </a:t>
            </a:r>
          </a:p>
          <a:p>
            <a:pPr algn="r"/>
            <a:r>
              <a:rPr lang="en-US" sz="3200" dirty="0" smtClean="0">
                <a:solidFill>
                  <a:schemeClr val="tx1"/>
                </a:solidFill>
              </a:rPr>
              <a:t>…Al Gore, 1992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352800"/>
            <a:ext cx="779732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Anyone who says “the science is settled”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reveals his complete ignorance of the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fundamental nature of Science…Science is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always provisional!</a:t>
            </a:r>
          </a:p>
          <a:p>
            <a:pPr algn="r"/>
            <a:r>
              <a:rPr lang="en-US" sz="3200" dirty="0" smtClean="0">
                <a:solidFill>
                  <a:schemeClr val="tx1"/>
                </a:solidFill>
              </a:rPr>
              <a:t>			…J.C.K., 2008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zoom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1BC69-8C37-4925-A6B7-8F342A2A08E4}" type="datetime1">
              <a:rPr lang="en-US" smtClean="0"/>
              <a:pPr>
                <a:defRPr/>
              </a:pPr>
              <a:t>11/12/2008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  <a:endParaRPr lang="en-US"/>
          </a:p>
        </p:txBody>
      </p:sp>
      <p:pic>
        <p:nvPicPr>
          <p:cNvPr id="5" name="Picture 4" descr="messy ea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81000"/>
            <a:ext cx="4816237" cy="3200400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6" name="Picture 5" descr="messy eater 2.jpg"/>
          <p:cNvPicPr>
            <a:picLocks noChangeAspect="1"/>
          </p:cNvPicPr>
          <p:nvPr/>
        </p:nvPicPr>
        <p:blipFill>
          <a:blip r:embed="rId4"/>
          <a:srcRect l="1470" b="1457"/>
          <a:stretch>
            <a:fillRect/>
          </a:stretch>
        </p:blipFill>
        <p:spPr>
          <a:xfrm>
            <a:off x="3810000" y="2971800"/>
            <a:ext cx="5107842" cy="3505200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7922DB9-470C-46F7-B8D7-A0174A004273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8397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pic>
        <p:nvPicPr>
          <p:cNvPr id="188420" name="Polar bear.wm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8200" y="609600"/>
            <a:ext cx="7543800" cy="5476875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84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84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42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8420"/>
                </p:tgtEl>
              </p:cMediaNode>
            </p:video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296E9F4-F044-471D-BBB3-D1575AB9D5E6}" type="datetime1">
              <a:rPr lang="en-US" smtClean="0"/>
              <a:pPr>
                <a:defRPr/>
              </a:pPr>
              <a:t>11/12/2008</a:t>
            </a:fld>
            <a:endParaRPr lang="en-US" smtClean="0"/>
          </a:p>
        </p:txBody>
      </p:sp>
      <p:sp>
        <p:nvSpPr>
          <p:cNvPr id="8294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jim kelley</a:t>
            </a:r>
          </a:p>
        </p:txBody>
      </p:sp>
      <p:pic>
        <p:nvPicPr>
          <p:cNvPr id="82948" name="Picture 4" descr="Bizarro[1] hair styles"/>
          <p:cNvPicPr>
            <a:picLocks noChangeAspect="1" noChangeArrowheads="1"/>
          </p:cNvPicPr>
          <p:nvPr/>
        </p:nvPicPr>
        <p:blipFill>
          <a:blip r:embed="rId3"/>
          <a:srcRect l="33157"/>
          <a:stretch>
            <a:fillRect/>
          </a:stretch>
        </p:blipFill>
        <p:spPr bwMode="auto">
          <a:xfrm>
            <a:off x="457200" y="1600200"/>
            <a:ext cx="8153400" cy="4092575"/>
          </a:xfrm>
          <a:prstGeom prst="rect">
            <a:avLst/>
          </a:prstGeom>
          <a:noFill/>
          <a:ln w="76200">
            <a:solidFill>
              <a:srgbClr val="3399FF"/>
            </a:solidFill>
            <a:miter lim="800000"/>
            <a:headEnd/>
            <a:tailEnd/>
          </a:ln>
        </p:spPr>
      </p:pic>
      <p:sp>
        <p:nvSpPr>
          <p:cNvPr id="228357" name="Text Box 5"/>
          <p:cNvSpPr txBox="1">
            <a:spLocks noChangeArrowheads="1"/>
          </p:cNvSpPr>
          <p:nvPr/>
        </p:nvSpPr>
        <p:spPr bwMode="auto">
          <a:xfrm>
            <a:off x="747713" y="762000"/>
            <a:ext cx="7664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 if you really want to be prepared…</a:t>
            </a:r>
          </a:p>
        </p:txBody>
      </p:sp>
      <p:pic>
        <p:nvPicPr>
          <p:cNvPr id="6" name="Picture 5" descr="Stage Curtain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09800" y="2667000"/>
            <a:ext cx="4673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>
                <a:solidFill>
                  <a:schemeClr val="tx1"/>
                </a:solidFill>
              </a:rPr>
              <a:t>Thank You!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7" grpId="0"/>
      <p:bldP spid="7" grpId="0"/>
    </p:bldLst>
  </p:timing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Jester"/>
        <a:ea typeface=""/>
        <a:cs typeface=""/>
      </a:majorFont>
      <a:minorFont>
        <a:latin typeface="Jes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ester" pitchFamily="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ester" pitchFamily="2" charset="0"/>
            <a:cs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8916</TotalTime>
  <Words>2759</Words>
  <Application>Microsoft Office PowerPoint</Application>
  <PresentationFormat>On-screen Show (4:3)</PresentationFormat>
  <Paragraphs>1010</Paragraphs>
  <Slides>95</Slides>
  <Notes>95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7" baseType="lpstr">
      <vt:lpstr>Clouds</vt:lpstr>
      <vt:lpstr>Image</vt:lpstr>
      <vt:lpstr>Global Climate Change: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</vt:vector>
  </TitlesOfParts>
  <Company>kelley marine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james kelley</cp:lastModifiedBy>
  <cp:revision>150</cp:revision>
  <dcterms:created xsi:type="dcterms:W3CDTF">2006-10-26T17:28:31Z</dcterms:created>
  <dcterms:modified xsi:type="dcterms:W3CDTF">2008-11-12T20:56:12Z</dcterms:modified>
</cp:coreProperties>
</file>