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52"/>
  </p:notesMasterIdLst>
  <p:sldIdLst>
    <p:sldId id="257" r:id="rId2"/>
    <p:sldId id="437" r:id="rId3"/>
    <p:sldId id="443" r:id="rId4"/>
    <p:sldId id="439" r:id="rId5"/>
    <p:sldId id="442" r:id="rId6"/>
    <p:sldId id="464" r:id="rId7"/>
    <p:sldId id="438" r:id="rId8"/>
    <p:sldId id="440" r:id="rId9"/>
    <p:sldId id="432" r:id="rId10"/>
    <p:sldId id="458" r:id="rId11"/>
    <p:sldId id="387" r:id="rId12"/>
    <p:sldId id="386" r:id="rId13"/>
    <p:sldId id="389" r:id="rId14"/>
    <p:sldId id="435" r:id="rId15"/>
    <p:sldId id="391" r:id="rId16"/>
    <p:sldId id="426" r:id="rId17"/>
    <p:sldId id="427" r:id="rId18"/>
    <p:sldId id="428" r:id="rId19"/>
    <p:sldId id="429" r:id="rId20"/>
    <p:sldId id="430" r:id="rId21"/>
    <p:sldId id="431" r:id="rId22"/>
    <p:sldId id="393" r:id="rId23"/>
    <p:sldId id="394" r:id="rId24"/>
    <p:sldId id="395" r:id="rId25"/>
    <p:sldId id="396" r:id="rId26"/>
    <p:sldId id="445" r:id="rId27"/>
    <p:sldId id="397" r:id="rId28"/>
    <p:sldId id="398" r:id="rId29"/>
    <p:sldId id="444" r:id="rId30"/>
    <p:sldId id="383" r:id="rId31"/>
    <p:sldId id="384" r:id="rId32"/>
    <p:sldId id="259" r:id="rId33"/>
    <p:sldId id="420" r:id="rId34"/>
    <p:sldId id="421" r:id="rId35"/>
    <p:sldId id="280" r:id="rId36"/>
    <p:sldId id="424" r:id="rId37"/>
    <p:sldId id="260" r:id="rId38"/>
    <p:sldId id="261" r:id="rId39"/>
    <p:sldId id="262" r:id="rId40"/>
    <p:sldId id="265" r:id="rId41"/>
    <p:sldId id="422" r:id="rId42"/>
    <p:sldId id="423" r:id="rId43"/>
    <p:sldId id="266" r:id="rId44"/>
    <p:sldId id="446" r:id="rId45"/>
    <p:sldId id="447" r:id="rId46"/>
    <p:sldId id="267" r:id="rId47"/>
    <p:sldId id="268" r:id="rId48"/>
    <p:sldId id="269" r:id="rId49"/>
    <p:sldId id="270" r:id="rId50"/>
    <p:sldId id="466" r:id="rId51"/>
    <p:sldId id="467" r:id="rId52"/>
    <p:sldId id="476" r:id="rId53"/>
    <p:sldId id="271" r:id="rId54"/>
    <p:sldId id="272" r:id="rId55"/>
    <p:sldId id="273" r:id="rId56"/>
    <p:sldId id="274" r:id="rId57"/>
    <p:sldId id="275" r:id="rId58"/>
    <p:sldId id="276" r:id="rId59"/>
    <p:sldId id="277" r:id="rId60"/>
    <p:sldId id="278" r:id="rId61"/>
    <p:sldId id="279" r:id="rId62"/>
    <p:sldId id="281" r:id="rId63"/>
    <p:sldId id="282" r:id="rId64"/>
    <p:sldId id="283" r:id="rId65"/>
    <p:sldId id="284" r:id="rId66"/>
    <p:sldId id="285" r:id="rId67"/>
    <p:sldId id="286" r:id="rId68"/>
    <p:sldId id="287" r:id="rId69"/>
    <p:sldId id="288" r:id="rId70"/>
    <p:sldId id="289" r:id="rId71"/>
    <p:sldId id="425" r:id="rId72"/>
    <p:sldId id="291" r:id="rId73"/>
    <p:sldId id="292" r:id="rId74"/>
    <p:sldId id="293" r:id="rId75"/>
    <p:sldId id="294" r:id="rId76"/>
    <p:sldId id="295" r:id="rId77"/>
    <p:sldId id="296" r:id="rId78"/>
    <p:sldId id="297" r:id="rId79"/>
    <p:sldId id="298" r:id="rId80"/>
    <p:sldId id="299" r:id="rId81"/>
    <p:sldId id="300" r:id="rId82"/>
    <p:sldId id="301" r:id="rId83"/>
    <p:sldId id="302" r:id="rId84"/>
    <p:sldId id="303" r:id="rId85"/>
    <p:sldId id="304" r:id="rId86"/>
    <p:sldId id="305" r:id="rId87"/>
    <p:sldId id="307" r:id="rId88"/>
    <p:sldId id="306" r:id="rId89"/>
    <p:sldId id="310" r:id="rId90"/>
    <p:sldId id="308" r:id="rId91"/>
    <p:sldId id="309" r:id="rId92"/>
    <p:sldId id="450" r:id="rId93"/>
    <p:sldId id="456" r:id="rId94"/>
    <p:sldId id="449" r:id="rId95"/>
    <p:sldId id="472" r:id="rId96"/>
    <p:sldId id="448" r:id="rId97"/>
    <p:sldId id="311" r:id="rId98"/>
    <p:sldId id="312" r:id="rId99"/>
    <p:sldId id="415" r:id="rId100"/>
    <p:sldId id="434" r:id="rId101"/>
    <p:sldId id="319" r:id="rId102"/>
    <p:sldId id="320" r:id="rId103"/>
    <p:sldId id="322" r:id="rId104"/>
    <p:sldId id="324" r:id="rId105"/>
    <p:sldId id="325" r:id="rId106"/>
    <p:sldId id="328" r:id="rId107"/>
    <p:sldId id="329" r:id="rId108"/>
    <p:sldId id="330" r:id="rId109"/>
    <p:sldId id="323" r:id="rId110"/>
    <p:sldId id="336" r:id="rId111"/>
    <p:sldId id="337" r:id="rId112"/>
    <p:sldId id="338" r:id="rId113"/>
    <p:sldId id="339" r:id="rId114"/>
    <p:sldId id="340" r:id="rId115"/>
    <p:sldId id="408" r:id="rId116"/>
    <p:sldId id="460" r:id="rId117"/>
    <p:sldId id="409" r:id="rId118"/>
    <p:sldId id="410" r:id="rId119"/>
    <p:sldId id="411" r:id="rId120"/>
    <p:sldId id="412" r:id="rId121"/>
    <p:sldId id="413" r:id="rId122"/>
    <p:sldId id="414" r:id="rId123"/>
    <p:sldId id="400" r:id="rId124"/>
    <p:sldId id="401" r:id="rId125"/>
    <p:sldId id="402" r:id="rId126"/>
    <p:sldId id="403" r:id="rId127"/>
    <p:sldId id="404" r:id="rId128"/>
    <p:sldId id="405" r:id="rId129"/>
    <p:sldId id="406" r:id="rId130"/>
    <p:sldId id="372" r:id="rId131"/>
    <p:sldId id="462" r:id="rId132"/>
    <p:sldId id="374" r:id="rId133"/>
    <p:sldId id="452" r:id="rId134"/>
    <p:sldId id="455" r:id="rId135"/>
    <p:sldId id="469" r:id="rId136"/>
    <p:sldId id="470" r:id="rId137"/>
    <p:sldId id="416" r:id="rId138"/>
    <p:sldId id="473" r:id="rId139"/>
    <p:sldId id="468" r:id="rId140"/>
    <p:sldId id="457" r:id="rId141"/>
    <p:sldId id="419" r:id="rId142"/>
    <p:sldId id="475" r:id="rId143"/>
    <p:sldId id="375" r:id="rId144"/>
    <p:sldId id="461" r:id="rId145"/>
    <p:sldId id="436" r:id="rId146"/>
    <p:sldId id="451" r:id="rId147"/>
    <p:sldId id="377" r:id="rId148"/>
    <p:sldId id="379" r:id="rId149"/>
    <p:sldId id="380" r:id="rId150"/>
    <p:sldId id="381" r:id="rId1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0000"/>
    <a:srgbClr val="2300A2"/>
    <a:srgbClr val="274077"/>
    <a:srgbClr val="283B76"/>
    <a:srgbClr val="472FF9"/>
    <a:srgbClr val="3318F8"/>
    <a:srgbClr val="2D0185"/>
    <a:srgbClr val="2E46FA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76" autoAdjust="0"/>
  </p:normalViewPr>
  <p:slideViewPr>
    <p:cSldViewPr>
      <p:cViewPr>
        <p:scale>
          <a:sx n="85" d="100"/>
          <a:sy n="85" d="100"/>
        </p:scale>
        <p:origin x="-112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0633B-2BC4-446C-A93A-47CEC0C12FAD}" type="datetimeFigureOut">
              <a:rPr lang="en-US" smtClean="0"/>
              <a:pPr/>
              <a:t>10/19/2010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E9AD4-4229-464A-9E3C-DDFCAAB60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24675-7A3B-484A-AF42-F4854EA57E07}" type="slidenum">
              <a:rPr lang="en-US" smtClean="0">
                <a:cs typeface="Arial" charset="0"/>
              </a:rPr>
              <a:pPr/>
              <a:t>1</a:t>
            </a:fld>
            <a:endParaRPr lang="en-US" dirty="0" smtClean="0">
              <a:cs typeface="Arial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2D0372-9D16-480B-8821-193B9D03D5BB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57C0C9-0A94-4DD7-9659-BF3B79EE0C85}" type="slidenum">
              <a:rPr lang="en-US" smtClean="0">
                <a:cs typeface="Arial" charset="0"/>
              </a:rPr>
              <a:pPr/>
              <a:t>120</a:t>
            </a:fld>
            <a:endParaRPr lang="en-US" dirty="0" smtClean="0">
              <a:cs typeface="Arial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6DE19F-AB9D-4271-B403-5A85630C850F}" type="slidenum">
              <a:rPr lang="en-US" smtClean="0">
                <a:cs typeface="Arial" charset="0"/>
              </a:rPr>
              <a:pPr/>
              <a:t>121</a:t>
            </a:fld>
            <a:endParaRPr lang="en-US" dirty="0" smtClean="0">
              <a:cs typeface="Arial" charset="0"/>
            </a:endParaRPr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40AF6-2828-455D-83E0-1DDA4C762AE4}" type="slidenum">
              <a:rPr lang="en-US" smtClean="0">
                <a:cs typeface="Arial" charset="0"/>
              </a:rPr>
              <a:pPr/>
              <a:t>122</a:t>
            </a:fld>
            <a:endParaRPr lang="en-US" dirty="0" smtClean="0">
              <a:cs typeface="Arial" charset="0"/>
            </a:endParaRPr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4EBF8-9743-4386-8712-D742560B708C}" type="slidenum">
              <a:rPr lang="en-US" smtClean="0"/>
              <a:pPr/>
              <a:t>123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D1B15D-5922-4CB5-83E5-EEBE8B5D6320}" type="slidenum">
              <a:rPr lang="en-US" smtClean="0"/>
              <a:pPr/>
              <a:t>124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83E273-05A4-421E-A803-EBEA0F463542}" type="slidenum">
              <a:rPr lang="en-US" smtClean="0"/>
              <a:pPr/>
              <a:t>125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02E9-405B-43EB-95D8-66315D40AAE8}" type="slidenum">
              <a:rPr lang="en-US" smtClean="0"/>
              <a:pPr/>
              <a:t>126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BA35F-3F47-46BD-BB31-034306FA4528}" type="slidenum">
              <a:rPr lang="en-US" smtClean="0"/>
              <a:pPr/>
              <a:t>127</a:t>
            </a:fld>
            <a:endParaRPr 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DB5A7C-A12F-40C2-A34D-F898507B1D7A}" type="slidenum">
              <a:rPr lang="en-US" smtClean="0"/>
              <a:pPr/>
              <a:t>128</a:t>
            </a:fld>
            <a:endParaRPr lang="en-US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3C62B-A5BB-484A-9AEB-B55F137060D6}" type="slidenum">
              <a:rPr lang="en-US" smtClean="0"/>
              <a:pPr/>
              <a:t>129</a:t>
            </a:fld>
            <a:endParaRPr lang="en-US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9ADC9F-84DA-4EA7-8CEB-69B62A5488F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73704B-EB9D-4A1D-AF54-BFEE6178E622}" type="slidenum">
              <a:rPr lang="en-US" smtClean="0">
                <a:cs typeface="Arial" charset="0"/>
              </a:rPr>
              <a:pPr/>
              <a:t>130</a:t>
            </a:fld>
            <a:endParaRPr lang="en-US" dirty="0" smtClean="0">
              <a:cs typeface="Arial" charset="0"/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8F41F9-83F0-4886-A8C8-9435BB5D8811}" type="slidenum">
              <a:rPr lang="en-US" smtClean="0">
                <a:cs typeface="Arial" charset="0"/>
              </a:rPr>
              <a:pPr/>
              <a:t>131</a:t>
            </a:fld>
            <a:endParaRPr lang="en-US" smtClean="0">
              <a:cs typeface="Arial" charset="0"/>
            </a:endParaRPr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2EE56-9EDB-4CFB-ADA1-58131493D08C}" type="slidenum">
              <a:rPr lang="en-US" smtClean="0">
                <a:cs typeface="Arial" charset="0"/>
              </a:rPr>
              <a:pPr/>
              <a:t>132</a:t>
            </a:fld>
            <a:endParaRPr lang="en-US" dirty="0" smtClean="0">
              <a:cs typeface="Arial" charset="0"/>
            </a:endParaRPr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794AD-8819-4D88-8250-DE88B78E966D}" type="slidenum">
              <a:rPr lang="en-US" smtClean="0">
                <a:cs typeface="Arial" charset="0"/>
              </a:rPr>
              <a:pPr/>
              <a:t>133</a:t>
            </a:fld>
            <a:endParaRPr lang="en-US" smtClean="0">
              <a:cs typeface="Arial" charset="0"/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E9AD4-4229-464A-9E3C-DDFCAAB6013D}" type="slidenum">
              <a:rPr lang="en-US" smtClean="0"/>
              <a:pPr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E9AD4-4229-464A-9E3C-DDFCAAB6013D}" type="slidenum">
              <a:rPr lang="en-US" smtClean="0"/>
              <a:pPr/>
              <a:t>141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57457-5DD8-4FC8-A980-091699F9A47A}" type="slidenum">
              <a:rPr lang="en-US" smtClean="0">
                <a:cs typeface="Arial" charset="0"/>
              </a:rPr>
              <a:pPr/>
              <a:t>143</a:t>
            </a:fld>
            <a:endParaRPr lang="en-US" dirty="0" smtClean="0">
              <a:cs typeface="Arial" charset="0"/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4A8D30-9E67-492C-BEF2-E147520D0C84}" type="slidenum">
              <a:rPr lang="en-US" smtClean="0">
                <a:cs typeface="Arial" charset="0"/>
              </a:rPr>
              <a:pPr/>
              <a:t>147</a:t>
            </a:fld>
            <a:endParaRPr lang="en-US" dirty="0" smtClean="0">
              <a:cs typeface="Arial" charset="0"/>
            </a:endParaRPr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C34A3-51C8-4745-846B-8FCF3191D7CF}" type="slidenum">
              <a:rPr lang="en-US" smtClean="0">
                <a:cs typeface="Arial" charset="0"/>
              </a:rPr>
              <a:pPr/>
              <a:t>148</a:t>
            </a:fld>
            <a:endParaRPr lang="en-US" dirty="0" smtClean="0">
              <a:cs typeface="Arial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36F0F-FFC6-4838-99CD-B7D88D58CC28}" type="slidenum">
              <a:rPr lang="en-US" smtClean="0">
                <a:cs typeface="Arial" charset="0"/>
              </a:rPr>
              <a:pPr/>
              <a:t>149</a:t>
            </a:fld>
            <a:endParaRPr lang="en-US" dirty="0" smtClean="0">
              <a:cs typeface="Arial" charset="0"/>
            </a:endParaRPr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16971A-B5E1-48C0-82C0-3E5D6426D9C1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821A1-1E63-48FA-AC68-AC66D598002D}" type="slidenum">
              <a:rPr lang="en-US" smtClean="0">
                <a:cs typeface="Arial" charset="0"/>
              </a:rPr>
              <a:pPr/>
              <a:t>150</a:t>
            </a:fld>
            <a:endParaRPr lang="en-US" dirty="0" smtClean="0">
              <a:cs typeface="Arial" charset="0"/>
            </a:endParaRPr>
          </a:p>
        </p:txBody>
      </p:sp>
      <p:sp>
        <p:nvSpPr>
          <p:cNvPr id="330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DB464-7F3A-4CE9-84C9-5CECAC728071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876EBC-E73F-480B-9FDC-DCC9EC6FDAA9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DE2AB8-EEB7-4E11-B543-D29110D5BCFE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8E63A-B8B7-4939-AD65-06E5A335C6DC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6EDB8A-48E6-4FE5-B3B4-2B9F29B299E8}" type="slidenum">
              <a:rPr lang="en-US" smtClean="0">
                <a:cs typeface="Arial" charset="0"/>
              </a:rPr>
              <a:pPr/>
              <a:t>26</a:t>
            </a:fld>
            <a:endParaRPr lang="en-US" dirty="0" smtClean="0">
              <a:cs typeface="Arial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82C01-E3F4-405F-97ED-5B0AA34DD012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7D54B-E3DC-4D35-8976-6F5409118588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A17EF-6F3B-4BEC-B4E8-A6876FCD8EEA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6E61BE-2300-40F5-B23D-E8ED6AF07751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F7277-0D12-4E80-A59D-5A31B86A3C3A}" type="slidenum">
              <a:rPr lang="en-US" smtClean="0">
                <a:latin typeface="Jester" pitchFamily="2" charset="0"/>
              </a:rPr>
              <a:pPr/>
              <a:t>30</a:t>
            </a:fld>
            <a:endParaRPr lang="en-US" dirty="0" smtClean="0">
              <a:latin typeface="Jester" pitchFamily="2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Jester" pitchFamily="2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Jester" pitchFamily="2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FD7CF4-535E-4B94-BD7F-B3FF7E67E22D}" type="slidenum">
              <a:rPr lang="en-US" smtClean="0">
                <a:latin typeface="Jester" pitchFamily="2" charset="0"/>
              </a:rPr>
              <a:pPr/>
              <a:t>31</a:t>
            </a:fld>
            <a:endParaRPr lang="en-US" dirty="0" smtClean="0">
              <a:latin typeface="Jester" pitchFamily="2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C0EDB-272F-48BE-963B-BB0F2945369D}" type="slidenum">
              <a:rPr lang="en-US" smtClean="0">
                <a:cs typeface="Arial" charset="0"/>
              </a:rPr>
              <a:pPr/>
              <a:t>32</a:t>
            </a:fld>
            <a:endParaRPr lang="en-US" dirty="0" smtClean="0">
              <a:cs typeface="Arial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0467F8-41B3-4B06-B1D8-FD3A90457B2F}" type="slidenum">
              <a:rPr lang="en-US" smtClean="0">
                <a:cs typeface="Arial" charset="0"/>
              </a:rPr>
              <a:pPr/>
              <a:t>35</a:t>
            </a:fld>
            <a:endParaRPr lang="en-US" dirty="0" smtClean="0">
              <a:cs typeface="Arial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42F6A0-B222-4936-97F5-D38A48F05849}" type="slidenum">
              <a:rPr lang="en-US" smtClean="0">
                <a:cs typeface="Arial" charset="0"/>
              </a:rPr>
              <a:pPr/>
              <a:t>37</a:t>
            </a:fld>
            <a:endParaRPr lang="en-US" dirty="0" smtClean="0">
              <a:cs typeface="Arial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B9D39-4416-4689-86EB-62BDD75842F2}" type="slidenum">
              <a:rPr lang="en-US" smtClean="0">
                <a:cs typeface="Arial" charset="0"/>
              </a:rPr>
              <a:pPr/>
              <a:t>38</a:t>
            </a:fld>
            <a:endParaRPr lang="en-US" dirty="0" smtClean="0">
              <a:cs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A3D98-B920-4D84-BDD2-AC546435B42D}" type="slidenum">
              <a:rPr lang="en-US" smtClean="0">
                <a:cs typeface="Arial" charset="0"/>
              </a:rPr>
              <a:pPr/>
              <a:t>39</a:t>
            </a:fld>
            <a:endParaRPr lang="en-US" dirty="0" smtClean="0">
              <a:cs typeface="Arial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84CF6-040E-476C-9209-7CED0EB6CCC3}" type="slidenum">
              <a:rPr lang="en-US" smtClean="0">
                <a:cs typeface="Arial" charset="0"/>
              </a:rPr>
              <a:pPr/>
              <a:t>40</a:t>
            </a:fld>
            <a:endParaRPr lang="en-US" dirty="0" smtClean="0">
              <a:cs typeface="Arial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E9AD4-4229-464A-9E3C-DDFCAAB6013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368F87-84E7-4878-B93F-5095D192338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D35FEF-6D41-40D0-8B80-B9EC616B41A8}" type="slidenum">
              <a:rPr lang="en-US" smtClean="0">
                <a:cs typeface="Arial" charset="0"/>
              </a:rPr>
              <a:pPr/>
              <a:t>43</a:t>
            </a:fld>
            <a:endParaRPr lang="en-US" dirty="0" smtClean="0">
              <a:cs typeface="Arial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E9AD4-4229-464A-9E3C-DDFCAAB6013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D35FEF-6D41-40D0-8B80-B9EC616B41A8}" type="slidenum">
              <a:rPr lang="en-US" smtClean="0">
                <a:cs typeface="Arial" charset="0"/>
              </a:rPr>
              <a:pPr/>
              <a:t>45</a:t>
            </a:fld>
            <a:endParaRPr lang="en-US" dirty="0" smtClean="0">
              <a:cs typeface="Arial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CB45F2-CC9A-4AEA-87DA-FB34F33CD197}" type="slidenum">
              <a:rPr lang="en-US" smtClean="0">
                <a:cs typeface="Arial" charset="0"/>
              </a:rPr>
              <a:pPr/>
              <a:t>46</a:t>
            </a:fld>
            <a:endParaRPr lang="en-US" dirty="0" smtClean="0">
              <a:cs typeface="Arial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EBB69D-622E-49C2-9D56-38BB5E3A1439}" type="slidenum">
              <a:rPr lang="en-US" smtClean="0">
                <a:cs typeface="Arial" charset="0"/>
              </a:rPr>
              <a:pPr/>
              <a:t>47</a:t>
            </a:fld>
            <a:endParaRPr lang="en-US" dirty="0" smtClean="0">
              <a:cs typeface="Arial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36D4F-DE31-42FE-843B-4441F0417109}" type="slidenum">
              <a:rPr lang="en-US" smtClean="0">
                <a:cs typeface="Arial" charset="0"/>
              </a:rPr>
              <a:pPr/>
              <a:t>48</a:t>
            </a:fld>
            <a:endParaRPr lang="en-US" dirty="0" smtClean="0">
              <a:cs typeface="Arial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73BC8-84B2-4290-B4AA-A89811EEAC5D}" type="slidenum">
              <a:rPr lang="en-US" smtClean="0">
                <a:cs typeface="Arial" charset="0"/>
              </a:rPr>
              <a:pPr/>
              <a:t>49</a:t>
            </a:fld>
            <a:endParaRPr lang="en-US" dirty="0" smtClean="0">
              <a:cs typeface="Arial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1C5599-46AE-4BA1-8ABD-0EC390FEF584}" type="slidenum">
              <a:rPr lang="en-US" smtClean="0">
                <a:cs typeface="Arial" charset="0"/>
              </a:rPr>
              <a:pPr/>
              <a:t>50</a:t>
            </a:fld>
            <a:endParaRPr lang="en-US" smtClean="0">
              <a:cs typeface="Arial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E0461C-8A26-45D7-AECA-A430151F2689}" type="slidenum">
              <a:rPr lang="en-US" smtClean="0">
                <a:cs typeface="Arial" charset="0"/>
              </a:rPr>
              <a:pPr/>
              <a:t>51</a:t>
            </a:fld>
            <a:endParaRPr lang="en-US" smtClean="0">
              <a:cs typeface="Arial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851E6F-0FA9-4142-8074-349390305C3E}" type="slidenum">
              <a:rPr lang="en-US" smtClean="0">
                <a:cs typeface="Arial" charset="0"/>
              </a:rPr>
              <a:pPr/>
              <a:t>53</a:t>
            </a:fld>
            <a:endParaRPr lang="en-US" dirty="0" smtClean="0">
              <a:cs typeface="Arial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9C2A1-A642-4FD7-AC0E-FB3C07ECB95E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8359ED-7FAE-4CD4-A92F-46FE74F3208E}" type="slidenum">
              <a:rPr lang="en-US" smtClean="0">
                <a:cs typeface="Arial" charset="0"/>
              </a:rPr>
              <a:pPr/>
              <a:t>54</a:t>
            </a:fld>
            <a:endParaRPr lang="en-US" dirty="0" smtClean="0">
              <a:cs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165A2F-283C-42D1-9C4E-EB75938DB2D7}" type="slidenum">
              <a:rPr lang="en-US" smtClean="0">
                <a:cs typeface="Arial" charset="0"/>
              </a:rPr>
              <a:pPr/>
              <a:t>55</a:t>
            </a:fld>
            <a:endParaRPr lang="en-US" dirty="0" smtClean="0">
              <a:cs typeface="Arial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6EDC5-D67E-40CD-85A3-7D5255C377F3}" type="slidenum">
              <a:rPr lang="en-US" smtClean="0">
                <a:cs typeface="Arial" charset="0"/>
              </a:rPr>
              <a:pPr/>
              <a:t>56</a:t>
            </a:fld>
            <a:endParaRPr lang="en-US" dirty="0" smtClean="0">
              <a:cs typeface="Arial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B6BFB-B5EC-4043-B3F6-9D739D143169}" type="slidenum">
              <a:rPr lang="en-US" smtClean="0">
                <a:cs typeface="Arial" charset="0"/>
              </a:rPr>
              <a:pPr/>
              <a:t>57</a:t>
            </a:fld>
            <a:endParaRPr lang="en-US" dirty="0" smtClean="0">
              <a:cs typeface="Arial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BCE381-DB97-4A09-B62D-0E97CDBC516A}" type="slidenum">
              <a:rPr lang="en-US" smtClean="0">
                <a:cs typeface="Arial" charset="0"/>
              </a:rPr>
              <a:pPr/>
              <a:t>58</a:t>
            </a:fld>
            <a:endParaRPr lang="en-US" dirty="0" smtClean="0">
              <a:cs typeface="Arial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52056A-9DF6-48E5-B613-454CFACAAEAF}" type="slidenum">
              <a:rPr lang="en-US" smtClean="0">
                <a:cs typeface="Arial" charset="0"/>
              </a:rPr>
              <a:pPr/>
              <a:t>59</a:t>
            </a:fld>
            <a:endParaRPr lang="en-US" dirty="0" smtClean="0">
              <a:cs typeface="Arial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CFC1C-FC4E-4FB1-BC7E-76DE285A097A}" type="slidenum">
              <a:rPr lang="en-US" smtClean="0">
                <a:cs typeface="Arial" charset="0"/>
              </a:rPr>
              <a:pPr/>
              <a:t>60</a:t>
            </a:fld>
            <a:endParaRPr lang="en-US" dirty="0" smtClean="0">
              <a:cs typeface="Arial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370FFD-A793-4A10-87B6-AE0426981F04}" type="slidenum">
              <a:rPr lang="en-US" smtClean="0">
                <a:cs typeface="Arial" charset="0"/>
              </a:rPr>
              <a:pPr/>
              <a:t>61</a:t>
            </a:fld>
            <a:endParaRPr lang="en-US" dirty="0" smtClean="0">
              <a:cs typeface="Arial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3ED6A-065A-4D65-8E88-CA323F041BE2}" type="slidenum">
              <a:rPr lang="en-US" smtClean="0">
                <a:cs typeface="Arial" charset="0"/>
              </a:rPr>
              <a:pPr/>
              <a:t>62</a:t>
            </a:fld>
            <a:endParaRPr lang="en-US" dirty="0" smtClean="0">
              <a:cs typeface="Arial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D43CD-3A28-4779-8087-0DA386996991}" type="slidenum">
              <a:rPr lang="en-US" smtClean="0">
                <a:cs typeface="Arial" charset="0"/>
              </a:rPr>
              <a:pPr/>
              <a:t>63</a:t>
            </a:fld>
            <a:endParaRPr lang="en-US" dirty="0" smtClean="0">
              <a:cs typeface="Arial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8FA0A-8939-4EFC-BFBB-654069B56265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47596-613A-4FA6-8863-689C77C10940}" type="slidenum">
              <a:rPr lang="en-US" smtClean="0">
                <a:cs typeface="Arial" charset="0"/>
              </a:rPr>
              <a:pPr/>
              <a:t>64</a:t>
            </a:fld>
            <a:endParaRPr lang="en-US" dirty="0" smtClean="0">
              <a:cs typeface="Arial" charset="0"/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D8632-E37F-4A5E-93A8-103DFB1DB69A}" type="slidenum">
              <a:rPr lang="en-US" smtClean="0">
                <a:cs typeface="Arial" charset="0"/>
              </a:rPr>
              <a:pPr/>
              <a:t>65</a:t>
            </a:fld>
            <a:endParaRPr lang="en-US" dirty="0" smtClean="0">
              <a:cs typeface="Arial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B1C2C-C224-4A1D-B42B-96756ACC9EA7}" type="slidenum">
              <a:rPr lang="en-US" smtClean="0">
                <a:cs typeface="Arial" charset="0"/>
              </a:rPr>
              <a:pPr/>
              <a:t>66</a:t>
            </a:fld>
            <a:endParaRPr lang="en-US" dirty="0" smtClean="0">
              <a:cs typeface="Arial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160C3-C2CE-450C-A5E0-7D2DE3982D80}" type="slidenum">
              <a:rPr lang="en-US" smtClean="0">
                <a:cs typeface="Arial" charset="0"/>
              </a:rPr>
              <a:pPr/>
              <a:t>67</a:t>
            </a:fld>
            <a:endParaRPr lang="en-US" dirty="0" smtClean="0">
              <a:cs typeface="Arial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A20D6-73F1-48EB-89A0-94B98CB528D9}" type="slidenum">
              <a:rPr lang="en-US" smtClean="0">
                <a:cs typeface="Arial" charset="0"/>
              </a:rPr>
              <a:pPr/>
              <a:t>68</a:t>
            </a:fld>
            <a:endParaRPr lang="en-US" dirty="0" smtClean="0">
              <a:cs typeface="Arial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81D4B-6F4A-4DA7-B08D-4A9BCC1B8A7C}" type="slidenum">
              <a:rPr lang="en-US" smtClean="0">
                <a:cs typeface="Arial" charset="0"/>
              </a:rPr>
              <a:pPr/>
              <a:t>69</a:t>
            </a:fld>
            <a:endParaRPr lang="en-US" dirty="0" smtClean="0">
              <a:cs typeface="Arial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66805-B68F-42F2-B47C-7DABA3C6BE34}" type="slidenum">
              <a:rPr lang="en-US" smtClean="0">
                <a:cs typeface="Arial" charset="0"/>
              </a:rPr>
              <a:pPr/>
              <a:t>70</a:t>
            </a:fld>
            <a:endParaRPr lang="en-US" dirty="0" smtClean="0">
              <a:cs typeface="Arial" charset="0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657BE-3C3C-4276-8896-60F2EE8BDFB8}" type="slidenum">
              <a:rPr lang="en-US" smtClean="0">
                <a:cs typeface="Arial" charset="0"/>
              </a:rPr>
              <a:pPr/>
              <a:t>72</a:t>
            </a:fld>
            <a:endParaRPr lang="en-US" dirty="0" smtClean="0">
              <a:cs typeface="Arial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1BF7A-DE18-419E-9A96-E63C02B7C843}" type="slidenum">
              <a:rPr lang="en-US" smtClean="0">
                <a:cs typeface="Arial" charset="0"/>
              </a:rPr>
              <a:pPr/>
              <a:t>73</a:t>
            </a:fld>
            <a:endParaRPr lang="en-US" dirty="0" smtClean="0">
              <a:cs typeface="Arial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F6D0A-BA11-4309-88D5-07702AE4B17D}" type="slidenum">
              <a:rPr lang="en-US" smtClean="0">
                <a:cs typeface="Arial" charset="0"/>
              </a:rPr>
              <a:pPr/>
              <a:t>74</a:t>
            </a:fld>
            <a:endParaRPr lang="en-US" dirty="0" smtClean="0">
              <a:cs typeface="Arial" charset="0"/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B80EDC-1CF5-44FA-AB98-1E229ECF2A25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AA0372-9248-4278-AE0B-50DD3CF64071}" type="slidenum">
              <a:rPr lang="en-US" smtClean="0">
                <a:cs typeface="Arial" charset="0"/>
              </a:rPr>
              <a:pPr/>
              <a:t>75</a:t>
            </a:fld>
            <a:endParaRPr lang="en-US" dirty="0" smtClean="0">
              <a:cs typeface="Arial" charset="0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88B59-0E4F-4372-9776-1A153B26B87D}" type="slidenum">
              <a:rPr lang="en-US" smtClean="0">
                <a:cs typeface="Arial" charset="0"/>
              </a:rPr>
              <a:pPr/>
              <a:t>76</a:t>
            </a:fld>
            <a:endParaRPr lang="en-US" dirty="0" smtClean="0">
              <a:cs typeface="Arial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519AA-FAB3-42D4-B120-CF2C66537905}" type="slidenum">
              <a:rPr lang="en-US" smtClean="0">
                <a:cs typeface="Arial" charset="0"/>
              </a:rPr>
              <a:pPr/>
              <a:t>77</a:t>
            </a:fld>
            <a:endParaRPr lang="en-US" dirty="0" smtClean="0">
              <a:cs typeface="Arial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15B17C-C186-4E0C-B081-E1DD41A29E64}" type="slidenum">
              <a:rPr lang="en-US" smtClean="0">
                <a:cs typeface="Arial" charset="0"/>
              </a:rPr>
              <a:pPr/>
              <a:t>78</a:t>
            </a:fld>
            <a:endParaRPr lang="en-US" dirty="0" smtClean="0">
              <a:cs typeface="Arial" charset="0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7D35E-93FB-4443-8A85-A2BFA7271FA2}" type="slidenum">
              <a:rPr lang="en-US" smtClean="0">
                <a:cs typeface="Arial" charset="0"/>
              </a:rPr>
              <a:pPr/>
              <a:t>79</a:t>
            </a:fld>
            <a:endParaRPr lang="en-US" dirty="0" smtClean="0">
              <a:cs typeface="Arial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8AA764-5967-4501-B1EC-ABBFB654823D}" type="slidenum">
              <a:rPr lang="en-US" smtClean="0">
                <a:cs typeface="Arial" charset="0"/>
              </a:rPr>
              <a:pPr/>
              <a:t>80</a:t>
            </a:fld>
            <a:endParaRPr lang="en-US" dirty="0" smtClean="0">
              <a:cs typeface="Arial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5FAE19-A554-4374-94AF-63C748ADD493}" type="slidenum">
              <a:rPr lang="en-US" smtClean="0">
                <a:cs typeface="Arial" charset="0"/>
              </a:rPr>
              <a:pPr/>
              <a:t>81</a:t>
            </a:fld>
            <a:endParaRPr lang="en-US" dirty="0" smtClean="0">
              <a:cs typeface="Arial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7CA9FB-B869-4AD2-BB5B-481436455521}" type="slidenum">
              <a:rPr lang="en-US" smtClean="0">
                <a:cs typeface="Arial" charset="0"/>
              </a:rPr>
              <a:pPr/>
              <a:t>82</a:t>
            </a:fld>
            <a:endParaRPr lang="en-US" dirty="0" smtClean="0">
              <a:cs typeface="Arial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52BB3-3BB5-476F-A872-D11406BA2BF5}" type="slidenum">
              <a:rPr lang="en-US" smtClean="0">
                <a:cs typeface="Arial" charset="0"/>
              </a:rPr>
              <a:pPr/>
              <a:t>83</a:t>
            </a:fld>
            <a:endParaRPr lang="en-US" dirty="0" smtClean="0">
              <a:cs typeface="Arial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285DD2-92F0-4ED9-920A-97F2154F635F}" type="slidenum">
              <a:rPr lang="en-US" smtClean="0">
                <a:cs typeface="Arial" charset="0"/>
              </a:rPr>
              <a:pPr/>
              <a:t>84</a:t>
            </a:fld>
            <a:endParaRPr lang="en-US" dirty="0" smtClean="0">
              <a:cs typeface="Arial" charset="0"/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A1FD17-29F0-4B19-A65B-99D486060D3E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35348-E711-4032-9189-E72E5182CA63}" type="slidenum">
              <a:rPr lang="en-US" smtClean="0">
                <a:cs typeface="Arial" charset="0"/>
              </a:rPr>
              <a:pPr/>
              <a:t>85</a:t>
            </a:fld>
            <a:endParaRPr lang="en-US" dirty="0" smtClean="0">
              <a:cs typeface="Arial" charset="0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CC24D-4046-4098-B07D-0D5A47DC1661}" type="slidenum">
              <a:rPr lang="en-US" smtClean="0">
                <a:cs typeface="Arial" charset="0"/>
              </a:rPr>
              <a:pPr/>
              <a:t>86</a:t>
            </a:fld>
            <a:endParaRPr lang="en-US" dirty="0" smtClean="0">
              <a:cs typeface="Arial" charset="0"/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C3C465-1B21-4CAE-B0BA-E4C45F5053FE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1F06CF-1979-421F-9D8A-16E328424FBA}" type="slidenum">
              <a:rPr lang="en-US" smtClean="0">
                <a:cs typeface="Arial" charset="0"/>
              </a:rPr>
              <a:pPr/>
              <a:t>88</a:t>
            </a:fld>
            <a:endParaRPr lang="en-US" dirty="0" smtClean="0">
              <a:cs typeface="Arial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39167-658D-4AA7-B3DF-0596EC38289B}" type="slidenum">
              <a:rPr lang="en-US" smtClean="0">
                <a:cs typeface="Arial" charset="0"/>
              </a:rPr>
              <a:pPr/>
              <a:t>89</a:t>
            </a:fld>
            <a:endParaRPr lang="en-US" dirty="0" smtClean="0">
              <a:cs typeface="Arial" charset="0"/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38C74D-1237-4CFE-A7FE-8A4C2020D683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F1A759-980E-4B7C-99D5-52C9BF63228F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E793B4-8AFF-418D-AD50-05F5638C81A3}" type="slidenum">
              <a:rPr lang="en-US" smtClean="0"/>
              <a:pPr/>
              <a:t>93</a:t>
            </a:fld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DB2C8-9AA5-46F1-A7BE-DD2AA9B97447}" type="slidenum">
              <a:rPr lang="en-US" smtClean="0">
                <a:cs typeface="Arial" charset="0"/>
              </a:rPr>
              <a:pPr/>
              <a:t>97</a:t>
            </a:fld>
            <a:endParaRPr lang="en-US" dirty="0" smtClean="0">
              <a:cs typeface="Arial" charset="0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C2D3E-4FA0-4BDF-9FBB-FD904CB4D627}" type="slidenum">
              <a:rPr lang="en-US" smtClean="0">
                <a:cs typeface="Arial" charset="0"/>
              </a:rPr>
              <a:pPr/>
              <a:t>98</a:t>
            </a:fld>
            <a:endParaRPr lang="en-US" dirty="0" smtClean="0">
              <a:cs typeface="Arial" charset="0"/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8D0A9-71DD-4138-800E-21A4B93941FF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E9AD4-4229-464A-9E3C-DDFCAAB6013D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562615-D1E1-46BA-8CF6-6DCF39AEBD58}" type="slidenum">
              <a:rPr lang="en-US" smtClean="0">
                <a:cs typeface="Arial" charset="0"/>
              </a:rPr>
              <a:pPr/>
              <a:t>101</a:t>
            </a:fld>
            <a:endParaRPr lang="en-US" dirty="0" smtClean="0">
              <a:cs typeface="Arial" charset="0"/>
            </a:endParaRPr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41B963-F79F-4B8A-89E2-0A26E532C4F9}" type="slidenum">
              <a:rPr lang="en-US" smtClean="0">
                <a:cs typeface="Arial" charset="0"/>
              </a:rPr>
              <a:pPr/>
              <a:t>102</a:t>
            </a:fld>
            <a:endParaRPr lang="en-US" dirty="0" smtClean="0">
              <a:cs typeface="Arial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F574E7-EC93-4A77-A0BE-7B308512735B}" type="slidenum">
              <a:rPr lang="en-US" smtClean="0">
                <a:cs typeface="Arial" charset="0"/>
              </a:rPr>
              <a:pPr/>
              <a:t>103</a:t>
            </a:fld>
            <a:endParaRPr lang="en-US" dirty="0" smtClean="0">
              <a:cs typeface="Arial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9A33A-F0CE-4070-B9F3-447BB81CFAFD}" type="slidenum">
              <a:rPr lang="en-US" smtClean="0">
                <a:cs typeface="Arial" charset="0"/>
              </a:rPr>
              <a:pPr/>
              <a:t>104</a:t>
            </a:fld>
            <a:endParaRPr lang="en-US" dirty="0" smtClean="0">
              <a:cs typeface="Arial" charset="0"/>
            </a:endParaRPr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F4D638-340D-4E12-A820-B7B2B2E8D32F}" type="slidenum">
              <a:rPr lang="en-US" smtClean="0">
                <a:cs typeface="Arial" charset="0"/>
              </a:rPr>
              <a:pPr/>
              <a:t>105</a:t>
            </a:fld>
            <a:endParaRPr lang="en-US" dirty="0" smtClean="0">
              <a:cs typeface="Arial" charset="0"/>
            </a:endParaRPr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894032-1DF6-44A9-99A3-4FAC06468179}" type="slidenum">
              <a:rPr lang="en-US" smtClean="0">
                <a:cs typeface="Arial" charset="0"/>
              </a:rPr>
              <a:pPr/>
              <a:t>106</a:t>
            </a:fld>
            <a:endParaRPr lang="en-US" dirty="0" smtClean="0">
              <a:cs typeface="Arial" charset="0"/>
            </a:endParaRPr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EFD6B-7AC4-4568-B79A-035832387F02}" type="slidenum">
              <a:rPr lang="en-US" smtClean="0">
                <a:cs typeface="Arial" charset="0"/>
              </a:rPr>
              <a:pPr/>
              <a:t>107</a:t>
            </a:fld>
            <a:endParaRPr lang="en-US" dirty="0" smtClean="0">
              <a:cs typeface="Arial" charset="0"/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223DCB-9904-47CB-8E49-8EA3A5684B95}" type="slidenum">
              <a:rPr lang="en-US" smtClean="0">
                <a:cs typeface="Arial" charset="0"/>
              </a:rPr>
              <a:pPr/>
              <a:t>108</a:t>
            </a:fld>
            <a:endParaRPr lang="en-US" dirty="0" smtClean="0">
              <a:cs typeface="Arial" charset="0"/>
            </a:endParaRPr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C3E98-5554-473B-A46D-319DC8B2A453}" type="slidenum">
              <a:rPr lang="en-US" smtClean="0">
                <a:cs typeface="Arial" charset="0"/>
              </a:rPr>
              <a:pPr/>
              <a:t>109</a:t>
            </a:fld>
            <a:endParaRPr lang="en-US" dirty="0" smtClean="0">
              <a:cs typeface="Arial" charset="0"/>
            </a:endParaRPr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B57C4-CE44-43E5-95AC-9C7499A457B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DC0504-CBDA-4C31-AB13-4315FB650914}" type="slidenum">
              <a:rPr lang="en-US" smtClean="0">
                <a:cs typeface="Arial" charset="0"/>
              </a:rPr>
              <a:pPr/>
              <a:t>110</a:t>
            </a:fld>
            <a:endParaRPr lang="en-US" dirty="0" smtClean="0">
              <a:cs typeface="Arial" charset="0"/>
            </a:endParaRPr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689582-E9BF-46C9-816B-72FF5B5989AC}" type="slidenum">
              <a:rPr lang="en-US" smtClean="0">
                <a:cs typeface="Arial" charset="0"/>
              </a:rPr>
              <a:pPr/>
              <a:t>111</a:t>
            </a:fld>
            <a:endParaRPr lang="en-US" dirty="0" smtClean="0">
              <a:cs typeface="Arial" charset="0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8D4E0B-97E6-4CC9-B8EE-8BD7BEDDCF88}" type="slidenum">
              <a:rPr lang="en-US" smtClean="0">
                <a:cs typeface="Arial" charset="0"/>
              </a:rPr>
              <a:pPr/>
              <a:t>112</a:t>
            </a:fld>
            <a:endParaRPr lang="en-US" dirty="0" smtClean="0">
              <a:cs typeface="Arial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DD28C2-FA3B-4FA3-8711-03D8FEEA09B6}" type="slidenum">
              <a:rPr lang="en-US" smtClean="0">
                <a:cs typeface="Arial" charset="0"/>
              </a:rPr>
              <a:pPr/>
              <a:t>113</a:t>
            </a:fld>
            <a:endParaRPr lang="en-US" dirty="0" smtClean="0">
              <a:cs typeface="Arial" charset="0"/>
            </a:endParaRPr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BF1F2-2FF5-4E9D-AE48-2C4CF0471046}" type="slidenum">
              <a:rPr lang="en-US" smtClean="0">
                <a:cs typeface="Arial" charset="0"/>
              </a:rPr>
              <a:pPr/>
              <a:t>114</a:t>
            </a:fld>
            <a:endParaRPr lang="en-US" dirty="0" smtClean="0">
              <a:cs typeface="Arial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84825F-CD20-49BE-9F44-25971560FDC0}" type="slidenum">
              <a:rPr lang="en-US" smtClean="0">
                <a:cs typeface="Arial" charset="0"/>
              </a:rPr>
              <a:pPr/>
              <a:t>115</a:t>
            </a:fld>
            <a:endParaRPr lang="en-US" dirty="0" smtClean="0">
              <a:cs typeface="Arial" charset="0"/>
            </a:endParaRPr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84825F-CD20-49BE-9F44-25971560FDC0}" type="slidenum">
              <a:rPr lang="en-US" smtClean="0">
                <a:cs typeface="Arial" charset="0"/>
              </a:rPr>
              <a:pPr/>
              <a:t>116</a:t>
            </a:fld>
            <a:endParaRPr lang="en-US" dirty="0" smtClean="0">
              <a:cs typeface="Arial" charset="0"/>
            </a:endParaRPr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B558FA-E6BF-454E-B905-C35073BD1FE1}" type="slidenum">
              <a:rPr lang="en-US" smtClean="0">
                <a:cs typeface="Arial" charset="0"/>
              </a:rPr>
              <a:pPr/>
              <a:t>117</a:t>
            </a:fld>
            <a:endParaRPr lang="en-US" dirty="0" smtClean="0">
              <a:cs typeface="Arial" charset="0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2014B2-A80D-408D-9E7F-FFC70256930D}" type="slidenum">
              <a:rPr lang="en-US" smtClean="0">
                <a:cs typeface="Arial" charset="0"/>
              </a:rPr>
              <a:pPr/>
              <a:t>118</a:t>
            </a:fld>
            <a:endParaRPr lang="en-US" dirty="0" smtClean="0">
              <a:cs typeface="Arial" charset="0"/>
            </a:endParaRPr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DF994-344C-4A0C-B915-29F8B59F405B}" type="slidenum">
              <a:rPr lang="en-US" smtClean="0">
                <a:cs typeface="Arial" charset="0"/>
              </a:rPr>
              <a:pPr/>
              <a:t>119</a:t>
            </a:fld>
            <a:endParaRPr lang="en-US" dirty="0" smtClean="0">
              <a:cs typeface="Arial" charset="0"/>
            </a:endParaRPr>
          </a:p>
        </p:txBody>
      </p:sp>
      <p:sp>
        <p:nvSpPr>
          <p:cNvPr id="299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jester lay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24781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1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1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781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1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1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1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1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2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2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2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2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2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2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2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2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sp>
          <p:nvSpPr>
            <p:cNvPr id="24782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2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3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3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3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3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3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3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3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3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3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784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4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4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4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784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sp>
          <p:nvSpPr>
            <p:cNvPr id="24784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784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</p:grpSp>
      <p:sp>
        <p:nvSpPr>
          <p:cNvPr id="2478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Jester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78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Jester" pitchFamily="2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47849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0" y="6553200"/>
            <a:ext cx="2133600" cy="457200"/>
          </a:xfrm>
        </p:spPr>
        <p:txBody>
          <a:bodyPr/>
          <a:lstStyle>
            <a:lvl1pPr>
              <a:defRPr sz="1200" b="1">
                <a:latin typeface="Jester" pitchFamily="2" charset="0"/>
              </a:defRPr>
            </a:lvl1pPr>
          </a:lstStyle>
          <a:p>
            <a:fld id="{D0DF3B30-8D4F-4BE6-A37B-74C51B82C9A6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247850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6248400" y="6553200"/>
            <a:ext cx="2895600" cy="457200"/>
          </a:xfrm>
        </p:spPr>
        <p:txBody>
          <a:bodyPr/>
          <a:lstStyle>
            <a:lvl1pPr algn="r">
              <a:defRPr sz="1200">
                <a:latin typeface="Jester" pitchFamily="2" charset="0"/>
              </a:defRPr>
            </a:lvl1pPr>
          </a:lstStyle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247851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2766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D72C6A0-E849-4BBD-8E58-6F21EFF90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Jester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Jester" pitchFamily="2" charset="0"/>
              </a:defRPr>
            </a:lvl1pPr>
            <a:lvl2pPr>
              <a:defRPr>
                <a:latin typeface="Jester" pitchFamily="2" charset="0"/>
              </a:defRPr>
            </a:lvl2pPr>
            <a:lvl3pPr>
              <a:defRPr>
                <a:latin typeface="Jester" pitchFamily="2" charset="0"/>
              </a:defRPr>
            </a:lvl3pPr>
            <a:lvl4pPr>
              <a:defRPr>
                <a:latin typeface="Jester" pitchFamily="2" charset="0"/>
              </a:defRPr>
            </a:lvl4pPr>
            <a:lvl5pPr>
              <a:defRPr>
                <a:latin typeface="Jester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457200"/>
          </a:xfrm>
        </p:spPr>
        <p:txBody>
          <a:bodyPr/>
          <a:lstStyle>
            <a:lvl1pPr>
              <a:defRPr sz="1200" b="1">
                <a:latin typeface="Jester" pitchFamily="2" charset="0"/>
              </a:defRPr>
            </a:lvl1pPr>
          </a:lstStyle>
          <a:p>
            <a:fld id="{A380C980-061C-492A-BAE4-30DAC529E3D3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553200"/>
            <a:ext cx="2895600" cy="457200"/>
          </a:xfrm>
        </p:spPr>
        <p:txBody>
          <a:bodyPr/>
          <a:lstStyle>
            <a:lvl1pPr algn="r">
              <a:defRPr sz="1200" b="1">
                <a:latin typeface="Jester" pitchFamily="2" charset="0"/>
              </a:defRPr>
            </a:lvl1pPr>
          </a:lstStyle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242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D72C6A0-E849-4BBD-8E58-6F21EFF90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Jester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457200"/>
          </a:xfrm>
        </p:spPr>
        <p:txBody>
          <a:bodyPr/>
          <a:lstStyle>
            <a:lvl1pPr>
              <a:defRPr sz="1200" b="1">
                <a:latin typeface="Jester" pitchFamily="2" charset="0"/>
              </a:defRPr>
            </a:lvl1pPr>
          </a:lstStyle>
          <a:p>
            <a:fld id="{7F15171B-C3AA-4288-B368-BBDCEB5740C8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6553200"/>
            <a:ext cx="2895600" cy="457200"/>
          </a:xfrm>
        </p:spPr>
        <p:txBody>
          <a:bodyPr/>
          <a:lstStyle>
            <a:lvl1pPr algn="r">
              <a:defRPr sz="1200" b="1">
                <a:latin typeface="Jester" pitchFamily="2" charset="0"/>
              </a:defRPr>
            </a:lvl1pPr>
          </a:lstStyle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528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D72C6A0-E849-4BBD-8E58-6F21EFF90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4572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Jester" pitchFamily="2" charset="0"/>
              </a:defRPr>
            </a:lvl1pPr>
          </a:lstStyle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553200"/>
            <a:ext cx="2895600" cy="457200"/>
          </a:xfrm>
        </p:spPr>
        <p:txBody>
          <a:bodyPr/>
          <a:lstStyle>
            <a:lvl1pPr algn="r">
              <a:defRPr sz="1200" b="1">
                <a:solidFill>
                  <a:schemeClr val="tx1"/>
                </a:solidFill>
                <a:latin typeface="Jester" pitchFamily="2" charset="0"/>
              </a:defRPr>
            </a:lvl1pPr>
          </a:lstStyle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D72C6A0-E849-4BBD-8E58-6F21EFF90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4678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78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78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679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79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79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79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79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79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79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79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79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80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80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80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80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sp>
          <p:nvSpPr>
            <p:cNvPr id="24680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80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80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80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80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80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81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81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81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81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81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681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81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81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81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24682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sp>
          <p:nvSpPr>
            <p:cNvPr id="2468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468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</p:grpSp>
      <p:sp>
        <p:nvSpPr>
          <p:cNvPr id="24682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4682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Jester" pitchFamily="2" charset="0"/>
              </a:defRPr>
            </a:lvl1pPr>
          </a:lstStyle>
          <a:p>
            <a:fld id="{4F90A61B-9426-46CC-B4F4-DEE593C083D9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24682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Jester" pitchFamily="2" charset="0"/>
              </a:defRPr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24682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Jester" pitchFamily="2" charset="0"/>
              </a:defRPr>
            </a:lvl1pPr>
          </a:lstStyle>
          <a:p>
            <a:fld id="{2D72C6A0-E849-4BBD-8E58-6F21EFF907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68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  <p:sldLayoutId id="2147483679" r:id="rId4"/>
  </p:sldLayoutIdLst>
  <p:transition spd="slow">
    <p:zoom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ocuments%20and%20Settings\jim\My%20Documents\My%20Videos\california_goe_2010021_lrg.wm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My%20Documents\scientific%20video\CORIOLIS.avi" TargetMode="Externa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ocuments%20and%20Settings\jim\My%20Documents\My%20Videos\california_goe_2010021_lrg.wmv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eg"/><Relationship Id="rId9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ocuments%20and%20Settings\jim\My%20Documents\My%20Videos\235_ElNino2009-ver2.wmv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gif"/><Relationship Id="rId7" Type="http://schemas.openxmlformats.org/officeDocument/2006/relationships/image" Target="../media/image50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48.gif"/><Relationship Id="rId4" Type="http://schemas.openxmlformats.org/officeDocument/2006/relationships/image" Target="../media/image5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2.jpeg"/><Relationship Id="rId4" Type="http://schemas.openxmlformats.org/officeDocument/2006/relationships/oleObject" Target="../embeddings/oleObject6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2133600"/>
            <a:ext cx="7772400" cy="1066800"/>
          </a:xfrm>
          <a:ln w="762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50800" dir="4800000" algn="tl">
                    <a:srgbClr val="000000"/>
                  </a:outerShdw>
                </a:effectLst>
              </a:rPr>
              <a:t>El Niño: Boy Wonder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by</a:t>
            </a:r>
          </a:p>
          <a:p>
            <a:pPr eaLnBrk="1" hangingPunct="1">
              <a:defRPr/>
            </a:pPr>
            <a:r>
              <a:rPr lang="en-US" b="1" dirty="0" smtClean="0"/>
              <a:t>Jim Kelley</a:t>
            </a:r>
          </a:p>
        </p:txBody>
      </p:sp>
      <p:pic>
        <p:nvPicPr>
          <p:cNvPr id="4" name="Picture 3" descr="Stage Curtai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200" y="0"/>
            <a:ext cx="9220200" cy="69342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33400"/>
            <a:ext cx="8139536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   Today We Will Discuss:</a:t>
            </a:r>
          </a:p>
          <a:p>
            <a:pPr algn="ctr"/>
            <a:endParaRPr lang="en-US" sz="2800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pPr algn="ctr"/>
            <a:r>
              <a:rPr lang="en-US" sz="28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What is ENSO </a:t>
            </a:r>
          </a:p>
          <a:p>
            <a:pPr algn="ctr"/>
            <a:r>
              <a:rPr lang="en-US" sz="28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(the El Niño-Southern Oscillation)?</a:t>
            </a:r>
          </a:p>
          <a:p>
            <a:pPr algn="ctr"/>
            <a:endParaRPr lang="en-US" sz="2800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pPr algn="ctr"/>
            <a:r>
              <a:rPr lang="en-US" sz="28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What Causes ENSO?</a:t>
            </a:r>
          </a:p>
          <a:p>
            <a:pPr algn="ctr"/>
            <a:endParaRPr lang="en-US" sz="2800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pPr algn="ctr"/>
            <a:r>
              <a:rPr lang="en-US" sz="28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What are the Physical and Economic Effects </a:t>
            </a:r>
          </a:p>
          <a:p>
            <a:pPr algn="ctr"/>
            <a:r>
              <a:rPr lang="en-US" sz="28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of ENSO, Locally and Globally?</a:t>
            </a:r>
          </a:p>
          <a:p>
            <a:pPr algn="ctr"/>
            <a:endParaRPr lang="en-US" sz="2800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pPr algn="ctr"/>
            <a:r>
              <a:rPr lang="en-US" sz="28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What New Technologies are Available </a:t>
            </a:r>
          </a:p>
          <a:p>
            <a:pPr algn="ctr"/>
            <a:r>
              <a:rPr lang="en-US" sz="28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to Help Us Understand ENSO?</a:t>
            </a:r>
          </a:p>
          <a:p>
            <a:r>
              <a:rPr lang="en-US" dirty="0" smtClean="0"/>
              <a:t>	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oni.gif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304800" y="838200"/>
            <a:ext cx="8610600" cy="505849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81200" y="6172200"/>
            <a:ext cx="566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Jan Null at: http://ggweather.com/enso/oni.htm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F346B0-3E12-420B-91B2-92FF68A1EC20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97284" name="Picture 2" descr="ocean90"/>
          <p:cNvPicPr>
            <a:picLocks noChangeAspect="1" noChangeArrowheads="1"/>
          </p:cNvPicPr>
          <p:nvPr/>
        </p:nvPicPr>
        <p:blipFill>
          <a:blip r:embed="rId3" cstate="print">
            <a:lum bright="-18000" contrast="24000"/>
          </a:blip>
          <a:srcRect/>
          <a:stretch>
            <a:fillRect/>
          </a:stretch>
        </p:blipFill>
        <p:spPr bwMode="auto">
          <a:xfrm>
            <a:off x="609600" y="735013"/>
            <a:ext cx="7848600" cy="5335587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AB1077-48AB-473B-A160-8C22D36D97A8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98308" name="Picture 7" descr="Anchove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362200"/>
            <a:ext cx="57912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Text Box 10"/>
          <p:cNvSpPr txBox="1">
            <a:spLocks noChangeArrowheads="1"/>
          </p:cNvSpPr>
          <p:nvPr/>
        </p:nvSpPr>
        <p:spPr bwMode="auto">
          <a:xfrm>
            <a:off x="1676400" y="1447800"/>
            <a:ext cx="5589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tx1"/>
                </a:solidFill>
                <a:latin typeface="Jester" pitchFamily="2" charset="0"/>
              </a:rPr>
              <a:t>The Peruvian Anchoveta</a:t>
            </a:r>
          </a:p>
        </p:txBody>
      </p:sp>
      <p:sp>
        <p:nvSpPr>
          <p:cNvPr id="310283" name="AutoShape 11"/>
          <p:cNvSpPr>
            <a:spLocks/>
          </p:cNvSpPr>
          <p:nvPr/>
        </p:nvSpPr>
        <p:spPr bwMode="auto">
          <a:xfrm rot="5400000">
            <a:off x="4572000" y="1295400"/>
            <a:ext cx="304800" cy="5334000"/>
          </a:xfrm>
          <a:prstGeom prst="rightBracket">
            <a:avLst>
              <a:gd name="adj" fmla="val 145833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200">
              <a:solidFill>
                <a:srgbClr val="99CCFF"/>
              </a:solidFill>
              <a:latin typeface="Jester" pitchFamily="2" charset="0"/>
            </a:endParaRPr>
          </a:p>
        </p:txBody>
      </p:sp>
      <p:sp>
        <p:nvSpPr>
          <p:cNvPr id="310285" name="Text Box 13"/>
          <p:cNvSpPr txBox="1">
            <a:spLocks noChangeArrowheads="1"/>
          </p:cNvSpPr>
          <p:nvPr/>
        </p:nvSpPr>
        <p:spPr bwMode="auto">
          <a:xfrm>
            <a:off x="3886200" y="3840163"/>
            <a:ext cx="1222375" cy="579437"/>
          </a:xfrm>
          <a:prstGeom prst="rect">
            <a:avLst/>
          </a:prstGeom>
          <a:solidFill>
            <a:srgbClr val="274077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10 cm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83" grpId="0" animBg="1"/>
      <p:bldP spid="31028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DD9E65-8738-4E37-9710-C95573744F99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00356" name="Picture 2" descr="fish2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35038"/>
            <a:ext cx="4460875" cy="2951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0357" name="Picture 3" descr="fish21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4800" y="914400"/>
            <a:ext cx="3302000" cy="4953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0358" name="Picture 4" descr="fish21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219575"/>
            <a:ext cx="3733800" cy="24860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0359" name="Text Box 5"/>
          <p:cNvSpPr txBox="1">
            <a:spLocks noChangeArrowheads="1"/>
          </p:cNvSpPr>
          <p:nvPr/>
        </p:nvSpPr>
        <p:spPr bwMode="auto">
          <a:xfrm>
            <a:off x="2438400" y="152400"/>
            <a:ext cx="43011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Peruvian </a:t>
            </a:r>
            <a:r>
              <a:rPr lang="en-US" sz="3600" dirty="0" err="1">
                <a:solidFill>
                  <a:schemeClr val="tx1"/>
                </a:solidFill>
                <a:latin typeface="Jester" pitchFamily="2" charset="0"/>
              </a:rPr>
              <a:t>Bolicheras</a:t>
            </a:r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280D0-F2FA-4A9E-ACA9-C00FCE16A5FB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02404" name="Rectangle 18"/>
          <p:cNvSpPr>
            <a:spLocks noChangeArrowheads="1"/>
          </p:cNvSpPr>
          <p:nvPr/>
        </p:nvSpPr>
        <p:spPr bwMode="auto">
          <a:xfrm>
            <a:off x="4559300" y="304800"/>
            <a:ext cx="3200400" cy="5105400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 dirty="0">
              <a:solidFill>
                <a:srgbClr val="99CCFF"/>
              </a:solidFill>
              <a:latin typeface="Jester" pitchFamily="2" charset="0"/>
            </a:endParaRPr>
          </a:p>
        </p:txBody>
      </p:sp>
      <p:sp>
        <p:nvSpPr>
          <p:cNvPr id="182293" name="Line 21"/>
          <p:cNvSpPr>
            <a:spLocks noChangeShapeType="1"/>
          </p:cNvSpPr>
          <p:nvPr/>
        </p:nvSpPr>
        <p:spPr bwMode="auto">
          <a:xfrm flipV="1">
            <a:off x="6781800" y="4800600"/>
            <a:ext cx="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2294" name="Line 22"/>
          <p:cNvSpPr>
            <a:spLocks noChangeShapeType="1"/>
          </p:cNvSpPr>
          <p:nvPr/>
        </p:nvSpPr>
        <p:spPr bwMode="auto">
          <a:xfrm>
            <a:off x="5029200" y="4800600"/>
            <a:ext cx="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2407" name="Text Box 4"/>
          <p:cNvSpPr txBox="1">
            <a:spLocks noChangeArrowheads="1"/>
          </p:cNvSpPr>
          <p:nvPr/>
        </p:nvSpPr>
        <p:spPr bwMode="auto">
          <a:xfrm rot="10800000">
            <a:off x="3530621" y="1143000"/>
            <a:ext cx="553998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Jester" pitchFamily="2" charset="0"/>
              </a:rPr>
              <a:t>Millions of Birds</a:t>
            </a:r>
          </a:p>
        </p:txBody>
      </p:sp>
      <p:sp>
        <p:nvSpPr>
          <p:cNvPr id="102408" name="Text Box 5"/>
          <p:cNvSpPr txBox="1">
            <a:spLocks noChangeArrowheads="1"/>
          </p:cNvSpPr>
          <p:nvPr/>
        </p:nvSpPr>
        <p:spPr bwMode="auto">
          <a:xfrm>
            <a:off x="762000" y="990600"/>
            <a:ext cx="246093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Jester" pitchFamily="2" charset="0"/>
              </a:rPr>
              <a:t>Effect of 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Jester" pitchFamily="2" charset="0"/>
              </a:rPr>
              <a:t>Anchoveta</a:t>
            </a:r>
            <a:endParaRPr lang="en-US" sz="3200" b="1" dirty="0">
              <a:solidFill>
                <a:schemeClr val="tx1"/>
              </a:solidFill>
              <a:latin typeface="Jester" pitchFamily="2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Jester" pitchFamily="2" charset="0"/>
              </a:rPr>
              <a:t>Catch on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Jester" pitchFamily="2" charset="0"/>
              </a:rPr>
              <a:t>Seabird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Jester" pitchFamily="2" charset="0"/>
              </a:rPr>
              <a:t>Populations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Jester" pitchFamily="2" charset="0"/>
              </a:rPr>
              <a:t>in Peru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Jester" pitchFamily="2" charset="0"/>
              </a:rPr>
              <a:t>1953-1969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038600" y="533400"/>
            <a:ext cx="373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Jester" pitchFamily="2" charset="0"/>
              </a:rPr>
              <a:t>   Catch of </a:t>
            </a:r>
            <a:r>
              <a:rPr lang="en-US" sz="2400" b="1" dirty="0" err="1">
                <a:solidFill>
                  <a:srgbClr val="002060"/>
                </a:solidFill>
                <a:latin typeface="Jester" pitchFamily="2" charset="0"/>
              </a:rPr>
              <a:t>Anchoveta</a:t>
            </a:r>
            <a:endParaRPr lang="en-US" sz="2400" b="1" dirty="0">
              <a:solidFill>
                <a:srgbClr val="002060"/>
              </a:solidFill>
              <a:latin typeface="Jester" pitchFamily="2" charset="0"/>
            </a:endParaRPr>
          </a:p>
        </p:txBody>
      </p:sp>
      <p:sp>
        <p:nvSpPr>
          <p:cNvPr id="102410" name="Text Box 7"/>
          <p:cNvSpPr txBox="1">
            <a:spLocks noChangeArrowheads="1"/>
          </p:cNvSpPr>
          <p:nvPr/>
        </p:nvSpPr>
        <p:spPr bwMode="auto">
          <a:xfrm>
            <a:off x="4071938" y="395288"/>
            <a:ext cx="441146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40</a:t>
            </a: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36</a:t>
            </a: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32</a:t>
            </a: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28</a:t>
            </a: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24</a:t>
            </a: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20</a:t>
            </a: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16</a:t>
            </a: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12</a:t>
            </a: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8</a:t>
            </a: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4</a:t>
            </a: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Jester" pitchFamily="2" charset="0"/>
              </a:rPr>
              <a:t>0</a:t>
            </a:r>
          </a:p>
        </p:txBody>
      </p:sp>
      <p:sp>
        <p:nvSpPr>
          <p:cNvPr id="102411" name="Text Box 8"/>
          <p:cNvSpPr txBox="1">
            <a:spLocks noChangeArrowheads="1"/>
          </p:cNvSpPr>
          <p:nvPr/>
        </p:nvSpPr>
        <p:spPr bwMode="auto">
          <a:xfrm>
            <a:off x="7804484" y="395288"/>
            <a:ext cx="42511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10</a:t>
            </a: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Jester" pitchFamily="2" charset="0"/>
              </a:rPr>
              <a:t> 9</a:t>
            </a:r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Jester" pitchFamily="2" charset="0"/>
              </a:rPr>
              <a:t> 8</a:t>
            </a:r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Jester" pitchFamily="2" charset="0"/>
              </a:rPr>
              <a:t> 7</a:t>
            </a:r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Jester" pitchFamily="2" charset="0"/>
              </a:rPr>
              <a:t> 6</a:t>
            </a:r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Jester" pitchFamily="2" charset="0"/>
              </a:rPr>
              <a:t> 5</a:t>
            </a:r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Jester" pitchFamily="2" charset="0"/>
              </a:rPr>
              <a:t> 4</a:t>
            </a:r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Jester" pitchFamily="2" charset="0"/>
              </a:rPr>
              <a:t> 3</a:t>
            </a:r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Jester" pitchFamily="2" charset="0"/>
              </a:rPr>
              <a:t> 2</a:t>
            </a:r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Jester" pitchFamily="2" charset="0"/>
              </a:rPr>
              <a:t> 1</a:t>
            </a:r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Jester" pitchFamily="2" charset="0"/>
              </a:rPr>
              <a:t> </a:t>
            </a:r>
            <a:r>
              <a:rPr lang="en-US" sz="1600" b="1" dirty="0" smtClean="0">
                <a:latin typeface="Jester" pitchFamily="2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Jester" pitchFamily="2" charset="0"/>
              </a:rPr>
              <a:t>0</a:t>
            </a:r>
            <a:endParaRPr lang="en-US" sz="1600" b="1" dirty="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102412" name="Text Box 9"/>
          <p:cNvSpPr txBox="1">
            <a:spLocks noChangeArrowheads="1"/>
          </p:cNvSpPr>
          <p:nvPr/>
        </p:nvSpPr>
        <p:spPr bwMode="auto">
          <a:xfrm rot="-5400000">
            <a:off x="6846435" y="2907656"/>
            <a:ext cx="30155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Jester" pitchFamily="2" charset="0"/>
              </a:rPr>
              <a:t>Catch (million </a:t>
            </a:r>
            <a:r>
              <a:rPr lang="en-US" sz="2400" dirty="0" err="1" smtClean="0">
                <a:solidFill>
                  <a:schemeClr val="tx1"/>
                </a:solidFill>
                <a:latin typeface="Jester" pitchFamily="2" charset="0"/>
              </a:rPr>
              <a:t>mtons</a:t>
            </a:r>
            <a:r>
              <a:rPr lang="en-US" sz="2400" dirty="0">
                <a:solidFill>
                  <a:schemeClr val="tx1"/>
                </a:solidFill>
                <a:latin typeface="Jester" pitchFamily="2" charset="0"/>
              </a:rPr>
              <a:t>)</a:t>
            </a:r>
          </a:p>
        </p:txBody>
      </p:sp>
      <p:sp>
        <p:nvSpPr>
          <p:cNvPr id="102413" name="Text Box 10"/>
          <p:cNvSpPr txBox="1">
            <a:spLocks noChangeArrowheads="1"/>
          </p:cNvSpPr>
          <p:nvPr/>
        </p:nvSpPr>
        <p:spPr bwMode="auto">
          <a:xfrm rot="-5400000">
            <a:off x="5842849" y="3926285"/>
            <a:ext cx="694421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Jester" pitchFamily="2" charset="0"/>
              </a:rPr>
              <a:t>1956</a:t>
            </a:r>
          </a:p>
          <a:p>
            <a:endParaRPr lang="en-US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dirty="0">
                <a:solidFill>
                  <a:schemeClr val="tx1"/>
                </a:solidFill>
                <a:latin typeface="Jester" pitchFamily="2" charset="0"/>
              </a:rPr>
              <a:t>1958</a:t>
            </a:r>
          </a:p>
          <a:p>
            <a:endParaRPr lang="en-US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dirty="0">
                <a:solidFill>
                  <a:schemeClr val="tx1"/>
                </a:solidFill>
                <a:latin typeface="Jester" pitchFamily="2" charset="0"/>
              </a:rPr>
              <a:t>1960</a:t>
            </a:r>
          </a:p>
          <a:p>
            <a:endParaRPr lang="en-US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dirty="0">
                <a:solidFill>
                  <a:schemeClr val="tx1"/>
                </a:solidFill>
                <a:latin typeface="Jester" pitchFamily="2" charset="0"/>
              </a:rPr>
              <a:t>1962</a:t>
            </a:r>
          </a:p>
          <a:p>
            <a:endParaRPr lang="en-US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dirty="0">
                <a:solidFill>
                  <a:schemeClr val="tx1"/>
                </a:solidFill>
                <a:latin typeface="Jester" pitchFamily="2" charset="0"/>
              </a:rPr>
              <a:t>1964</a:t>
            </a:r>
          </a:p>
          <a:p>
            <a:endParaRPr lang="en-US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dirty="0">
                <a:solidFill>
                  <a:schemeClr val="tx1"/>
                </a:solidFill>
                <a:latin typeface="Jester" pitchFamily="2" charset="0"/>
              </a:rPr>
              <a:t>1966</a:t>
            </a:r>
          </a:p>
          <a:p>
            <a:endParaRPr lang="en-US" dirty="0">
              <a:solidFill>
                <a:schemeClr val="tx1"/>
              </a:solidFill>
              <a:latin typeface="Jester" pitchFamily="2" charset="0"/>
            </a:endParaRPr>
          </a:p>
          <a:p>
            <a:r>
              <a:rPr lang="en-US" dirty="0">
                <a:solidFill>
                  <a:schemeClr val="tx1"/>
                </a:solidFill>
                <a:latin typeface="Jester" pitchFamily="2" charset="0"/>
              </a:rPr>
              <a:t>1968</a:t>
            </a:r>
          </a:p>
        </p:txBody>
      </p:sp>
      <p:sp>
        <p:nvSpPr>
          <p:cNvPr id="182288" name="Freeform 16"/>
          <p:cNvSpPr>
            <a:spLocks/>
          </p:cNvSpPr>
          <p:nvPr/>
        </p:nvSpPr>
        <p:spPr bwMode="auto">
          <a:xfrm>
            <a:off x="4648200" y="1981200"/>
            <a:ext cx="3060700" cy="2971800"/>
          </a:xfrm>
          <a:custGeom>
            <a:avLst/>
            <a:gdLst>
              <a:gd name="T0" fmla="*/ 0 w 1928"/>
              <a:gd name="T1" fmla="*/ 0 h 1760"/>
              <a:gd name="T2" fmla="*/ 2147483647 w 1928"/>
              <a:gd name="T3" fmla="*/ 2147483647 h 1760"/>
              <a:gd name="T4" fmla="*/ 2147483647 w 1928"/>
              <a:gd name="T5" fmla="*/ 2147483647 h 1760"/>
              <a:gd name="T6" fmla="*/ 2147483647 w 1928"/>
              <a:gd name="T7" fmla="*/ 2147483647 h 1760"/>
              <a:gd name="T8" fmla="*/ 2147483647 w 1928"/>
              <a:gd name="T9" fmla="*/ 2147483647 h 1760"/>
              <a:gd name="T10" fmla="*/ 2147483647 w 1928"/>
              <a:gd name="T11" fmla="*/ 2147483647 h 1760"/>
              <a:gd name="T12" fmla="*/ 2147483647 w 1928"/>
              <a:gd name="T13" fmla="*/ 2147483647 h 1760"/>
              <a:gd name="T14" fmla="*/ 2147483647 w 1928"/>
              <a:gd name="T15" fmla="*/ 2147483647 h 1760"/>
              <a:gd name="T16" fmla="*/ 2147483647 w 1928"/>
              <a:gd name="T17" fmla="*/ 2147483647 h 1760"/>
              <a:gd name="T18" fmla="*/ 2147483647 w 1928"/>
              <a:gd name="T19" fmla="*/ 2147483647 h 1760"/>
              <a:gd name="T20" fmla="*/ 2147483647 w 1928"/>
              <a:gd name="T21" fmla="*/ 2147483647 h 1760"/>
              <a:gd name="T22" fmla="*/ 2147483647 w 1928"/>
              <a:gd name="T23" fmla="*/ 2147483647 h 1760"/>
              <a:gd name="T24" fmla="*/ 2147483647 w 1928"/>
              <a:gd name="T25" fmla="*/ 2147483647 h 1760"/>
              <a:gd name="T26" fmla="*/ 2147483647 w 1928"/>
              <a:gd name="T27" fmla="*/ 2147483647 h 1760"/>
              <a:gd name="T28" fmla="*/ 2147483647 w 1928"/>
              <a:gd name="T29" fmla="*/ 2147483647 h 1760"/>
              <a:gd name="T30" fmla="*/ 2147483647 w 1928"/>
              <a:gd name="T31" fmla="*/ 2147483647 h 1760"/>
              <a:gd name="T32" fmla="*/ 2147483647 w 1928"/>
              <a:gd name="T33" fmla="*/ 2147483647 h 1760"/>
              <a:gd name="T34" fmla="*/ 2147483647 w 1928"/>
              <a:gd name="T35" fmla="*/ 2147483647 h 17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928"/>
              <a:gd name="T55" fmla="*/ 0 h 1760"/>
              <a:gd name="T56" fmla="*/ 1928 w 1928"/>
              <a:gd name="T57" fmla="*/ 1760 h 17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928" h="1760">
                <a:moveTo>
                  <a:pt x="0" y="0"/>
                </a:moveTo>
                <a:lnTo>
                  <a:pt x="112" y="416"/>
                </a:lnTo>
                <a:lnTo>
                  <a:pt x="168" y="632"/>
                </a:lnTo>
                <a:lnTo>
                  <a:pt x="256" y="1568"/>
                </a:lnTo>
                <a:lnTo>
                  <a:pt x="352" y="1544"/>
                </a:lnTo>
                <a:lnTo>
                  <a:pt x="400" y="1616"/>
                </a:lnTo>
                <a:lnTo>
                  <a:pt x="448" y="1568"/>
                </a:lnTo>
                <a:lnTo>
                  <a:pt x="496" y="1232"/>
                </a:lnTo>
                <a:lnTo>
                  <a:pt x="592" y="1232"/>
                </a:lnTo>
                <a:lnTo>
                  <a:pt x="680" y="1288"/>
                </a:lnTo>
                <a:lnTo>
                  <a:pt x="920" y="904"/>
                </a:lnTo>
                <a:lnTo>
                  <a:pt x="976" y="752"/>
                </a:lnTo>
                <a:lnTo>
                  <a:pt x="1088" y="712"/>
                </a:lnTo>
                <a:lnTo>
                  <a:pt x="1264" y="944"/>
                </a:lnTo>
                <a:lnTo>
                  <a:pt x="1360" y="800"/>
                </a:lnTo>
                <a:lnTo>
                  <a:pt x="1512" y="1760"/>
                </a:lnTo>
                <a:lnTo>
                  <a:pt x="1696" y="1712"/>
                </a:lnTo>
                <a:lnTo>
                  <a:pt x="1928" y="1744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2289" name="Freeform 17"/>
          <p:cNvSpPr>
            <a:spLocks/>
          </p:cNvSpPr>
          <p:nvPr/>
        </p:nvSpPr>
        <p:spPr bwMode="auto">
          <a:xfrm>
            <a:off x="4648200" y="381000"/>
            <a:ext cx="3048000" cy="4953000"/>
          </a:xfrm>
          <a:custGeom>
            <a:avLst/>
            <a:gdLst>
              <a:gd name="T0" fmla="*/ 0 w 1968"/>
              <a:gd name="T1" fmla="*/ 2147483647 h 3024"/>
              <a:gd name="T2" fmla="*/ 2147483647 w 1968"/>
              <a:gd name="T3" fmla="*/ 2147483647 h 3024"/>
              <a:gd name="T4" fmla="*/ 2147483647 w 1968"/>
              <a:gd name="T5" fmla="*/ 2147483647 h 3024"/>
              <a:gd name="T6" fmla="*/ 2147483647 w 1968"/>
              <a:gd name="T7" fmla="*/ 2147483647 h 3024"/>
              <a:gd name="T8" fmla="*/ 2147483647 w 1968"/>
              <a:gd name="T9" fmla="*/ 2147483647 h 3024"/>
              <a:gd name="T10" fmla="*/ 2147483647 w 1968"/>
              <a:gd name="T11" fmla="*/ 2147483647 h 3024"/>
              <a:gd name="T12" fmla="*/ 2147483647 w 1968"/>
              <a:gd name="T13" fmla="*/ 2147483647 h 3024"/>
              <a:gd name="T14" fmla="*/ 2147483647 w 1968"/>
              <a:gd name="T15" fmla="*/ 2147483647 h 3024"/>
              <a:gd name="T16" fmla="*/ 2147483647 w 1968"/>
              <a:gd name="T17" fmla="*/ 2147483647 h 3024"/>
              <a:gd name="T18" fmla="*/ 2147483647 w 1968"/>
              <a:gd name="T19" fmla="*/ 0 h 30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68"/>
              <a:gd name="T31" fmla="*/ 0 h 3024"/>
              <a:gd name="T32" fmla="*/ 1968 w 1968"/>
              <a:gd name="T33" fmla="*/ 3024 h 30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68" h="3024">
                <a:moveTo>
                  <a:pt x="0" y="3024"/>
                </a:moveTo>
                <a:lnTo>
                  <a:pt x="336" y="2928"/>
                </a:lnTo>
                <a:lnTo>
                  <a:pt x="480" y="2784"/>
                </a:lnTo>
                <a:lnTo>
                  <a:pt x="912" y="1824"/>
                </a:lnTo>
                <a:lnTo>
                  <a:pt x="1104" y="1152"/>
                </a:lnTo>
                <a:lnTo>
                  <a:pt x="1248" y="1104"/>
                </a:lnTo>
                <a:lnTo>
                  <a:pt x="1392" y="384"/>
                </a:lnTo>
                <a:lnTo>
                  <a:pt x="1536" y="816"/>
                </a:lnTo>
                <a:lnTo>
                  <a:pt x="1872" y="96"/>
                </a:lnTo>
                <a:lnTo>
                  <a:pt x="1968" y="0"/>
                </a:lnTo>
              </a:path>
            </a:pathLst>
          </a:custGeom>
          <a:noFill/>
          <a:ln w="57150">
            <a:solidFill>
              <a:srgbClr val="00206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2292" name="Text Box 20"/>
          <p:cNvSpPr txBox="1">
            <a:spLocks noChangeArrowheads="1"/>
          </p:cNvSpPr>
          <p:nvPr/>
        </p:nvSpPr>
        <p:spPr bwMode="auto">
          <a:xfrm>
            <a:off x="4724400" y="1676400"/>
            <a:ext cx="16113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Jester" pitchFamily="2" charset="0"/>
              </a:rPr>
              <a:t>Bird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Jester" pitchFamily="2" charset="0"/>
              </a:rPr>
              <a:t>Population</a:t>
            </a:r>
          </a:p>
        </p:txBody>
      </p:sp>
      <p:sp>
        <p:nvSpPr>
          <p:cNvPr id="182295" name="Line 23"/>
          <p:cNvSpPr>
            <a:spLocks noChangeShapeType="1"/>
          </p:cNvSpPr>
          <p:nvPr/>
        </p:nvSpPr>
        <p:spPr bwMode="auto">
          <a:xfrm flipV="1">
            <a:off x="3505200" y="5334000"/>
            <a:ext cx="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2296" name="Text Box 24"/>
          <p:cNvSpPr txBox="1">
            <a:spLocks noChangeArrowheads="1"/>
          </p:cNvSpPr>
          <p:nvPr/>
        </p:nvSpPr>
        <p:spPr bwMode="auto">
          <a:xfrm>
            <a:off x="530225" y="5360988"/>
            <a:ext cx="2771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Jester" pitchFamily="2" charset="0"/>
              </a:rPr>
              <a:t>El Niño Events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2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18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0"/>
                                        <p:tgtEl>
                                          <p:spTgt spid="18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93" grpId="0" animBg="1"/>
      <p:bldP spid="182294" grpId="0" animBg="1"/>
      <p:bldP spid="182288" grpId="0" animBg="1"/>
      <p:bldP spid="182289" grpId="0" animBg="1"/>
      <p:bldP spid="182295" grpId="0" animBg="1"/>
      <p:bldP spid="18229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06359-62E3-46C4-8AA6-AFE9A3125376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03428" name="Rectangle 22"/>
          <p:cNvSpPr>
            <a:spLocks noChangeArrowheads="1"/>
          </p:cNvSpPr>
          <p:nvPr/>
        </p:nvSpPr>
        <p:spPr bwMode="auto">
          <a:xfrm>
            <a:off x="609600" y="228600"/>
            <a:ext cx="8305800" cy="6096000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3429" name="Rectangle 7"/>
          <p:cNvSpPr>
            <a:spLocks noChangeArrowheads="1"/>
          </p:cNvSpPr>
          <p:nvPr/>
        </p:nvSpPr>
        <p:spPr bwMode="auto">
          <a:xfrm>
            <a:off x="1357313" y="381000"/>
            <a:ext cx="7329487" cy="4602163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3430" name="Text Box 15"/>
          <p:cNvSpPr txBox="1">
            <a:spLocks noChangeArrowheads="1"/>
          </p:cNvSpPr>
          <p:nvPr/>
        </p:nvSpPr>
        <p:spPr bwMode="auto">
          <a:xfrm>
            <a:off x="3109913" y="5741988"/>
            <a:ext cx="32210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Jester" pitchFamily="2" charset="0"/>
              </a:rPr>
              <a:t>Anchoveta</a:t>
            </a:r>
            <a:r>
              <a:rPr lang="en-US" sz="3200" dirty="0" smtClean="0">
                <a:solidFill>
                  <a:srgbClr val="000000"/>
                </a:solidFill>
                <a:latin typeface="Jester" pitchFamily="2" charset="0"/>
              </a:rPr>
              <a:t> Catch</a:t>
            </a:r>
            <a:endParaRPr lang="en-US" sz="3200" dirty="0">
              <a:solidFill>
                <a:srgbClr val="000000"/>
              </a:solidFill>
              <a:latin typeface="Jester" pitchFamily="2" charset="0"/>
            </a:endParaRPr>
          </a:p>
        </p:txBody>
      </p:sp>
      <p:sp>
        <p:nvSpPr>
          <p:cNvPr id="173059" name="Freeform 3"/>
          <p:cNvSpPr>
            <a:spLocks/>
          </p:cNvSpPr>
          <p:nvPr/>
        </p:nvSpPr>
        <p:spPr bwMode="auto">
          <a:xfrm>
            <a:off x="1358900" y="487363"/>
            <a:ext cx="7334250" cy="4470400"/>
          </a:xfrm>
          <a:custGeom>
            <a:avLst/>
            <a:gdLst>
              <a:gd name="T0" fmla="*/ 0 w 4620"/>
              <a:gd name="T1" fmla="*/ 2147483647 h 2816"/>
              <a:gd name="T2" fmla="*/ 2147483647 w 4620"/>
              <a:gd name="T3" fmla="*/ 2147483647 h 2816"/>
              <a:gd name="T4" fmla="*/ 2147483647 w 4620"/>
              <a:gd name="T5" fmla="*/ 2147483647 h 2816"/>
              <a:gd name="T6" fmla="*/ 2147483647 w 4620"/>
              <a:gd name="T7" fmla="*/ 2147483647 h 2816"/>
              <a:gd name="T8" fmla="*/ 2147483647 w 4620"/>
              <a:gd name="T9" fmla="*/ 2147483647 h 2816"/>
              <a:gd name="T10" fmla="*/ 2147483647 w 4620"/>
              <a:gd name="T11" fmla="*/ 2147483647 h 2816"/>
              <a:gd name="T12" fmla="*/ 2147483647 w 4620"/>
              <a:gd name="T13" fmla="*/ 2147483647 h 2816"/>
              <a:gd name="T14" fmla="*/ 2147483647 w 4620"/>
              <a:gd name="T15" fmla="*/ 2147483647 h 2816"/>
              <a:gd name="T16" fmla="*/ 2147483647 w 4620"/>
              <a:gd name="T17" fmla="*/ 2147483647 h 2816"/>
              <a:gd name="T18" fmla="*/ 2147483647 w 4620"/>
              <a:gd name="T19" fmla="*/ 2147483647 h 2816"/>
              <a:gd name="T20" fmla="*/ 2147483647 w 4620"/>
              <a:gd name="T21" fmla="*/ 2147483647 h 2816"/>
              <a:gd name="T22" fmla="*/ 2147483647 w 4620"/>
              <a:gd name="T23" fmla="*/ 0 h 2816"/>
              <a:gd name="T24" fmla="*/ 2147483647 w 4620"/>
              <a:gd name="T25" fmla="*/ 2147483647 h 2816"/>
              <a:gd name="T26" fmla="*/ 2147483647 w 4620"/>
              <a:gd name="T27" fmla="*/ 2147483647 h 2816"/>
              <a:gd name="T28" fmla="*/ 2147483647 w 4620"/>
              <a:gd name="T29" fmla="*/ 2147483647 h 2816"/>
              <a:gd name="T30" fmla="*/ 2147483647 w 4620"/>
              <a:gd name="T31" fmla="*/ 2147483647 h 2816"/>
              <a:gd name="T32" fmla="*/ 2147483647 w 4620"/>
              <a:gd name="T33" fmla="*/ 2147483647 h 2816"/>
              <a:gd name="T34" fmla="*/ 2147483647 w 4620"/>
              <a:gd name="T35" fmla="*/ 2147483647 h 2816"/>
              <a:gd name="T36" fmla="*/ 2147483647 w 4620"/>
              <a:gd name="T37" fmla="*/ 2147483647 h 2816"/>
              <a:gd name="T38" fmla="*/ 2147483647 w 4620"/>
              <a:gd name="T39" fmla="*/ 2147483647 h 2816"/>
              <a:gd name="T40" fmla="*/ 2147483647 w 4620"/>
              <a:gd name="T41" fmla="*/ 2147483647 h 2816"/>
              <a:gd name="T42" fmla="*/ 2147483647 w 4620"/>
              <a:gd name="T43" fmla="*/ 2147483647 h 2816"/>
              <a:gd name="T44" fmla="*/ 2147483647 w 4620"/>
              <a:gd name="T45" fmla="*/ 2147483647 h 2816"/>
              <a:gd name="T46" fmla="*/ 2147483647 w 4620"/>
              <a:gd name="T47" fmla="*/ 2147483647 h 2816"/>
              <a:gd name="T48" fmla="*/ 2147483647 w 4620"/>
              <a:gd name="T49" fmla="*/ 2147483647 h 2816"/>
              <a:gd name="T50" fmla="*/ 2147483647 w 4620"/>
              <a:gd name="T51" fmla="*/ 2147483647 h 2816"/>
              <a:gd name="T52" fmla="*/ 2147483647 w 4620"/>
              <a:gd name="T53" fmla="*/ 2147483647 h 2816"/>
              <a:gd name="T54" fmla="*/ 2147483647 w 4620"/>
              <a:gd name="T55" fmla="*/ 2147483647 h 2816"/>
              <a:gd name="T56" fmla="*/ 2147483647 w 4620"/>
              <a:gd name="T57" fmla="*/ 2147483647 h 2816"/>
              <a:gd name="T58" fmla="*/ 2147483647 w 4620"/>
              <a:gd name="T59" fmla="*/ 2147483647 h 2816"/>
              <a:gd name="T60" fmla="*/ 2147483647 w 4620"/>
              <a:gd name="T61" fmla="*/ 2147483647 h 2816"/>
              <a:gd name="T62" fmla="*/ 2147483647 w 4620"/>
              <a:gd name="T63" fmla="*/ 2147483647 h 2816"/>
              <a:gd name="T64" fmla="*/ 2147483647 w 4620"/>
              <a:gd name="T65" fmla="*/ 2147483647 h 2816"/>
              <a:gd name="T66" fmla="*/ 2147483647 w 4620"/>
              <a:gd name="T67" fmla="*/ 2147483647 h 281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620"/>
              <a:gd name="T103" fmla="*/ 0 h 2816"/>
              <a:gd name="T104" fmla="*/ 4620 w 4620"/>
              <a:gd name="T105" fmla="*/ 2816 h 281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620" h="2816">
                <a:moveTo>
                  <a:pt x="0" y="2816"/>
                </a:moveTo>
                <a:lnTo>
                  <a:pt x="824" y="2612"/>
                </a:lnTo>
                <a:lnTo>
                  <a:pt x="1117" y="1694"/>
                </a:lnTo>
                <a:lnTo>
                  <a:pt x="1208" y="1228"/>
                </a:lnTo>
                <a:lnTo>
                  <a:pt x="1324" y="1211"/>
                </a:lnTo>
                <a:lnTo>
                  <a:pt x="1419" y="696"/>
                </a:lnTo>
                <a:lnTo>
                  <a:pt x="1544" y="1146"/>
                </a:lnTo>
                <a:lnTo>
                  <a:pt x="1640" y="655"/>
                </a:lnTo>
                <a:lnTo>
                  <a:pt x="1721" y="551"/>
                </a:lnTo>
                <a:lnTo>
                  <a:pt x="1806" y="374"/>
                </a:lnTo>
                <a:lnTo>
                  <a:pt x="1928" y="737"/>
                </a:lnTo>
                <a:lnTo>
                  <a:pt x="2024" y="0"/>
                </a:lnTo>
                <a:lnTo>
                  <a:pt x="2120" y="328"/>
                </a:lnTo>
                <a:lnTo>
                  <a:pt x="2297" y="2419"/>
                </a:lnTo>
                <a:lnTo>
                  <a:pt x="2420" y="1887"/>
                </a:lnTo>
                <a:lnTo>
                  <a:pt x="2552" y="2047"/>
                </a:lnTo>
                <a:lnTo>
                  <a:pt x="2618" y="1807"/>
                </a:lnTo>
                <a:lnTo>
                  <a:pt x="2696" y="2620"/>
                </a:lnTo>
                <a:lnTo>
                  <a:pt x="2845" y="2404"/>
                </a:lnTo>
                <a:lnTo>
                  <a:pt x="3032" y="2538"/>
                </a:lnTo>
                <a:lnTo>
                  <a:pt x="3224" y="2293"/>
                </a:lnTo>
                <a:lnTo>
                  <a:pt x="3368" y="2784"/>
                </a:lnTo>
                <a:lnTo>
                  <a:pt x="3464" y="2702"/>
                </a:lnTo>
                <a:lnTo>
                  <a:pt x="3560" y="2538"/>
                </a:lnTo>
                <a:lnTo>
                  <a:pt x="3619" y="1709"/>
                </a:lnTo>
                <a:lnTo>
                  <a:pt x="3752" y="2293"/>
                </a:lnTo>
                <a:lnTo>
                  <a:pt x="3940" y="1597"/>
                </a:lnTo>
                <a:lnTo>
                  <a:pt x="4040" y="1965"/>
                </a:lnTo>
                <a:lnTo>
                  <a:pt x="4119" y="1952"/>
                </a:lnTo>
                <a:lnTo>
                  <a:pt x="4280" y="1228"/>
                </a:lnTo>
                <a:lnTo>
                  <a:pt x="4328" y="983"/>
                </a:lnTo>
                <a:lnTo>
                  <a:pt x="4424" y="82"/>
                </a:lnTo>
                <a:lnTo>
                  <a:pt x="4520" y="983"/>
                </a:lnTo>
                <a:lnTo>
                  <a:pt x="4620" y="872"/>
                </a:lnTo>
              </a:path>
            </a:pathLst>
          </a:cu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590800" y="2011363"/>
            <a:ext cx="5334000" cy="2971800"/>
            <a:chOff x="1632" y="1267"/>
            <a:chExt cx="3360" cy="1872"/>
          </a:xfrm>
        </p:grpSpPr>
        <p:sp>
          <p:nvSpPr>
            <p:cNvPr id="103435" name="Line 8"/>
            <p:cNvSpPr>
              <a:spLocks noChangeShapeType="1"/>
            </p:cNvSpPr>
            <p:nvPr/>
          </p:nvSpPr>
          <p:spPr bwMode="auto">
            <a:xfrm flipV="1">
              <a:off x="1632" y="2899"/>
              <a:ext cx="0" cy="24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3436" name="Line 9"/>
            <p:cNvSpPr>
              <a:spLocks noChangeShapeType="1"/>
            </p:cNvSpPr>
            <p:nvPr/>
          </p:nvSpPr>
          <p:spPr bwMode="auto">
            <a:xfrm flipV="1">
              <a:off x="2352" y="2899"/>
              <a:ext cx="0" cy="24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3437" name="Line 10"/>
            <p:cNvSpPr>
              <a:spLocks noChangeShapeType="1"/>
            </p:cNvSpPr>
            <p:nvPr/>
          </p:nvSpPr>
          <p:spPr bwMode="auto">
            <a:xfrm flipV="1">
              <a:off x="3072" y="2899"/>
              <a:ext cx="0" cy="24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3438" name="Line 11"/>
            <p:cNvSpPr>
              <a:spLocks noChangeShapeType="1"/>
            </p:cNvSpPr>
            <p:nvPr/>
          </p:nvSpPr>
          <p:spPr bwMode="auto">
            <a:xfrm flipV="1">
              <a:off x="3552" y="2899"/>
              <a:ext cx="0" cy="24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3439" name="Line 12"/>
            <p:cNvSpPr>
              <a:spLocks noChangeShapeType="1"/>
            </p:cNvSpPr>
            <p:nvPr/>
          </p:nvSpPr>
          <p:spPr bwMode="auto">
            <a:xfrm flipV="1">
              <a:off x="4080" y="2899"/>
              <a:ext cx="0" cy="24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3440" name="Line 13"/>
            <p:cNvSpPr>
              <a:spLocks noChangeShapeType="1"/>
            </p:cNvSpPr>
            <p:nvPr/>
          </p:nvSpPr>
          <p:spPr bwMode="auto">
            <a:xfrm flipV="1">
              <a:off x="4992" y="2899"/>
              <a:ext cx="0" cy="24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3441" name="Line 16"/>
            <p:cNvSpPr>
              <a:spLocks noChangeShapeType="1"/>
            </p:cNvSpPr>
            <p:nvPr/>
          </p:nvSpPr>
          <p:spPr bwMode="auto">
            <a:xfrm flipV="1">
              <a:off x="3456" y="1267"/>
              <a:ext cx="0" cy="24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3442" name="Text Box 17"/>
            <p:cNvSpPr txBox="1">
              <a:spLocks noChangeArrowheads="1"/>
            </p:cNvSpPr>
            <p:nvPr/>
          </p:nvSpPr>
          <p:spPr bwMode="auto">
            <a:xfrm>
              <a:off x="3564" y="1279"/>
              <a:ext cx="13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Jester" pitchFamily="2" charset="0"/>
                </a:rPr>
                <a:t>El Niño Events</a:t>
              </a:r>
            </a:p>
          </p:txBody>
        </p:sp>
      </p:grpSp>
      <p:sp>
        <p:nvSpPr>
          <p:cNvPr id="103433" name="Text Box 20"/>
          <p:cNvSpPr txBox="1">
            <a:spLocks noChangeArrowheads="1"/>
          </p:cNvSpPr>
          <p:nvPr/>
        </p:nvSpPr>
        <p:spPr bwMode="auto">
          <a:xfrm rot="-5400000">
            <a:off x="4662631" y="1769934"/>
            <a:ext cx="758541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1950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1952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1954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1956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1958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1960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1962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1964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1966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1968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Jester" pitchFamily="2" charset="0"/>
              </a:rPr>
              <a:t>1970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Jester" pitchFamily="2" charset="0"/>
              </a:rPr>
              <a:t>1972</a:t>
            </a:r>
            <a:endParaRPr lang="en-US" sz="2000" dirty="0">
              <a:solidFill>
                <a:srgbClr val="00000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1974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1976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1978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1980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1982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1984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1986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1988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1990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1992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1994</a:t>
            </a: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1996</a:t>
            </a:r>
          </a:p>
        </p:txBody>
      </p:sp>
      <p:sp>
        <p:nvSpPr>
          <p:cNvPr id="103434" name="Text Box 21"/>
          <p:cNvSpPr txBox="1">
            <a:spLocks noChangeArrowheads="1"/>
          </p:cNvSpPr>
          <p:nvPr/>
        </p:nvSpPr>
        <p:spPr bwMode="auto">
          <a:xfrm>
            <a:off x="774700" y="276225"/>
            <a:ext cx="444352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14</a:t>
            </a:r>
          </a:p>
          <a:p>
            <a:endParaRPr lang="en-US" sz="2000" dirty="0">
              <a:solidFill>
                <a:srgbClr val="00000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12</a:t>
            </a:r>
          </a:p>
          <a:p>
            <a:endParaRPr lang="en-US" sz="2000" dirty="0">
              <a:solidFill>
                <a:srgbClr val="00000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10</a:t>
            </a:r>
          </a:p>
          <a:p>
            <a:endParaRPr lang="en-US" sz="2000" dirty="0">
              <a:solidFill>
                <a:srgbClr val="00000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 8</a:t>
            </a:r>
          </a:p>
          <a:p>
            <a:endParaRPr lang="en-US" sz="2000" dirty="0">
              <a:solidFill>
                <a:srgbClr val="00000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 6</a:t>
            </a:r>
          </a:p>
          <a:p>
            <a:endParaRPr lang="en-US" sz="2000" dirty="0">
              <a:solidFill>
                <a:srgbClr val="00000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 4</a:t>
            </a:r>
          </a:p>
          <a:p>
            <a:endParaRPr lang="en-US" sz="2000" dirty="0">
              <a:solidFill>
                <a:srgbClr val="00000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 2</a:t>
            </a:r>
          </a:p>
          <a:p>
            <a:endParaRPr lang="en-US" sz="2000" dirty="0">
              <a:solidFill>
                <a:srgbClr val="00000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Jester" pitchFamily="2" charset="0"/>
              </a:rPr>
              <a:t> 0</a:t>
            </a:r>
          </a:p>
          <a:p>
            <a:endParaRPr lang="en-US" sz="2000" dirty="0">
              <a:solidFill>
                <a:srgbClr val="2300A2"/>
              </a:solidFill>
              <a:latin typeface="Jester" pitchFamily="2" charset="0"/>
            </a:endParaRPr>
          </a:p>
          <a:p>
            <a:endParaRPr lang="en-US" sz="2000" dirty="0">
              <a:solidFill>
                <a:srgbClr val="2300A2"/>
              </a:solidFill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B7D20A-676E-46B8-B0FC-2640BAE1EF61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3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08548" name="Rectangle 2"/>
          <p:cNvSpPr>
            <a:spLocks noChangeArrowheads="1"/>
          </p:cNvSpPr>
          <p:nvPr/>
        </p:nvSpPr>
        <p:spPr bwMode="auto">
          <a:xfrm>
            <a:off x="990600" y="2286000"/>
            <a:ext cx="65532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dirty="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108549" name="Rectangle 3"/>
          <p:cNvSpPr>
            <a:spLocks noChangeArrowheads="1"/>
          </p:cNvSpPr>
          <p:nvPr/>
        </p:nvSpPr>
        <p:spPr bwMode="auto">
          <a:xfrm>
            <a:off x="990600" y="3657600"/>
            <a:ext cx="6400800" cy="22098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8550" name="Text Box 4"/>
          <p:cNvSpPr txBox="1">
            <a:spLocks noChangeArrowheads="1"/>
          </p:cNvSpPr>
          <p:nvPr/>
        </p:nvSpPr>
        <p:spPr bwMode="auto">
          <a:xfrm>
            <a:off x="304800" y="762000"/>
            <a:ext cx="87158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Anchoveta</a:t>
            </a:r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are Adapted to the Cold Water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Which Normally is at the Surface</a:t>
            </a:r>
          </a:p>
        </p:txBody>
      </p:sp>
      <p:sp>
        <p:nvSpPr>
          <p:cNvPr id="108551" name="Freeform 5"/>
          <p:cNvSpPr>
            <a:spLocks/>
          </p:cNvSpPr>
          <p:nvPr/>
        </p:nvSpPr>
        <p:spPr bwMode="auto">
          <a:xfrm>
            <a:off x="1066800" y="2971800"/>
            <a:ext cx="6665913" cy="2965450"/>
          </a:xfrm>
          <a:custGeom>
            <a:avLst/>
            <a:gdLst>
              <a:gd name="T0" fmla="*/ 2147483647 w 4199"/>
              <a:gd name="T1" fmla="*/ 2147483647 h 1868"/>
              <a:gd name="T2" fmla="*/ 2147483647 w 4199"/>
              <a:gd name="T3" fmla="*/ 2147483647 h 1868"/>
              <a:gd name="T4" fmla="*/ 2147483647 w 4199"/>
              <a:gd name="T5" fmla="*/ 2147483647 h 1868"/>
              <a:gd name="T6" fmla="*/ 2147483647 w 4199"/>
              <a:gd name="T7" fmla="*/ 2147483647 h 1868"/>
              <a:gd name="T8" fmla="*/ 2147483647 w 4199"/>
              <a:gd name="T9" fmla="*/ 2147483647 h 1868"/>
              <a:gd name="T10" fmla="*/ 2147483647 w 4199"/>
              <a:gd name="T11" fmla="*/ 2147483647 h 1868"/>
              <a:gd name="T12" fmla="*/ 2147483647 w 4199"/>
              <a:gd name="T13" fmla="*/ 2147483647 h 1868"/>
              <a:gd name="T14" fmla="*/ 2147483647 w 4199"/>
              <a:gd name="T15" fmla="*/ 2147483647 h 1868"/>
              <a:gd name="T16" fmla="*/ 2147483647 w 4199"/>
              <a:gd name="T17" fmla="*/ 2147483647 h 1868"/>
              <a:gd name="T18" fmla="*/ 2147483647 w 4199"/>
              <a:gd name="T19" fmla="*/ 2147483647 h 1868"/>
              <a:gd name="T20" fmla="*/ 2147483647 w 4199"/>
              <a:gd name="T21" fmla="*/ 2147483647 h 1868"/>
              <a:gd name="T22" fmla="*/ 2147483647 w 4199"/>
              <a:gd name="T23" fmla="*/ 2147483647 h 1868"/>
              <a:gd name="T24" fmla="*/ 2147483647 w 4199"/>
              <a:gd name="T25" fmla="*/ 2147483647 h 18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99"/>
              <a:gd name="T40" fmla="*/ 0 h 1868"/>
              <a:gd name="T41" fmla="*/ 4199 w 4199"/>
              <a:gd name="T42" fmla="*/ 1868 h 18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99" h="1868">
                <a:moveTo>
                  <a:pt x="4058" y="152"/>
                </a:moveTo>
                <a:cubicBezTo>
                  <a:pt x="4007" y="0"/>
                  <a:pt x="3858" y="664"/>
                  <a:pt x="3789" y="856"/>
                </a:cubicBezTo>
                <a:cubicBezTo>
                  <a:pt x="3720" y="1048"/>
                  <a:pt x="3723" y="1193"/>
                  <a:pt x="3642" y="1304"/>
                </a:cubicBezTo>
                <a:cubicBezTo>
                  <a:pt x="3561" y="1415"/>
                  <a:pt x="3526" y="1455"/>
                  <a:pt x="3306" y="1523"/>
                </a:cubicBezTo>
                <a:cubicBezTo>
                  <a:pt x="3085" y="1591"/>
                  <a:pt x="2647" y="1667"/>
                  <a:pt x="2318" y="1715"/>
                </a:cubicBezTo>
                <a:cubicBezTo>
                  <a:pt x="1989" y="1763"/>
                  <a:pt x="1689" y="1794"/>
                  <a:pt x="1330" y="1811"/>
                </a:cubicBezTo>
                <a:cubicBezTo>
                  <a:pt x="972" y="1828"/>
                  <a:pt x="287" y="1811"/>
                  <a:pt x="162" y="1816"/>
                </a:cubicBezTo>
                <a:cubicBezTo>
                  <a:pt x="37" y="1821"/>
                  <a:pt x="0" y="1839"/>
                  <a:pt x="578" y="1843"/>
                </a:cubicBezTo>
                <a:cubicBezTo>
                  <a:pt x="1155" y="1847"/>
                  <a:pt x="3055" y="1848"/>
                  <a:pt x="3627" y="1843"/>
                </a:cubicBezTo>
                <a:cubicBezTo>
                  <a:pt x="4199" y="1838"/>
                  <a:pt x="3939" y="1820"/>
                  <a:pt x="4009" y="1813"/>
                </a:cubicBezTo>
                <a:cubicBezTo>
                  <a:pt x="4079" y="1806"/>
                  <a:pt x="4035" y="1840"/>
                  <a:pt x="4046" y="1803"/>
                </a:cubicBezTo>
                <a:cubicBezTo>
                  <a:pt x="4057" y="1766"/>
                  <a:pt x="4071" y="1868"/>
                  <a:pt x="4073" y="1593"/>
                </a:cubicBezTo>
                <a:cubicBezTo>
                  <a:pt x="4075" y="1318"/>
                  <a:pt x="4061" y="452"/>
                  <a:pt x="4058" y="152"/>
                </a:cubicBez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5E2F00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8552" name="Line 7"/>
          <p:cNvSpPr>
            <a:spLocks noChangeShapeType="1"/>
          </p:cNvSpPr>
          <p:nvPr/>
        </p:nvSpPr>
        <p:spPr bwMode="auto">
          <a:xfrm>
            <a:off x="1041400" y="3644900"/>
            <a:ext cx="6197600" cy="127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8553" name="Rectangle 8"/>
          <p:cNvSpPr>
            <a:spLocks noChangeArrowheads="1"/>
          </p:cNvSpPr>
          <p:nvPr/>
        </p:nvSpPr>
        <p:spPr bwMode="auto">
          <a:xfrm>
            <a:off x="990600" y="2286000"/>
            <a:ext cx="6553200" cy="3581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8554" name="Text Box 9"/>
          <p:cNvSpPr txBox="1">
            <a:spLocks noChangeArrowheads="1"/>
          </p:cNvSpPr>
          <p:nvPr/>
        </p:nvSpPr>
        <p:spPr bwMode="auto">
          <a:xfrm>
            <a:off x="322263" y="4840288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Jester" pitchFamily="2" charset="0"/>
              </a:rPr>
              <a:t>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00200" y="3748089"/>
            <a:ext cx="4595813" cy="869951"/>
            <a:chOff x="1008" y="2352"/>
            <a:chExt cx="2895" cy="548"/>
          </a:xfrm>
        </p:grpSpPr>
        <p:sp>
          <p:nvSpPr>
            <p:cNvPr id="108564" name="Freeform 11"/>
            <p:cNvSpPr>
              <a:spLocks/>
            </p:cNvSpPr>
            <p:nvPr/>
          </p:nvSpPr>
          <p:spPr bwMode="auto">
            <a:xfrm>
              <a:off x="3312" y="2352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8565" name="Freeform 12"/>
            <p:cNvSpPr>
              <a:spLocks/>
            </p:cNvSpPr>
            <p:nvPr/>
          </p:nvSpPr>
          <p:spPr bwMode="auto">
            <a:xfrm>
              <a:off x="2832" y="2592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8566" name="Freeform 13"/>
            <p:cNvSpPr>
              <a:spLocks/>
            </p:cNvSpPr>
            <p:nvPr/>
          </p:nvSpPr>
          <p:spPr bwMode="auto">
            <a:xfrm>
              <a:off x="1008" y="2400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8567" name="Freeform 14"/>
            <p:cNvSpPr>
              <a:spLocks/>
            </p:cNvSpPr>
            <p:nvPr/>
          </p:nvSpPr>
          <p:spPr bwMode="auto">
            <a:xfrm>
              <a:off x="2112" y="2448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8568" name="Freeform 15"/>
            <p:cNvSpPr>
              <a:spLocks/>
            </p:cNvSpPr>
            <p:nvPr/>
          </p:nvSpPr>
          <p:spPr bwMode="auto">
            <a:xfrm>
              <a:off x="2688" y="2400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8569" name="Freeform 16"/>
            <p:cNvSpPr>
              <a:spLocks/>
            </p:cNvSpPr>
            <p:nvPr/>
          </p:nvSpPr>
          <p:spPr bwMode="auto">
            <a:xfrm>
              <a:off x="1536" y="2400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8570" name="Text Box 17"/>
            <p:cNvSpPr txBox="1">
              <a:spLocks noChangeArrowheads="1"/>
            </p:cNvSpPr>
            <p:nvPr/>
          </p:nvSpPr>
          <p:spPr bwMode="auto">
            <a:xfrm>
              <a:off x="1056" y="2419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08571" name="Text Box 18"/>
            <p:cNvSpPr txBox="1">
              <a:spLocks noChangeArrowheads="1"/>
            </p:cNvSpPr>
            <p:nvPr/>
          </p:nvSpPr>
          <p:spPr bwMode="auto">
            <a:xfrm>
              <a:off x="2880" y="2609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08572" name="Text Box 19"/>
            <p:cNvSpPr txBox="1">
              <a:spLocks noChangeArrowheads="1"/>
            </p:cNvSpPr>
            <p:nvPr/>
          </p:nvSpPr>
          <p:spPr bwMode="auto">
            <a:xfrm>
              <a:off x="1584" y="2417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 </a:t>
              </a:r>
            </a:p>
          </p:txBody>
        </p:sp>
        <p:sp>
          <p:nvSpPr>
            <p:cNvPr id="108573" name="Text Box 20"/>
            <p:cNvSpPr txBox="1">
              <a:spLocks noChangeArrowheads="1"/>
            </p:cNvSpPr>
            <p:nvPr/>
          </p:nvSpPr>
          <p:spPr bwMode="auto">
            <a:xfrm>
              <a:off x="2142" y="2465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08574" name="Text Box 21"/>
            <p:cNvSpPr txBox="1">
              <a:spLocks noChangeArrowheads="1"/>
            </p:cNvSpPr>
            <p:nvPr/>
          </p:nvSpPr>
          <p:spPr bwMode="auto">
            <a:xfrm>
              <a:off x="2736" y="2417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08575" name="Text Box 22"/>
            <p:cNvSpPr txBox="1">
              <a:spLocks noChangeArrowheads="1"/>
            </p:cNvSpPr>
            <p:nvPr/>
          </p:nvSpPr>
          <p:spPr bwMode="auto">
            <a:xfrm>
              <a:off x="3348" y="2369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</p:grpSp>
      <p:sp>
        <p:nvSpPr>
          <p:cNvPr id="108556" name="Freeform 23"/>
          <p:cNvSpPr>
            <a:spLocks/>
          </p:cNvSpPr>
          <p:nvPr/>
        </p:nvSpPr>
        <p:spPr bwMode="auto">
          <a:xfrm>
            <a:off x="2133600" y="2901950"/>
            <a:ext cx="533400" cy="222250"/>
          </a:xfrm>
          <a:custGeom>
            <a:avLst/>
            <a:gdLst>
              <a:gd name="T0" fmla="*/ 2147483647 w 336"/>
              <a:gd name="T1" fmla="*/ 2147483647 h 140"/>
              <a:gd name="T2" fmla="*/ 2147483647 w 336"/>
              <a:gd name="T3" fmla="*/ 2147483647 h 140"/>
              <a:gd name="T4" fmla="*/ 2147483647 w 336"/>
              <a:gd name="T5" fmla="*/ 2147483647 h 140"/>
              <a:gd name="T6" fmla="*/ 2147483647 w 336"/>
              <a:gd name="T7" fmla="*/ 2147483647 h 140"/>
              <a:gd name="T8" fmla="*/ 0 w 336"/>
              <a:gd name="T9" fmla="*/ 2147483647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40"/>
              <a:gd name="T17" fmla="*/ 336 w 336"/>
              <a:gd name="T18" fmla="*/ 140 h 1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40">
                <a:moveTo>
                  <a:pt x="336" y="44"/>
                </a:moveTo>
                <a:cubicBezTo>
                  <a:pt x="321" y="38"/>
                  <a:pt x="272" y="0"/>
                  <a:pt x="247" y="10"/>
                </a:cubicBezTo>
                <a:cubicBezTo>
                  <a:pt x="222" y="20"/>
                  <a:pt x="213" y="94"/>
                  <a:pt x="183" y="101"/>
                </a:cubicBezTo>
                <a:cubicBezTo>
                  <a:pt x="153" y="108"/>
                  <a:pt x="94" y="49"/>
                  <a:pt x="64" y="55"/>
                </a:cubicBezTo>
                <a:cubicBezTo>
                  <a:pt x="34" y="61"/>
                  <a:pt x="13" y="122"/>
                  <a:pt x="0" y="14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8557" name="Freeform 24"/>
          <p:cNvSpPr>
            <a:spLocks/>
          </p:cNvSpPr>
          <p:nvPr/>
        </p:nvSpPr>
        <p:spPr bwMode="auto">
          <a:xfrm>
            <a:off x="4038600" y="2743200"/>
            <a:ext cx="533400" cy="222250"/>
          </a:xfrm>
          <a:custGeom>
            <a:avLst/>
            <a:gdLst>
              <a:gd name="T0" fmla="*/ 2147483647 w 336"/>
              <a:gd name="T1" fmla="*/ 2147483647 h 140"/>
              <a:gd name="T2" fmla="*/ 2147483647 w 336"/>
              <a:gd name="T3" fmla="*/ 2147483647 h 140"/>
              <a:gd name="T4" fmla="*/ 2147483647 w 336"/>
              <a:gd name="T5" fmla="*/ 2147483647 h 140"/>
              <a:gd name="T6" fmla="*/ 2147483647 w 336"/>
              <a:gd name="T7" fmla="*/ 2147483647 h 140"/>
              <a:gd name="T8" fmla="*/ 0 w 336"/>
              <a:gd name="T9" fmla="*/ 2147483647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40"/>
              <a:gd name="T17" fmla="*/ 336 w 336"/>
              <a:gd name="T18" fmla="*/ 140 h 1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40">
                <a:moveTo>
                  <a:pt x="336" y="44"/>
                </a:moveTo>
                <a:cubicBezTo>
                  <a:pt x="321" y="38"/>
                  <a:pt x="272" y="0"/>
                  <a:pt x="247" y="10"/>
                </a:cubicBezTo>
                <a:cubicBezTo>
                  <a:pt x="222" y="20"/>
                  <a:pt x="213" y="94"/>
                  <a:pt x="183" y="101"/>
                </a:cubicBezTo>
                <a:cubicBezTo>
                  <a:pt x="153" y="108"/>
                  <a:pt x="94" y="49"/>
                  <a:pt x="64" y="55"/>
                </a:cubicBezTo>
                <a:cubicBezTo>
                  <a:pt x="34" y="61"/>
                  <a:pt x="13" y="122"/>
                  <a:pt x="0" y="14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8558" name="Freeform 25"/>
          <p:cNvSpPr>
            <a:spLocks/>
          </p:cNvSpPr>
          <p:nvPr/>
        </p:nvSpPr>
        <p:spPr bwMode="auto">
          <a:xfrm>
            <a:off x="3124200" y="2590800"/>
            <a:ext cx="533400" cy="222250"/>
          </a:xfrm>
          <a:custGeom>
            <a:avLst/>
            <a:gdLst>
              <a:gd name="T0" fmla="*/ 2147483647 w 336"/>
              <a:gd name="T1" fmla="*/ 2147483647 h 140"/>
              <a:gd name="T2" fmla="*/ 2147483647 w 336"/>
              <a:gd name="T3" fmla="*/ 2147483647 h 140"/>
              <a:gd name="T4" fmla="*/ 2147483647 w 336"/>
              <a:gd name="T5" fmla="*/ 2147483647 h 140"/>
              <a:gd name="T6" fmla="*/ 2147483647 w 336"/>
              <a:gd name="T7" fmla="*/ 2147483647 h 140"/>
              <a:gd name="T8" fmla="*/ 0 w 336"/>
              <a:gd name="T9" fmla="*/ 2147483647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40"/>
              <a:gd name="T17" fmla="*/ 336 w 336"/>
              <a:gd name="T18" fmla="*/ 140 h 1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40">
                <a:moveTo>
                  <a:pt x="336" y="44"/>
                </a:moveTo>
                <a:cubicBezTo>
                  <a:pt x="321" y="38"/>
                  <a:pt x="272" y="0"/>
                  <a:pt x="247" y="10"/>
                </a:cubicBezTo>
                <a:cubicBezTo>
                  <a:pt x="222" y="20"/>
                  <a:pt x="213" y="94"/>
                  <a:pt x="183" y="101"/>
                </a:cubicBezTo>
                <a:cubicBezTo>
                  <a:pt x="153" y="108"/>
                  <a:pt x="94" y="49"/>
                  <a:pt x="64" y="55"/>
                </a:cubicBezTo>
                <a:cubicBezTo>
                  <a:pt x="34" y="61"/>
                  <a:pt x="13" y="122"/>
                  <a:pt x="0" y="14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8559" name="Freeform 26"/>
          <p:cNvSpPr>
            <a:spLocks/>
          </p:cNvSpPr>
          <p:nvPr/>
        </p:nvSpPr>
        <p:spPr bwMode="auto">
          <a:xfrm>
            <a:off x="4038600" y="3276600"/>
            <a:ext cx="533400" cy="222250"/>
          </a:xfrm>
          <a:custGeom>
            <a:avLst/>
            <a:gdLst>
              <a:gd name="T0" fmla="*/ 2147483647 w 336"/>
              <a:gd name="T1" fmla="*/ 2147483647 h 140"/>
              <a:gd name="T2" fmla="*/ 2147483647 w 336"/>
              <a:gd name="T3" fmla="*/ 2147483647 h 140"/>
              <a:gd name="T4" fmla="*/ 2147483647 w 336"/>
              <a:gd name="T5" fmla="*/ 2147483647 h 140"/>
              <a:gd name="T6" fmla="*/ 2147483647 w 336"/>
              <a:gd name="T7" fmla="*/ 2147483647 h 140"/>
              <a:gd name="T8" fmla="*/ 0 w 336"/>
              <a:gd name="T9" fmla="*/ 2147483647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40"/>
              <a:gd name="T17" fmla="*/ 336 w 336"/>
              <a:gd name="T18" fmla="*/ 140 h 1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40">
                <a:moveTo>
                  <a:pt x="336" y="44"/>
                </a:moveTo>
                <a:cubicBezTo>
                  <a:pt x="321" y="38"/>
                  <a:pt x="272" y="0"/>
                  <a:pt x="247" y="10"/>
                </a:cubicBezTo>
                <a:cubicBezTo>
                  <a:pt x="222" y="20"/>
                  <a:pt x="213" y="94"/>
                  <a:pt x="183" y="101"/>
                </a:cubicBezTo>
                <a:cubicBezTo>
                  <a:pt x="153" y="108"/>
                  <a:pt x="94" y="49"/>
                  <a:pt x="64" y="55"/>
                </a:cubicBezTo>
                <a:cubicBezTo>
                  <a:pt x="34" y="61"/>
                  <a:pt x="13" y="122"/>
                  <a:pt x="0" y="14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8560" name="Freeform 27"/>
          <p:cNvSpPr>
            <a:spLocks/>
          </p:cNvSpPr>
          <p:nvPr/>
        </p:nvSpPr>
        <p:spPr bwMode="auto">
          <a:xfrm>
            <a:off x="2895600" y="3124200"/>
            <a:ext cx="533400" cy="222250"/>
          </a:xfrm>
          <a:custGeom>
            <a:avLst/>
            <a:gdLst>
              <a:gd name="T0" fmla="*/ 2147483647 w 336"/>
              <a:gd name="T1" fmla="*/ 2147483647 h 140"/>
              <a:gd name="T2" fmla="*/ 2147483647 w 336"/>
              <a:gd name="T3" fmla="*/ 2147483647 h 140"/>
              <a:gd name="T4" fmla="*/ 2147483647 w 336"/>
              <a:gd name="T5" fmla="*/ 2147483647 h 140"/>
              <a:gd name="T6" fmla="*/ 2147483647 w 336"/>
              <a:gd name="T7" fmla="*/ 2147483647 h 140"/>
              <a:gd name="T8" fmla="*/ 0 w 336"/>
              <a:gd name="T9" fmla="*/ 2147483647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40"/>
              <a:gd name="T17" fmla="*/ 336 w 336"/>
              <a:gd name="T18" fmla="*/ 140 h 1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40">
                <a:moveTo>
                  <a:pt x="336" y="44"/>
                </a:moveTo>
                <a:cubicBezTo>
                  <a:pt x="321" y="38"/>
                  <a:pt x="272" y="0"/>
                  <a:pt x="247" y="10"/>
                </a:cubicBezTo>
                <a:cubicBezTo>
                  <a:pt x="222" y="20"/>
                  <a:pt x="213" y="94"/>
                  <a:pt x="183" y="101"/>
                </a:cubicBezTo>
                <a:cubicBezTo>
                  <a:pt x="153" y="108"/>
                  <a:pt x="94" y="49"/>
                  <a:pt x="64" y="55"/>
                </a:cubicBezTo>
                <a:cubicBezTo>
                  <a:pt x="34" y="61"/>
                  <a:pt x="13" y="122"/>
                  <a:pt x="0" y="14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9292" name="Freeform 28"/>
          <p:cNvSpPr>
            <a:spLocks/>
          </p:cNvSpPr>
          <p:nvPr/>
        </p:nvSpPr>
        <p:spPr bwMode="auto">
          <a:xfrm>
            <a:off x="4800600" y="2514600"/>
            <a:ext cx="544513" cy="784225"/>
          </a:xfrm>
          <a:custGeom>
            <a:avLst/>
            <a:gdLst>
              <a:gd name="T0" fmla="*/ 2147483647 w 343"/>
              <a:gd name="T1" fmla="*/ 2147483647 h 494"/>
              <a:gd name="T2" fmla="*/ 2147483647 w 343"/>
              <a:gd name="T3" fmla="*/ 2147483647 h 494"/>
              <a:gd name="T4" fmla="*/ 2147483647 w 343"/>
              <a:gd name="T5" fmla="*/ 2147483647 h 494"/>
              <a:gd name="T6" fmla="*/ 2147483647 w 343"/>
              <a:gd name="T7" fmla="*/ 2147483647 h 494"/>
              <a:gd name="T8" fmla="*/ 2147483647 w 343"/>
              <a:gd name="T9" fmla="*/ 2147483647 h 494"/>
              <a:gd name="T10" fmla="*/ 2147483647 w 343"/>
              <a:gd name="T11" fmla="*/ 2147483647 h 494"/>
              <a:gd name="T12" fmla="*/ 2147483647 w 343"/>
              <a:gd name="T13" fmla="*/ 2147483647 h 494"/>
              <a:gd name="T14" fmla="*/ 2147483647 w 343"/>
              <a:gd name="T15" fmla="*/ 2147483647 h 494"/>
              <a:gd name="T16" fmla="*/ 2147483647 w 343"/>
              <a:gd name="T17" fmla="*/ 2147483647 h 4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3"/>
              <a:gd name="T28" fmla="*/ 0 h 494"/>
              <a:gd name="T29" fmla="*/ 343 w 343"/>
              <a:gd name="T30" fmla="*/ 494 h 4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3" h="494">
                <a:moveTo>
                  <a:pt x="130" y="16"/>
                </a:moveTo>
                <a:cubicBezTo>
                  <a:pt x="147" y="0"/>
                  <a:pt x="118" y="219"/>
                  <a:pt x="139" y="226"/>
                </a:cubicBezTo>
                <a:cubicBezTo>
                  <a:pt x="160" y="233"/>
                  <a:pt x="250" y="55"/>
                  <a:pt x="258" y="61"/>
                </a:cubicBezTo>
                <a:cubicBezTo>
                  <a:pt x="266" y="67"/>
                  <a:pt x="173" y="232"/>
                  <a:pt x="185" y="262"/>
                </a:cubicBezTo>
                <a:cubicBezTo>
                  <a:pt x="197" y="292"/>
                  <a:pt x="343" y="229"/>
                  <a:pt x="331" y="244"/>
                </a:cubicBezTo>
                <a:cubicBezTo>
                  <a:pt x="319" y="259"/>
                  <a:pt x="165" y="313"/>
                  <a:pt x="112" y="354"/>
                </a:cubicBezTo>
                <a:cubicBezTo>
                  <a:pt x="59" y="395"/>
                  <a:pt x="22" y="494"/>
                  <a:pt x="11" y="491"/>
                </a:cubicBezTo>
                <a:cubicBezTo>
                  <a:pt x="0" y="488"/>
                  <a:pt x="28" y="415"/>
                  <a:pt x="48" y="336"/>
                </a:cubicBezTo>
                <a:cubicBezTo>
                  <a:pt x="68" y="257"/>
                  <a:pt x="113" y="82"/>
                  <a:pt x="130" y="16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9293" name="Freeform 29"/>
          <p:cNvSpPr>
            <a:spLocks/>
          </p:cNvSpPr>
          <p:nvPr/>
        </p:nvSpPr>
        <p:spPr bwMode="auto">
          <a:xfrm>
            <a:off x="3581400" y="2514600"/>
            <a:ext cx="544513" cy="784225"/>
          </a:xfrm>
          <a:custGeom>
            <a:avLst/>
            <a:gdLst>
              <a:gd name="T0" fmla="*/ 2147483647 w 343"/>
              <a:gd name="T1" fmla="*/ 2147483647 h 494"/>
              <a:gd name="T2" fmla="*/ 2147483647 w 343"/>
              <a:gd name="T3" fmla="*/ 2147483647 h 494"/>
              <a:gd name="T4" fmla="*/ 2147483647 w 343"/>
              <a:gd name="T5" fmla="*/ 2147483647 h 494"/>
              <a:gd name="T6" fmla="*/ 2147483647 w 343"/>
              <a:gd name="T7" fmla="*/ 2147483647 h 494"/>
              <a:gd name="T8" fmla="*/ 2147483647 w 343"/>
              <a:gd name="T9" fmla="*/ 2147483647 h 494"/>
              <a:gd name="T10" fmla="*/ 2147483647 w 343"/>
              <a:gd name="T11" fmla="*/ 2147483647 h 494"/>
              <a:gd name="T12" fmla="*/ 2147483647 w 343"/>
              <a:gd name="T13" fmla="*/ 2147483647 h 494"/>
              <a:gd name="T14" fmla="*/ 2147483647 w 343"/>
              <a:gd name="T15" fmla="*/ 2147483647 h 494"/>
              <a:gd name="T16" fmla="*/ 2147483647 w 343"/>
              <a:gd name="T17" fmla="*/ 2147483647 h 4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3"/>
              <a:gd name="T28" fmla="*/ 0 h 494"/>
              <a:gd name="T29" fmla="*/ 343 w 343"/>
              <a:gd name="T30" fmla="*/ 494 h 4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3" h="494">
                <a:moveTo>
                  <a:pt x="130" y="16"/>
                </a:moveTo>
                <a:cubicBezTo>
                  <a:pt x="147" y="0"/>
                  <a:pt x="118" y="219"/>
                  <a:pt x="139" y="226"/>
                </a:cubicBezTo>
                <a:cubicBezTo>
                  <a:pt x="160" y="233"/>
                  <a:pt x="250" y="55"/>
                  <a:pt x="258" y="61"/>
                </a:cubicBezTo>
                <a:cubicBezTo>
                  <a:pt x="266" y="67"/>
                  <a:pt x="173" y="232"/>
                  <a:pt x="185" y="262"/>
                </a:cubicBezTo>
                <a:cubicBezTo>
                  <a:pt x="197" y="292"/>
                  <a:pt x="343" y="229"/>
                  <a:pt x="331" y="244"/>
                </a:cubicBezTo>
                <a:cubicBezTo>
                  <a:pt x="319" y="259"/>
                  <a:pt x="165" y="313"/>
                  <a:pt x="112" y="354"/>
                </a:cubicBezTo>
                <a:cubicBezTo>
                  <a:pt x="59" y="395"/>
                  <a:pt x="22" y="494"/>
                  <a:pt x="11" y="491"/>
                </a:cubicBezTo>
                <a:cubicBezTo>
                  <a:pt x="0" y="488"/>
                  <a:pt x="28" y="415"/>
                  <a:pt x="48" y="336"/>
                </a:cubicBezTo>
                <a:cubicBezTo>
                  <a:pt x="68" y="257"/>
                  <a:pt x="113" y="82"/>
                  <a:pt x="130" y="16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9294" name="Freeform 30"/>
          <p:cNvSpPr>
            <a:spLocks/>
          </p:cNvSpPr>
          <p:nvPr/>
        </p:nvSpPr>
        <p:spPr bwMode="auto">
          <a:xfrm>
            <a:off x="5334000" y="2667000"/>
            <a:ext cx="544513" cy="784225"/>
          </a:xfrm>
          <a:custGeom>
            <a:avLst/>
            <a:gdLst>
              <a:gd name="T0" fmla="*/ 2147483647 w 343"/>
              <a:gd name="T1" fmla="*/ 2147483647 h 494"/>
              <a:gd name="T2" fmla="*/ 2147483647 w 343"/>
              <a:gd name="T3" fmla="*/ 2147483647 h 494"/>
              <a:gd name="T4" fmla="*/ 2147483647 w 343"/>
              <a:gd name="T5" fmla="*/ 2147483647 h 494"/>
              <a:gd name="T6" fmla="*/ 2147483647 w 343"/>
              <a:gd name="T7" fmla="*/ 2147483647 h 494"/>
              <a:gd name="T8" fmla="*/ 2147483647 w 343"/>
              <a:gd name="T9" fmla="*/ 2147483647 h 494"/>
              <a:gd name="T10" fmla="*/ 2147483647 w 343"/>
              <a:gd name="T11" fmla="*/ 2147483647 h 494"/>
              <a:gd name="T12" fmla="*/ 2147483647 w 343"/>
              <a:gd name="T13" fmla="*/ 2147483647 h 494"/>
              <a:gd name="T14" fmla="*/ 2147483647 w 343"/>
              <a:gd name="T15" fmla="*/ 2147483647 h 494"/>
              <a:gd name="T16" fmla="*/ 2147483647 w 343"/>
              <a:gd name="T17" fmla="*/ 2147483647 h 4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3"/>
              <a:gd name="T28" fmla="*/ 0 h 494"/>
              <a:gd name="T29" fmla="*/ 343 w 343"/>
              <a:gd name="T30" fmla="*/ 494 h 4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3" h="494">
                <a:moveTo>
                  <a:pt x="130" y="16"/>
                </a:moveTo>
                <a:cubicBezTo>
                  <a:pt x="147" y="0"/>
                  <a:pt x="118" y="219"/>
                  <a:pt x="139" y="226"/>
                </a:cubicBezTo>
                <a:cubicBezTo>
                  <a:pt x="160" y="233"/>
                  <a:pt x="250" y="55"/>
                  <a:pt x="258" y="61"/>
                </a:cubicBezTo>
                <a:cubicBezTo>
                  <a:pt x="266" y="67"/>
                  <a:pt x="173" y="232"/>
                  <a:pt x="185" y="262"/>
                </a:cubicBezTo>
                <a:cubicBezTo>
                  <a:pt x="197" y="292"/>
                  <a:pt x="343" y="229"/>
                  <a:pt x="331" y="244"/>
                </a:cubicBezTo>
                <a:cubicBezTo>
                  <a:pt x="319" y="259"/>
                  <a:pt x="165" y="313"/>
                  <a:pt x="112" y="354"/>
                </a:cubicBezTo>
                <a:cubicBezTo>
                  <a:pt x="59" y="395"/>
                  <a:pt x="22" y="494"/>
                  <a:pt x="11" y="491"/>
                </a:cubicBezTo>
                <a:cubicBezTo>
                  <a:pt x="0" y="488"/>
                  <a:pt x="28" y="415"/>
                  <a:pt x="48" y="336"/>
                </a:cubicBezTo>
                <a:cubicBezTo>
                  <a:pt x="68" y="257"/>
                  <a:pt x="113" y="82"/>
                  <a:pt x="130" y="16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1.50289E-6 L -0.04167 0.12208 " pathEditMode="relative" ptsTypes="AA">
                                      <p:cBhvr>
                                        <p:cTn id="6" dur="500" fill="hold"/>
                                        <p:tgtEl>
                                          <p:spTgt spid="139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7.5E-6 2.31214E-7 L -0.05833 0.13318 " pathEditMode="relative" ptsTypes="AA">
                                      <p:cBhvr>
                                        <p:cTn id="9" dur="500" fill="hold"/>
                                        <p:tgtEl>
                                          <p:spTgt spid="139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1.50289E-6 L -0.06667 0.14428 " pathEditMode="relative" ptsTypes="AA">
                                      <p:cBhvr>
                                        <p:cTn id="12" dur="500" fill="hold"/>
                                        <p:tgtEl>
                                          <p:spTgt spid="139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92" grpId="0" animBg="1"/>
      <p:bldP spid="139293" grpId="0" animBg="1"/>
      <p:bldP spid="13929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18750-D7CB-45CA-8884-47B5BDF9DFC0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3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09572" name="Rectangle 2"/>
          <p:cNvSpPr>
            <a:spLocks noChangeArrowheads="1"/>
          </p:cNvSpPr>
          <p:nvPr/>
        </p:nvSpPr>
        <p:spPr bwMode="auto">
          <a:xfrm>
            <a:off x="990600" y="2286000"/>
            <a:ext cx="65532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dirty="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109573" name="Rectangle 4"/>
          <p:cNvSpPr>
            <a:spLocks noChangeArrowheads="1"/>
          </p:cNvSpPr>
          <p:nvPr/>
        </p:nvSpPr>
        <p:spPr bwMode="auto">
          <a:xfrm>
            <a:off x="990600" y="3657600"/>
            <a:ext cx="6400800" cy="22098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9574" name="Text Box 5"/>
          <p:cNvSpPr txBox="1">
            <a:spLocks noChangeArrowheads="1"/>
          </p:cNvSpPr>
          <p:nvPr/>
        </p:nvSpPr>
        <p:spPr bwMode="auto">
          <a:xfrm>
            <a:off x="756194" y="455474"/>
            <a:ext cx="762580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During El Niño, the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Anchoveta</a:t>
            </a:r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Move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Down with the Cold Water and are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Out of Reach of Seabirds</a:t>
            </a:r>
          </a:p>
        </p:txBody>
      </p:sp>
      <p:sp>
        <p:nvSpPr>
          <p:cNvPr id="109575" name="Freeform 6"/>
          <p:cNvSpPr>
            <a:spLocks/>
          </p:cNvSpPr>
          <p:nvPr/>
        </p:nvSpPr>
        <p:spPr bwMode="auto">
          <a:xfrm>
            <a:off x="1066800" y="2971800"/>
            <a:ext cx="6665913" cy="2965450"/>
          </a:xfrm>
          <a:custGeom>
            <a:avLst/>
            <a:gdLst>
              <a:gd name="T0" fmla="*/ 2147483647 w 4199"/>
              <a:gd name="T1" fmla="*/ 2147483647 h 1868"/>
              <a:gd name="T2" fmla="*/ 2147483647 w 4199"/>
              <a:gd name="T3" fmla="*/ 2147483647 h 1868"/>
              <a:gd name="T4" fmla="*/ 2147483647 w 4199"/>
              <a:gd name="T5" fmla="*/ 2147483647 h 1868"/>
              <a:gd name="T6" fmla="*/ 2147483647 w 4199"/>
              <a:gd name="T7" fmla="*/ 2147483647 h 1868"/>
              <a:gd name="T8" fmla="*/ 2147483647 w 4199"/>
              <a:gd name="T9" fmla="*/ 2147483647 h 1868"/>
              <a:gd name="T10" fmla="*/ 2147483647 w 4199"/>
              <a:gd name="T11" fmla="*/ 2147483647 h 1868"/>
              <a:gd name="T12" fmla="*/ 2147483647 w 4199"/>
              <a:gd name="T13" fmla="*/ 2147483647 h 1868"/>
              <a:gd name="T14" fmla="*/ 2147483647 w 4199"/>
              <a:gd name="T15" fmla="*/ 2147483647 h 1868"/>
              <a:gd name="T16" fmla="*/ 2147483647 w 4199"/>
              <a:gd name="T17" fmla="*/ 2147483647 h 1868"/>
              <a:gd name="T18" fmla="*/ 2147483647 w 4199"/>
              <a:gd name="T19" fmla="*/ 2147483647 h 1868"/>
              <a:gd name="T20" fmla="*/ 2147483647 w 4199"/>
              <a:gd name="T21" fmla="*/ 2147483647 h 1868"/>
              <a:gd name="T22" fmla="*/ 2147483647 w 4199"/>
              <a:gd name="T23" fmla="*/ 2147483647 h 1868"/>
              <a:gd name="T24" fmla="*/ 2147483647 w 4199"/>
              <a:gd name="T25" fmla="*/ 2147483647 h 18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99"/>
              <a:gd name="T40" fmla="*/ 0 h 1868"/>
              <a:gd name="T41" fmla="*/ 4199 w 4199"/>
              <a:gd name="T42" fmla="*/ 1868 h 18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99" h="1868">
                <a:moveTo>
                  <a:pt x="4058" y="152"/>
                </a:moveTo>
                <a:cubicBezTo>
                  <a:pt x="4007" y="0"/>
                  <a:pt x="3858" y="664"/>
                  <a:pt x="3789" y="856"/>
                </a:cubicBezTo>
                <a:cubicBezTo>
                  <a:pt x="3720" y="1048"/>
                  <a:pt x="3723" y="1193"/>
                  <a:pt x="3642" y="1304"/>
                </a:cubicBezTo>
                <a:cubicBezTo>
                  <a:pt x="3561" y="1415"/>
                  <a:pt x="3526" y="1455"/>
                  <a:pt x="3306" y="1523"/>
                </a:cubicBezTo>
                <a:cubicBezTo>
                  <a:pt x="3085" y="1591"/>
                  <a:pt x="2647" y="1667"/>
                  <a:pt x="2318" y="1715"/>
                </a:cubicBezTo>
                <a:cubicBezTo>
                  <a:pt x="1989" y="1763"/>
                  <a:pt x="1689" y="1794"/>
                  <a:pt x="1330" y="1811"/>
                </a:cubicBezTo>
                <a:cubicBezTo>
                  <a:pt x="972" y="1828"/>
                  <a:pt x="287" y="1811"/>
                  <a:pt x="162" y="1816"/>
                </a:cubicBezTo>
                <a:cubicBezTo>
                  <a:pt x="37" y="1821"/>
                  <a:pt x="0" y="1839"/>
                  <a:pt x="578" y="1843"/>
                </a:cubicBezTo>
                <a:cubicBezTo>
                  <a:pt x="1155" y="1847"/>
                  <a:pt x="3055" y="1848"/>
                  <a:pt x="3627" y="1843"/>
                </a:cubicBezTo>
                <a:cubicBezTo>
                  <a:pt x="4199" y="1838"/>
                  <a:pt x="3939" y="1820"/>
                  <a:pt x="4009" y="1813"/>
                </a:cubicBezTo>
                <a:cubicBezTo>
                  <a:pt x="4079" y="1806"/>
                  <a:pt x="4035" y="1840"/>
                  <a:pt x="4046" y="1803"/>
                </a:cubicBezTo>
                <a:cubicBezTo>
                  <a:pt x="4057" y="1766"/>
                  <a:pt x="4071" y="1868"/>
                  <a:pt x="4073" y="1593"/>
                </a:cubicBezTo>
                <a:cubicBezTo>
                  <a:pt x="4075" y="1318"/>
                  <a:pt x="4061" y="452"/>
                  <a:pt x="4058" y="152"/>
                </a:cubicBez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5E2F00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8247" name="Freeform 7"/>
          <p:cNvSpPr>
            <a:spLocks/>
          </p:cNvSpPr>
          <p:nvPr/>
        </p:nvSpPr>
        <p:spPr bwMode="auto">
          <a:xfrm>
            <a:off x="868363" y="3613150"/>
            <a:ext cx="6664325" cy="2384425"/>
          </a:xfrm>
          <a:custGeom>
            <a:avLst/>
            <a:gdLst>
              <a:gd name="T0" fmla="*/ 2147483647 w 4198"/>
              <a:gd name="T1" fmla="*/ 2147483647 h 1502"/>
              <a:gd name="T2" fmla="*/ 2147483647 w 4198"/>
              <a:gd name="T3" fmla="*/ 2147483647 h 1502"/>
              <a:gd name="T4" fmla="*/ 2147483647 w 4198"/>
              <a:gd name="T5" fmla="*/ 2147483647 h 1502"/>
              <a:gd name="T6" fmla="*/ 2147483647 w 4198"/>
              <a:gd name="T7" fmla="*/ 2147483647 h 1502"/>
              <a:gd name="T8" fmla="*/ 2147483647 w 4198"/>
              <a:gd name="T9" fmla="*/ 2147483647 h 1502"/>
              <a:gd name="T10" fmla="*/ 2147483647 w 4198"/>
              <a:gd name="T11" fmla="*/ 2147483647 h 1502"/>
              <a:gd name="T12" fmla="*/ 2147483647 w 4198"/>
              <a:gd name="T13" fmla="*/ 2147483647 h 1502"/>
              <a:gd name="T14" fmla="*/ 2147483647 w 4198"/>
              <a:gd name="T15" fmla="*/ 2147483647 h 1502"/>
              <a:gd name="T16" fmla="*/ 2147483647 w 4198"/>
              <a:gd name="T17" fmla="*/ 2147483647 h 1502"/>
              <a:gd name="T18" fmla="*/ 2147483647 w 4198"/>
              <a:gd name="T19" fmla="*/ 2147483647 h 1502"/>
              <a:gd name="T20" fmla="*/ 2147483647 w 4198"/>
              <a:gd name="T21" fmla="*/ 2147483647 h 15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98"/>
              <a:gd name="T34" fmla="*/ 0 h 1502"/>
              <a:gd name="T35" fmla="*/ 4198 w 4198"/>
              <a:gd name="T36" fmla="*/ 1502 h 150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98" h="1502">
                <a:moveTo>
                  <a:pt x="75" y="330"/>
                </a:moveTo>
                <a:cubicBezTo>
                  <a:pt x="75" y="205"/>
                  <a:pt x="85" y="232"/>
                  <a:pt x="84" y="183"/>
                </a:cubicBezTo>
                <a:cubicBezTo>
                  <a:pt x="83" y="134"/>
                  <a:pt x="7" y="61"/>
                  <a:pt x="66" y="37"/>
                </a:cubicBezTo>
                <a:cubicBezTo>
                  <a:pt x="125" y="13"/>
                  <a:pt x="126" y="37"/>
                  <a:pt x="440" y="37"/>
                </a:cubicBezTo>
                <a:cubicBezTo>
                  <a:pt x="754" y="37"/>
                  <a:pt x="1550" y="37"/>
                  <a:pt x="1949" y="37"/>
                </a:cubicBezTo>
                <a:cubicBezTo>
                  <a:pt x="2348" y="37"/>
                  <a:pt x="2522" y="32"/>
                  <a:pt x="2836" y="37"/>
                </a:cubicBezTo>
                <a:cubicBezTo>
                  <a:pt x="3150" y="42"/>
                  <a:pt x="4198" y="0"/>
                  <a:pt x="3832" y="65"/>
                </a:cubicBezTo>
                <a:cubicBezTo>
                  <a:pt x="3466" y="130"/>
                  <a:pt x="1265" y="204"/>
                  <a:pt x="642" y="430"/>
                </a:cubicBezTo>
                <a:cubicBezTo>
                  <a:pt x="19" y="656"/>
                  <a:pt x="186" y="1334"/>
                  <a:pt x="93" y="1418"/>
                </a:cubicBezTo>
                <a:cubicBezTo>
                  <a:pt x="0" y="1502"/>
                  <a:pt x="87" y="1114"/>
                  <a:pt x="84" y="933"/>
                </a:cubicBezTo>
                <a:cubicBezTo>
                  <a:pt x="81" y="752"/>
                  <a:pt x="75" y="455"/>
                  <a:pt x="75" y="330"/>
                </a:cubicBezTo>
                <a:close/>
              </a:path>
            </a:pathLst>
          </a:custGeom>
          <a:gradFill rotWithShape="1">
            <a:gsLst>
              <a:gs pos="0">
                <a:srgbClr val="CCFF33"/>
              </a:gs>
              <a:gs pos="100000">
                <a:srgbClr val="5E7618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9577" name="Line 10"/>
          <p:cNvSpPr>
            <a:spLocks noChangeShapeType="1"/>
          </p:cNvSpPr>
          <p:nvPr/>
        </p:nvSpPr>
        <p:spPr bwMode="auto">
          <a:xfrm>
            <a:off x="1016000" y="3657600"/>
            <a:ext cx="6248400" cy="14288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9578" name="Rectangle 17"/>
          <p:cNvSpPr>
            <a:spLocks noChangeArrowheads="1"/>
          </p:cNvSpPr>
          <p:nvPr/>
        </p:nvSpPr>
        <p:spPr bwMode="auto">
          <a:xfrm>
            <a:off x="990600" y="2286000"/>
            <a:ext cx="6553200" cy="3581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9579" name="Text Box 18"/>
          <p:cNvSpPr txBox="1">
            <a:spLocks noChangeArrowheads="1"/>
          </p:cNvSpPr>
          <p:nvPr/>
        </p:nvSpPr>
        <p:spPr bwMode="auto">
          <a:xfrm>
            <a:off x="322263" y="4840288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Jester" pitchFamily="2" charset="0"/>
              </a:rPr>
              <a:t> 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600200" y="3748085"/>
            <a:ext cx="4595813" cy="873125"/>
            <a:chOff x="1008" y="2352"/>
            <a:chExt cx="2895" cy="550"/>
          </a:xfrm>
        </p:grpSpPr>
        <p:sp>
          <p:nvSpPr>
            <p:cNvPr id="109589" name="Freeform 20"/>
            <p:cNvSpPr>
              <a:spLocks/>
            </p:cNvSpPr>
            <p:nvPr/>
          </p:nvSpPr>
          <p:spPr bwMode="auto">
            <a:xfrm>
              <a:off x="3312" y="2352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9590" name="Freeform 21"/>
            <p:cNvSpPr>
              <a:spLocks/>
            </p:cNvSpPr>
            <p:nvPr/>
          </p:nvSpPr>
          <p:spPr bwMode="auto">
            <a:xfrm>
              <a:off x="2832" y="2592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9591" name="Freeform 22"/>
            <p:cNvSpPr>
              <a:spLocks/>
            </p:cNvSpPr>
            <p:nvPr/>
          </p:nvSpPr>
          <p:spPr bwMode="auto">
            <a:xfrm>
              <a:off x="1008" y="2400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9592" name="Freeform 23"/>
            <p:cNvSpPr>
              <a:spLocks/>
            </p:cNvSpPr>
            <p:nvPr/>
          </p:nvSpPr>
          <p:spPr bwMode="auto">
            <a:xfrm>
              <a:off x="2112" y="2448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9593" name="Freeform 24"/>
            <p:cNvSpPr>
              <a:spLocks/>
            </p:cNvSpPr>
            <p:nvPr/>
          </p:nvSpPr>
          <p:spPr bwMode="auto">
            <a:xfrm>
              <a:off x="2688" y="2400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9594" name="Freeform 25"/>
            <p:cNvSpPr>
              <a:spLocks/>
            </p:cNvSpPr>
            <p:nvPr/>
          </p:nvSpPr>
          <p:spPr bwMode="auto">
            <a:xfrm>
              <a:off x="1536" y="2400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09595" name="Text Box 26"/>
            <p:cNvSpPr txBox="1">
              <a:spLocks noChangeArrowheads="1"/>
            </p:cNvSpPr>
            <p:nvPr/>
          </p:nvSpPr>
          <p:spPr bwMode="auto">
            <a:xfrm>
              <a:off x="1056" y="2417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09596" name="Text Box 27"/>
            <p:cNvSpPr txBox="1">
              <a:spLocks noChangeArrowheads="1"/>
            </p:cNvSpPr>
            <p:nvPr/>
          </p:nvSpPr>
          <p:spPr bwMode="auto">
            <a:xfrm>
              <a:off x="2891" y="2611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09597" name="Text Box 28"/>
            <p:cNvSpPr txBox="1">
              <a:spLocks noChangeArrowheads="1"/>
            </p:cNvSpPr>
            <p:nvPr/>
          </p:nvSpPr>
          <p:spPr bwMode="auto">
            <a:xfrm>
              <a:off x="1584" y="2417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09598" name="Text Box 29"/>
            <p:cNvSpPr txBox="1">
              <a:spLocks noChangeArrowheads="1"/>
            </p:cNvSpPr>
            <p:nvPr/>
          </p:nvSpPr>
          <p:spPr bwMode="auto">
            <a:xfrm>
              <a:off x="2142" y="2465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09599" name="Text Box 30"/>
            <p:cNvSpPr txBox="1">
              <a:spLocks noChangeArrowheads="1"/>
            </p:cNvSpPr>
            <p:nvPr/>
          </p:nvSpPr>
          <p:spPr bwMode="auto">
            <a:xfrm>
              <a:off x="2736" y="2417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09600" name="Text Box 31"/>
            <p:cNvSpPr txBox="1">
              <a:spLocks noChangeArrowheads="1"/>
            </p:cNvSpPr>
            <p:nvPr/>
          </p:nvSpPr>
          <p:spPr bwMode="auto">
            <a:xfrm>
              <a:off x="3348" y="2369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</p:grpSp>
      <p:sp>
        <p:nvSpPr>
          <p:cNvPr id="109581" name="Freeform 33"/>
          <p:cNvSpPr>
            <a:spLocks/>
          </p:cNvSpPr>
          <p:nvPr/>
        </p:nvSpPr>
        <p:spPr bwMode="auto">
          <a:xfrm>
            <a:off x="2133600" y="2901950"/>
            <a:ext cx="533400" cy="222250"/>
          </a:xfrm>
          <a:custGeom>
            <a:avLst/>
            <a:gdLst>
              <a:gd name="T0" fmla="*/ 2147483647 w 336"/>
              <a:gd name="T1" fmla="*/ 2147483647 h 140"/>
              <a:gd name="T2" fmla="*/ 2147483647 w 336"/>
              <a:gd name="T3" fmla="*/ 2147483647 h 140"/>
              <a:gd name="T4" fmla="*/ 2147483647 w 336"/>
              <a:gd name="T5" fmla="*/ 2147483647 h 140"/>
              <a:gd name="T6" fmla="*/ 2147483647 w 336"/>
              <a:gd name="T7" fmla="*/ 2147483647 h 140"/>
              <a:gd name="T8" fmla="*/ 0 w 336"/>
              <a:gd name="T9" fmla="*/ 2147483647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40"/>
              <a:gd name="T17" fmla="*/ 336 w 336"/>
              <a:gd name="T18" fmla="*/ 140 h 1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40">
                <a:moveTo>
                  <a:pt x="336" y="44"/>
                </a:moveTo>
                <a:cubicBezTo>
                  <a:pt x="321" y="38"/>
                  <a:pt x="272" y="0"/>
                  <a:pt x="247" y="10"/>
                </a:cubicBezTo>
                <a:cubicBezTo>
                  <a:pt x="222" y="20"/>
                  <a:pt x="213" y="94"/>
                  <a:pt x="183" y="101"/>
                </a:cubicBezTo>
                <a:cubicBezTo>
                  <a:pt x="153" y="108"/>
                  <a:pt x="94" y="49"/>
                  <a:pt x="64" y="55"/>
                </a:cubicBezTo>
                <a:cubicBezTo>
                  <a:pt x="34" y="61"/>
                  <a:pt x="13" y="122"/>
                  <a:pt x="0" y="14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9582" name="Freeform 34"/>
          <p:cNvSpPr>
            <a:spLocks/>
          </p:cNvSpPr>
          <p:nvPr/>
        </p:nvSpPr>
        <p:spPr bwMode="auto">
          <a:xfrm>
            <a:off x="4038600" y="2743200"/>
            <a:ext cx="533400" cy="222250"/>
          </a:xfrm>
          <a:custGeom>
            <a:avLst/>
            <a:gdLst>
              <a:gd name="T0" fmla="*/ 2147483647 w 336"/>
              <a:gd name="T1" fmla="*/ 2147483647 h 140"/>
              <a:gd name="T2" fmla="*/ 2147483647 w 336"/>
              <a:gd name="T3" fmla="*/ 2147483647 h 140"/>
              <a:gd name="T4" fmla="*/ 2147483647 w 336"/>
              <a:gd name="T5" fmla="*/ 2147483647 h 140"/>
              <a:gd name="T6" fmla="*/ 2147483647 w 336"/>
              <a:gd name="T7" fmla="*/ 2147483647 h 140"/>
              <a:gd name="T8" fmla="*/ 0 w 336"/>
              <a:gd name="T9" fmla="*/ 2147483647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40"/>
              <a:gd name="T17" fmla="*/ 336 w 336"/>
              <a:gd name="T18" fmla="*/ 140 h 1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40">
                <a:moveTo>
                  <a:pt x="336" y="44"/>
                </a:moveTo>
                <a:cubicBezTo>
                  <a:pt x="321" y="38"/>
                  <a:pt x="272" y="0"/>
                  <a:pt x="247" y="10"/>
                </a:cubicBezTo>
                <a:cubicBezTo>
                  <a:pt x="222" y="20"/>
                  <a:pt x="213" y="94"/>
                  <a:pt x="183" y="101"/>
                </a:cubicBezTo>
                <a:cubicBezTo>
                  <a:pt x="153" y="108"/>
                  <a:pt x="94" y="49"/>
                  <a:pt x="64" y="55"/>
                </a:cubicBezTo>
                <a:cubicBezTo>
                  <a:pt x="34" y="61"/>
                  <a:pt x="13" y="122"/>
                  <a:pt x="0" y="14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9583" name="Freeform 35"/>
          <p:cNvSpPr>
            <a:spLocks/>
          </p:cNvSpPr>
          <p:nvPr/>
        </p:nvSpPr>
        <p:spPr bwMode="auto">
          <a:xfrm>
            <a:off x="3124200" y="2590800"/>
            <a:ext cx="533400" cy="222250"/>
          </a:xfrm>
          <a:custGeom>
            <a:avLst/>
            <a:gdLst>
              <a:gd name="T0" fmla="*/ 2147483647 w 336"/>
              <a:gd name="T1" fmla="*/ 2147483647 h 140"/>
              <a:gd name="T2" fmla="*/ 2147483647 w 336"/>
              <a:gd name="T3" fmla="*/ 2147483647 h 140"/>
              <a:gd name="T4" fmla="*/ 2147483647 w 336"/>
              <a:gd name="T5" fmla="*/ 2147483647 h 140"/>
              <a:gd name="T6" fmla="*/ 2147483647 w 336"/>
              <a:gd name="T7" fmla="*/ 2147483647 h 140"/>
              <a:gd name="T8" fmla="*/ 0 w 336"/>
              <a:gd name="T9" fmla="*/ 2147483647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40"/>
              <a:gd name="T17" fmla="*/ 336 w 336"/>
              <a:gd name="T18" fmla="*/ 140 h 1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40">
                <a:moveTo>
                  <a:pt x="336" y="44"/>
                </a:moveTo>
                <a:cubicBezTo>
                  <a:pt x="321" y="38"/>
                  <a:pt x="272" y="0"/>
                  <a:pt x="247" y="10"/>
                </a:cubicBezTo>
                <a:cubicBezTo>
                  <a:pt x="222" y="20"/>
                  <a:pt x="213" y="94"/>
                  <a:pt x="183" y="101"/>
                </a:cubicBezTo>
                <a:cubicBezTo>
                  <a:pt x="153" y="108"/>
                  <a:pt x="94" y="49"/>
                  <a:pt x="64" y="55"/>
                </a:cubicBezTo>
                <a:cubicBezTo>
                  <a:pt x="34" y="61"/>
                  <a:pt x="13" y="122"/>
                  <a:pt x="0" y="14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9584" name="Freeform 36"/>
          <p:cNvSpPr>
            <a:spLocks/>
          </p:cNvSpPr>
          <p:nvPr/>
        </p:nvSpPr>
        <p:spPr bwMode="auto">
          <a:xfrm>
            <a:off x="4038600" y="3276600"/>
            <a:ext cx="533400" cy="222250"/>
          </a:xfrm>
          <a:custGeom>
            <a:avLst/>
            <a:gdLst>
              <a:gd name="T0" fmla="*/ 2147483647 w 336"/>
              <a:gd name="T1" fmla="*/ 2147483647 h 140"/>
              <a:gd name="T2" fmla="*/ 2147483647 w 336"/>
              <a:gd name="T3" fmla="*/ 2147483647 h 140"/>
              <a:gd name="T4" fmla="*/ 2147483647 w 336"/>
              <a:gd name="T5" fmla="*/ 2147483647 h 140"/>
              <a:gd name="T6" fmla="*/ 2147483647 w 336"/>
              <a:gd name="T7" fmla="*/ 2147483647 h 140"/>
              <a:gd name="T8" fmla="*/ 0 w 336"/>
              <a:gd name="T9" fmla="*/ 2147483647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40"/>
              <a:gd name="T17" fmla="*/ 336 w 336"/>
              <a:gd name="T18" fmla="*/ 140 h 1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40">
                <a:moveTo>
                  <a:pt x="336" y="44"/>
                </a:moveTo>
                <a:cubicBezTo>
                  <a:pt x="321" y="38"/>
                  <a:pt x="272" y="0"/>
                  <a:pt x="247" y="10"/>
                </a:cubicBezTo>
                <a:cubicBezTo>
                  <a:pt x="222" y="20"/>
                  <a:pt x="213" y="94"/>
                  <a:pt x="183" y="101"/>
                </a:cubicBezTo>
                <a:cubicBezTo>
                  <a:pt x="153" y="108"/>
                  <a:pt x="94" y="49"/>
                  <a:pt x="64" y="55"/>
                </a:cubicBezTo>
                <a:cubicBezTo>
                  <a:pt x="34" y="61"/>
                  <a:pt x="13" y="122"/>
                  <a:pt x="0" y="14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9585" name="Freeform 37"/>
          <p:cNvSpPr>
            <a:spLocks/>
          </p:cNvSpPr>
          <p:nvPr/>
        </p:nvSpPr>
        <p:spPr bwMode="auto">
          <a:xfrm>
            <a:off x="2895600" y="3124200"/>
            <a:ext cx="533400" cy="222250"/>
          </a:xfrm>
          <a:custGeom>
            <a:avLst/>
            <a:gdLst>
              <a:gd name="T0" fmla="*/ 2147483647 w 336"/>
              <a:gd name="T1" fmla="*/ 2147483647 h 140"/>
              <a:gd name="T2" fmla="*/ 2147483647 w 336"/>
              <a:gd name="T3" fmla="*/ 2147483647 h 140"/>
              <a:gd name="T4" fmla="*/ 2147483647 w 336"/>
              <a:gd name="T5" fmla="*/ 2147483647 h 140"/>
              <a:gd name="T6" fmla="*/ 2147483647 w 336"/>
              <a:gd name="T7" fmla="*/ 2147483647 h 140"/>
              <a:gd name="T8" fmla="*/ 0 w 336"/>
              <a:gd name="T9" fmla="*/ 2147483647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40"/>
              <a:gd name="T17" fmla="*/ 336 w 336"/>
              <a:gd name="T18" fmla="*/ 140 h 1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40">
                <a:moveTo>
                  <a:pt x="336" y="44"/>
                </a:moveTo>
                <a:cubicBezTo>
                  <a:pt x="321" y="38"/>
                  <a:pt x="272" y="0"/>
                  <a:pt x="247" y="10"/>
                </a:cubicBezTo>
                <a:cubicBezTo>
                  <a:pt x="222" y="20"/>
                  <a:pt x="213" y="94"/>
                  <a:pt x="183" y="101"/>
                </a:cubicBezTo>
                <a:cubicBezTo>
                  <a:pt x="153" y="108"/>
                  <a:pt x="94" y="49"/>
                  <a:pt x="64" y="55"/>
                </a:cubicBezTo>
                <a:cubicBezTo>
                  <a:pt x="34" y="61"/>
                  <a:pt x="13" y="122"/>
                  <a:pt x="0" y="14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8279" name="Freeform 39"/>
          <p:cNvSpPr>
            <a:spLocks/>
          </p:cNvSpPr>
          <p:nvPr/>
        </p:nvSpPr>
        <p:spPr bwMode="auto">
          <a:xfrm>
            <a:off x="4800600" y="2514600"/>
            <a:ext cx="544513" cy="784225"/>
          </a:xfrm>
          <a:custGeom>
            <a:avLst/>
            <a:gdLst>
              <a:gd name="T0" fmla="*/ 2147483647 w 343"/>
              <a:gd name="T1" fmla="*/ 2147483647 h 494"/>
              <a:gd name="T2" fmla="*/ 2147483647 w 343"/>
              <a:gd name="T3" fmla="*/ 2147483647 h 494"/>
              <a:gd name="T4" fmla="*/ 2147483647 w 343"/>
              <a:gd name="T5" fmla="*/ 2147483647 h 494"/>
              <a:gd name="T6" fmla="*/ 2147483647 w 343"/>
              <a:gd name="T7" fmla="*/ 2147483647 h 494"/>
              <a:gd name="T8" fmla="*/ 2147483647 w 343"/>
              <a:gd name="T9" fmla="*/ 2147483647 h 494"/>
              <a:gd name="T10" fmla="*/ 2147483647 w 343"/>
              <a:gd name="T11" fmla="*/ 2147483647 h 494"/>
              <a:gd name="T12" fmla="*/ 2147483647 w 343"/>
              <a:gd name="T13" fmla="*/ 2147483647 h 494"/>
              <a:gd name="T14" fmla="*/ 2147483647 w 343"/>
              <a:gd name="T15" fmla="*/ 2147483647 h 494"/>
              <a:gd name="T16" fmla="*/ 2147483647 w 343"/>
              <a:gd name="T17" fmla="*/ 2147483647 h 4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3"/>
              <a:gd name="T28" fmla="*/ 0 h 494"/>
              <a:gd name="T29" fmla="*/ 343 w 343"/>
              <a:gd name="T30" fmla="*/ 494 h 4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3" h="494">
                <a:moveTo>
                  <a:pt x="130" y="16"/>
                </a:moveTo>
                <a:cubicBezTo>
                  <a:pt x="147" y="0"/>
                  <a:pt x="118" y="219"/>
                  <a:pt x="139" y="226"/>
                </a:cubicBezTo>
                <a:cubicBezTo>
                  <a:pt x="160" y="233"/>
                  <a:pt x="250" y="55"/>
                  <a:pt x="258" y="61"/>
                </a:cubicBezTo>
                <a:cubicBezTo>
                  <a:pt x="266" y="67"/>
                  <a:pt x="173" y="232"/>
                  <a:pt x="185" y="262"/>
                </a:cubicBezTo>
                <a:cubicBezTo>
                  <a:pt x="197" y="292"/>
                  <a:pt x="343" y="229"/>
                  <a:pt x="331" y="244"/>
                </a:cubicBezTo>
                <a:cubicBezTo>
                  <a:pt x="319" y="259"/>
                  <a:pt x="165" y="313"/>
                  <a:pt x="112" y="354"/>
                </a:cubicBezTo>
                <a:cubicBezTo>
                  <a:pt x="59" y="395"/>
                  <a:pt x="22" y="494"/>
                  <a:pt x="11" y="491"/>
                </a:cubicBezTo>
                <a:cubicBezTo>
                  <a:pt x="0" y="488"/>
                  <a:pt x="28" y="415"/>
                  <a:pt x="48" y="336"/>
                </a:cubicBezTo>
                <a:cubicBezTo>
                  <a:pt x="68" y="257"/>
                  <a:pt x="113" y="82"/>
                  <a:pt x="130" y="16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8280" name="Freeform 40"/>
          <p:cNvSpPr>
            <a:spLocks/>
          </p:cNvSpPr>
          <p:nvPr/>
        </p:nvSpPr>
        <p:spPr bwMode="auto">
          <a:xfrm>
            <a:off x="3581400" y="2514600"/>
            <a:ext cx="544513" cy="784225"/>
          </a:xfrm>
          <a:custGeom>
            <a:avLst/>
            <a:gdLst>
              <a:gd name="T0" fmla="*/ 2147483647 w 343"/>
              <a:gd name="T1" fmla="*/ 2147483647 h 494"/>
              <a:gd name="T2" fmla="*/ 2147483647 w 343"/>
              <a:gd name="T3" fmla="*/ 2147483647 h 494"/>
              <a:gd name="T4" fmla="*/ 2147483647 w 343"/>
              <a:gd name="T5" fmla="*/ 2147483647 h 494"/>
              <a:gd name="T6" fmla="*/ 2147483647 w 343"/>
              <a:gd name="T7" fmla="*/ 2147483647 h 494"/>
              <a:gd name="T8" fmla="*/ 2147483647 w 343"/>
              <a:gd name="T9" fmla="*/ 2147483647 h 494"/>
              <a:gd name="T10" fmla="*/ 2147483647 w 343"/>
              <a:gd name="T11" fmla="*/ 2147483647 h 494"/>
              <a:gd name="T12" fmla="*/ 2147483647 w 343"/>
              <a:gd name="T13" fmla="*/ 2147483647 h 494"/>
              <a:gd name="T14" fmla="*/ 2147483647 w 343"/>
              <a:gd name="T15" fmla="*/ 2147483647 h 494"/>
              <a:gd name="T16" fmla="*/ 2147483647 w 343"/>
              <a:gd name="T17" fmla="*/ 2147483647 h 4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3"/>
              <a:gd name="T28" fmla="*/ 0 h 494"/>
              <a:gd name="T29" fmla="*/ 343 w 343"/>
              <a:gd name="T30" fmla="*/ 494 h 4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3" h="494">
                <a:moveTo>
                  <a:pt x="130" y="16"/>
                </a:moveTo>
                <a:cubicBezTo>
                  <a:pt x="147" y="0"/>
                  <a:pt x="118" y="219"/>
                  <a:pt x="139" y="226"/>
                </a:cubicBezTo>
                <a:cubicBezTo>
                  <a:pt x="160" y="233"/>
                  <a:pt x="250" y="55"/>
                  <a:pt x="258" y="61"/>
                </a:cubicBezTo>
                <a:cubicBezTo>
                  <a:pt x="266" y="67"/>
                  <a:pt x="173" y="232"/>
                  <a:pt x="185" y="262"/>
                </a:cubicBezTo>
                <a:cubicBezTo>
                  <a:pt x="197" y="292"/>
                  <a:pt x="343" y="229"/>
                  <a:pt x="331" y="244"/>
                </a:cubicBezTo>
                <a:cubicBezTo>
                  <a:pt x="319" y="259"/>
                  <a:pt x="165" y="313"/>
                  <a:pt x="112" y="354"/>
                </a:cubicBezTo>
                <a:cubicBezTo>
                  <a:pt x="59" y="395"/>
                  <a:pt x="22" y="494"/>
                  <a:pt x="11" y="491"/>
                </a:cubicBezTo>
                <a:cubicBezTo>
                  <a:pt x="0" y="488"/>
                  <a:pt x="28" y="415"/>
                  <a:pt x="48" y="336"/>
                </a:cubicBezTo>
                <a:cubicBezTo>
                  <a:pt x="68" y="257"/>
                  <a:pt x="113" y="82"/>
                  <a:pt x="130" y="16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8281" name="Freeform 41"/>
          <p:cNvSpPr>
            <a:spLocks/>
          </p:cNvSpPr>
          <p:nvPr/>
        </p:nvSpPr>
        <p:spPr bwMode="auto">
          <a:xfrm>
            <a:off x="5334000" y="2667000"/>
            <a:ext cx="544513" cy="784225"/>
          </a:xfrm>
          <a:custGeom>
            <a:avLst/>
            <a:gdLst>
              <a:gd name="T0" fmla="*/ 2147483647 w 343"/>
              <a:gd name="T1" fmla="*/ 2147483647 h 494"/>
              <a:gd name="T2" fmla="*/ 2147483647 w 343"/>
              <a:gd name="T3" fmla="*/ 2147483647 h 494"/>
              <a:gd name="T4" fmla="*/ 2147483647 w 343"/>
              <a:gd name="T5" fmla="*/ 2147483647 h 494"/>
              <a:gd name="T6" fmla="*/ 2147483647 w 343"/>
              <a:gd name="T7" fmla="*/ 2147483647 h 494"/>
              <a:gd name="T8" fmla="*/ 2147483647 w 343"/>
              <a:gd name="T9" fmla="*/ 2147483647 h 494"/>
              <a:gd name="T10" fmla="*/ 2147483647 w 343"/>
              <a:gd name="T11" fmla="*/ 2147483647 h 494"/>
              <a:gd name="T12" fmla="*/ 2147483647 w 343"/>
              <a:gd name="T13" fmla="*/ 2147483647 h 494"/>
              <a:gd name="T14" fmla="*/ 2147483647 w 343"/>
              <a:gd name="T15" fmla="*/ 2147483647 h 494"/>
              <a:gd name="T16" fmla="*/ 2147483647 w 343"/>
              <a:gd name="T17" fmla="*/ 2147483647 h 4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3"/>
              <a:gd name="T28" fmla="*/ 0 h 494"/>
              <a:gd name="T29" fmla="*/ 343 w 343"/>
              <a:gd name="T30" fmla="*/ 494 h 4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3" h="494">
                <a:moveTo>
                  <a:pt x="130" y="16"/>
                </a:moveTo>
                <a:cubicBezTo>
                  <a:pt x="147" y="0"/>
                  <a:pt x="118" y="219"/>
                  <a:pt x="139" y="226"/>
                </a:cubicBezTo>
                <a:cubicBezTo>
                  <a:pt x="160" y="233"/>
                  <a:pt x="250" y="55"/>
                  <a:pt x="258" y="61"/>
                </a:cubicBezTo>
                <a:cubicBezTo>
                  <a:pt x="266" y="67"/>
                  <a:pt x="173" y="232"/>
                  <a:pt x="185" y="262"/>
                </a:cubicBezTo>
                <a:cubicBezTo>
                  <a:pt x="197" y="292"/>
                  <a:pt x="343" y="229"/>
                  <a:pt x="331" y="244"/>
                </a:cubicBezTo>
                <a:cubicBezTo>
                  <a:pt x="319" y="259"/>
                  <a:pt x="165" y="313"/>
                  <a:pt x="112" y="354"/>
                </a:cubicBezTo>
                <a:cubicBezTo>
                  <a:pt x="59" y="395"/>
                  <a:pt x="22" y="494"/>
                  <a:pt x="11" y="491"/>
                </a:cubicBezTo>
                <a:cubicBezTo>
                  <a:pt x="0" y="488"/>
                  <a:pt x="28" y="415"/>
                  <a:pt x="48" y="336"/>
                </a:cubicBezTo>
                <a:cubicBezTo>
                  <a:pt x="68" y="257"/>
                  <a:pt x="113" y="82"/>
                  <a:pt x="130" y="16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46821E-7 L -0.00122 0.0712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50289E-6 L -0.04167 0.12208 " pathEditMode="relative" ptsTypes="AA">
                                      <p:cBhvr>
                                        <p:cTn id="12" dur="500" fill="hold"/>
                                        <p:tgtEl>
                                          <p:spTgt spid="138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2.31214E-7 L -0.05833 0.13318 " pathEditMode="relative" ptsTypes="AA">
                                      <p:cBhvr>
                                        <p:cTn id="15" dur="500" fill="hold"/>
                                        <p:tgtEl>
                                          <p:spTgt spid="138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50289E-6 L -0.06667 0.14428 " pathEditMode="relative" ptsTypes="AA">
                                      <p:cBhvr>
                                        <p:cTn id="18" dur="500" fill="hold"/>
                                        <p:tgtEl>
                                          <p:spTgt spid="138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7" grpId="0" animBg="1"/>
      <p:bldP spid="138279" grpId="0" animBg="1"/>
      <p:bldP spid="138280" grpId="0" animBg="1"/>
      <p:bldP spid="13828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B02BEE-9531-4C87-813C-9A8EBD6A7D41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10596" name="Rectangle 53"/>
          <p:cNvSpPr>
            <a:spLocks noChangeArrowheads="1"/>
          </p:cNvSpPr>
          <p:nvPr/>
        </p:nvSpPr>
        <p:spPr bwMode="auto">
          <a:xfrm>
            <a:off x="990600" y="2286000"/>
            <a:ext cx="65532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dirty="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120860" name="Freeform 28"/>
          <p:cNvSpPr>
            <a:spLocks/>
          </p:cNvSpPr>
          <p:nvPr/>
        </p:nvSpPr>
        <p:spPr bwMode="auto">
          <a:xfrm>
            <a:off x="3913188" y="3494088"/>
            <a:ext cx="1158875" cy="180975"/>
          </a:xfrm>
          <a:custGeom>
            <a:avLst/>
            <a:gdLst/>
            <a:ahLst/>
            <a:cxnLst>
              <a:cxn ang="0">
                <a:pos x="395" y="14"/>
              </a:cxn>
              <a:cxn ang="0">
                <a:pos x="194" y="32"/>
              </a:cxn>
              <a:cxn ang="0">
                <a:pos x="2" y="96"/>
              </a:cxn>
              <a:cxn ang="0">
                <a:pos x="203" y="114"/>
              </a:cxn>
              <a:cxn ang="0">
                <a:pos x="596" y="96"/>
              </a:cxn>
              <a:cxn ang="0">
                <a:pos x="724" y="14"/>
              </a:cxn>
              <a:cxn ang="0">
                <a:pos x="559" y="14"/>
              </a:cxn>
              <a:cxn ang="0">
                <a:pos x="395" y="14"/>
              </a:cxn>
            </a:cxnLst>
            <a:rect l="0" t="0" r="r" b="b"/>
            <a:pathLst>
              <a:path w="730" h="114">
                <a:moveTo>
                  <a:pt x="395" y="14"/>
                </a:moveTo>
                <a:cubicBezTo>
                  <a:pt x="334" y="17"/>
                  <a:pt x="259" y="18"/>
                  <a:pt x="194" y="32"/>
                </a:cubicBezTo>
                <a:cubicBezTo>
                  <a:pt x="129" y="46"/>
                  <a:pt x="0" y="82"/>
                  <a:pt x="2" y="96"/>
                </a:cubicBezTo>
                <a:cubicBezTo>
                  <a:pt x="4" y="110"/>
                  <a:pt x="104" y="114"/>
                  <a:pt x="203" y="114"/>
                </a:cubicBezTo>
                <a:cubicBezTo>
                  <a:pt x="302" y="114"/>
                  <a:pt x="509" y="113"/>
                  <a:pt x="596" y="96"/>
                </a:cubicBezTo>
                <a:cubicBezTo>
                  <a:pt x="683" y="79"/>
                  <a:pt x="730" y="28"/>
                  <a:pt x="724" y="14"/>
                </a:cubicBezTo>
                <a:cubicBezTo>
                  <a:pt x="718" y="0"/>
                  <a:pt x="614" y="14"/>
                  <a:pt x="559" y="14"/>
                </a:cubicBezTo>
                <a:cubicBezTo>
                  <a:pt x="504" y="14"/>
                  <a:pt x="456" y="8"/>
                  <a:pt x="395" y="14"/>
                </a:cubicBez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12700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Jester" pitchFamily="2" charset="0"/>
              <a:cs typeface="+mn-cs"/>
            </a:endParaRPr>
          </a:p>
        </p:txBody>
      </p:sp>
      <p:sp>
        <p:nvSpPr>
          <p:cNvPr id="110598" name="Rectangle 44"/>
          <p:cNvSpPr>
            <a:spLocks noChangeArrowheads="1"/>
          </p:cNvSpPr>
          <p:nvPr/>
        </p:nvSpPr>
        <p:spPr bwMode="auto">
          <a:xfrm>
            <a:off x="990600" y="3657600"/>
            <a:ext cx="6400800" cy="22098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10599" name="Text Box 10"/>
          <p:cNvSpPr txBox="1">
            <a:spLocks noChangeArrowheads="1"/>
          </p:cNvSpPr>
          <p:nvPr/>
        </p:nvSpPr>
        <p:spPr bwMode="auto">
          <a:xfrm>
            <a:off x="457200" y="381000"/>
            <a:ext cx="823815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When the 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Anchoveta</a:t>
            </a:r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Move Down with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the Cold Water they are also out of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Reach of the Fishing Boats</a:t>
            </a:r>
          </a:p>
        </p:txBody>
      </p:sp>
      <p:sp>
        <p:nvSpPr>
          <p:cNvPr id="110600" name="Freeform 21"/>
          <p:cNvSpPr>
            <a:spLocks/>
          </p:cNvSpPr>
          <p:nvPr/>
        </p:nvSpPr>
        <p:spPr bwMode="auto">
          <a:xfrm>
            <a:off x="1066800" y="2971800"/>
            <a:ext cx="6665913" cy="2965450"/>
          </a:xfrm>
          <a:custGeom>
            <a:avLst/>
            <a:gdLst>
              <a:gd name="T0" fmla="*/ 2147483647 w 4199"/>
              <a:gd name="T1" fmla="*/ 2147483647 h 1868"/>
              <a:gd name="T2" fmla="*/ 2147483647 w 4199"/>
              <a:gd name="T3" fmla="*/ 2147483647 h 1868"/>
              <a:gd name="T4" fmla="*/ 2147483647 w 4199"/>
              <a:gd name="T5" fmla="*/ 2147483647 h 1868"/>
              <a:gd name="T6" fmla="*/ 2147483647 w 4199"/>
              <a:gd name="T7" fmla="*/ 2147483647 h 1868"/>
              <a:gd name="T8" fmla="*/ 2147483647 w 4199"/>
              <a:gd name="T9" fmla="*/ 2147483647 h 1868"/>
              <a:gd name="T10" fmla="*/ 2147483647 w 4199"/>
              <a:gd name="T11" fmla="*/ 2147483647 h 1868"/>
              <a:gd name="T12" fmla="*/ 2147483647 w 4199"/>
              <a:gd name="T13" fmla="*/ 2147483647 h 1868"/>
              <a:gd name="T14" fmla="*/ 2147483647 w 4199"/>
              <a:gd name="T15" fmla="*/ 2147483647 h 1868"/>
              <a:gd name="T16" fmla="*/ 2147483647 w 4199"/>
              <a:gd name="T17" fmla="*/ 2147483647 h 1868"/>
              <a:gd name="T18" fmla="*/ 2147483647 w 4199"/>
              <a:gd name="T19" fmla="*/ 2147483647 h 1868"/>
              <a:gd name="T20" fmla="*/ 2147483647 w 4199"/>
              <a:gd name="T21" fmla="*/ 2147483647 h 1868"/>
              <a:gd name="T22" fmla="*/ 2147483647 w 4199"/>
              <a:gd name="T23" fmla="*/ 2147483647 h 1868"/>
              <a:gd name="T24" fmla="*/ 2147483647 w 4199"/>
              <a:gd name="T25" fmla="*/ 2147483647 h 18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99"/>
              <a:gd name="T40" fmla="*/ 0 h 1868"/>
              <a:gd name="T41" fmla="*/ 4199 w 4199"/>
              <a:gd name="T42" fmla="*/ 1868 h 18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99" h="1868">
                <a:moveTo>
                  <a:pt x="4058" y="152"/>
                </a:moveTo>
                <a:cubicBezTo>
                  <a:pt x="4007" y="0"/>
                  <a:pt x="3858" y="664"/>
                  <a:pt x="3789" y="856"/>
                </a:cubicBezTo>
                <a:cubicBezTo>
                  <a:pt x="3720" y="1048"/>
                  <a:pt x="3723" y="1193"/>
                  <a:pt x="3642" y="1304"/>
                </a:cubicBezTo>
                <a:cubicBezTo>
                  <a:pt x="3561" y="1415"/>
                  <a:pt x="3526" y="1455"/>
                  <a:pt x="3306" y="1523"/>
                </a:cubicBezTo>
                <a:cubicBezTo>
                  <a:pt x="3085" y="1591"/>
                  <a:pt x="2647" y="1667"/>
                  <a:pt x="2318" y="1715"/>
                </a:cubicBezTo>
                <a:cubicBezTo>
                  <a:pt x="1989" y="1763"/>
                  <a:pt x="1689" y="1794"/>
                  <a:pt x="1330" y="1811"/>
                </a:cubicBezTo>
                <a:cubicBezTo>
                  <a:pt x="972" y="1828"/>
                  <a:pt x="287" y="1811"/>
                  <a:pt x="162" y="1816"/>
                </a:cubicBezTo>
                <a:cubicBezTo>
                  <a:pt x="37" y="1821"/>
                  <a:pt x="0" y="1839"/>
                  <a:pt x="578" y="1843"/>
                </a:cubicBezTo>
                <a:cubicBezTo>
                  <a:pt x="1155" y="1847"/>
                  <a:pt x="3055" y="1848"/>
                  <a:pt x="3627" y="1843"/>
                </a:cubicBezTo>
                <a:cubicBezTo>
                  <a:pt x="4199" y="1838"/>
                  <a:pt x="3939" y="1820"/>
                  <a:pt x="4009" y="1813"/>
                </a:cubicBezTo>
                <a:cubicBezTo>
                  <a:pt x="4079" y="1806"/>
                  <a:pt x="4035" y="1840"/>
                  <a:pt x="4046" y="1803"/>
                </a:cubicBezTo>
                <a:cubicBezTo>
                  <a:pt x="4057" y="1766"/>
                  <a:pt x="4071" y="1868"/>
                  <a:pt x="4073" y="1593"/>
                </a:cubicBezTo>
                <a:cubicBezTo>
                  <a:pt x="4075" y="1318"/>
                  <a:pt x="4061" y="452"/>
                  <a:pt x="4058" y="152"/>
                </a:cubicBez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5E2F00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20880" name="Freeform 48"/>
          <p:cNvSpPr>
            <a:spLocks/>
          </p:cNvSpPr>
          <p:nvPr/>
        </p:nvSpPr>
        <p:spPr bwMode="auto">
          <a:xfrm>
            <a:off x="868363" y="3613150"/>
            <a:ext cx="6664325" cy="2384425"/>
          </a:xfrm>
          <a:custGeom>
            <a:avLst/>
            <a:gdLst>
              <a:gd name="T0" fmla="*/ 2147483647 w 4198"/>
              <a:gd name="T1" fmla="*/ 2147483647 h 1502"/>
              <a:gd name="T2" fmla="*/ 2147483647 w 4198"/>
              <a:gd name="T3" fmla="*/ 2147483647 h 1502"/>
              <a:gd name="T4" fmla="*/ 2147483647 w 4198"/>
              <a:gd name="T5" fmla="*/ 2147483647 h 1502"/>
              <a:gd name="T6" fmla="*/ 2147483647 w 4198"/>
              <a:gd name="T7" fmla="*/ 2147483647 h 1502"/>
              <a:gd name="T8" fmla="*/ 2147483647 w 4198"/>
              <a:gd name="T9" fmla="*/ 2147483647 h 1502"/>
              <a:gd name="T10" fmla="*/ 2147483647 w 4198"/>
              <a:gd name="T11" fmla="*/ 2147483647 h 1502"/>
              <a:gd name="T12" fmla="*/ 2147483647 w 4198"/>
              <a:gd name="T13" fmla="*/ 2147483647 h 1502"/>
              <a:gd name="T14" fmla="*/ 2147483647 w 4198"/>
              <a:gd name="T15" fmla="*/ 2147483647 h 1502"/>
              <a:gd name="T16" fmla="*/ 2147483647 w 4198"/>
              <a:gd name="T17" fmla="*/ 2147483647 h 1502"/>
              <a:gd name="T18" fmla="*/ 2147483647 w 4198"/>
              <a:gd name="T19" fmla="*/ 2147483647 h 1502"/>
              <a:gd name="T20" fmla="*/ 2147483647 w 4198"/>
              <a:gd name="T21" fmla="*/ 2147483647 h 15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98"/>
              <a:gd name="T34" fmla="*/ 0 h 1502"/>
              <a:gd name="T35" fmla="*/ 4198 w 4198"/>
              <a:gd name="T36" fmla="*/ 1502 h 150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98" h="1502">
                <a:moveTo>
                  <a:pt x="75" y="330"/>
                </a:moveTo>
                <a:cubicBezTo>
                  <a:pt x="75" y="205"/>
                  <a:pt x="85" y="232"/>
                  <a:pt x="84" y="183"/>
                </a:cubicBezTo>
                <a:cubicBezTo>
                  <a:pt x="83" y="134"/>
                  <a:pt x="7" y="61"/>
                  <a:pt x="66" y="37"/>
                </a:cubicBezTo>
                <a:cubicBezTo>
                  <a:pt x="125" y="13"/>
                  <a:pt x="126" y="37"/>
                  <a:pt x="440" y="37"/>
                </a:cubicBezTo>
                <a:cubicBezTo>
                  <a:pt x="754" y="37"/>
                  <a:pt x="1550" y="37"/>
                  <a:pt x="1949" y="37"/>
                </a:cubicBezTo>
                <a:cubicBezTo>
                  <a:pt x="2348" y="37"/>
                  <a:pt x="2522" y="32"/>
                  <a:pt x="2836" y="37"/>
                </a:cubicBezTo>
                <a:cubicBezTo>
                  <a:pt x="3150" y="42"/>
                  <a:pt x="4198" y="0"/>
                  <a:pt x="3832" y="65"/>
                </a:cubicBezTo>
                <a:cubicBezTo>
                  <a:pt x="3466" y="130"/>
                  <a:pt x="1265" y="204"/>
                  <a:pt x="642" y="430"/>
                </a:cubicBezTo>
                <a:cubicBezTo>
                  <a:pt x="19" y="656"/>
                  <a:pt x="186" y="1334"/>
                  <a:pt x="93" y="1418"/>
                </a:cubicBezTo>
                <a:cubicBezTo>
                  <a:pt x="0" y="1502"/>
                  <a:pt x="87" y="1114"/>
                  <a:pt x="84" y="933"/>
                </a:cubicBezTo>
                <a:cubicBezTo>
                  <a:pt x="81" y="752"/>
                  <a:pt x="75" y="455"/>
                  <a:pt x="75" y="330"/>
                </a:cubicBezTo>
                <a:close/>
              </a:path>
            </a:pathLst>
          </a:custGeom>
          <a:gradFill rotWithShape="1">
            <a:gsLst>
              <a:gs pos="0">
                <a:srgbClr val="CCFF33"/>
              </a:gs>
              <a:gs pos="100000">
                <a:srgbClr val="5E7618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10602" name="Freeform 34"/>
          <p:cNvSpPr>
            <a:spLocks/>
          </p:cNvSpPr>
          <p:nvPr/>
        </p:nvSpPr>
        <p:spPr bwMode="auto">
          <a:xfrm>
            <a:off x="3348038" y="3860800"/>
            <a:ext cx="1535112" cy="428625"/>
          </a:xfrm>
          <a:custGeom>
            <a:avLst/>
            <a:gdLst>
              <a:gd name="T0" fmla="*/ 2147483647 w 967"/>
              <a:gd name="T1" fmla="*/ 0 h 270"/>
              <a:gd name="T2" fmla="*/ 2147483647 w 967"/>
              <a:gd name="T3" fmla="*/ 2147483647 h 270"/>
              <a:gd name="T4" fmla="*/ 2147483647 w 967"/>
              <a:gd name="T5" fmla="*/ 2147483647 h 270"/>
              <a:gd name="T6" fmla="*/ 2147483647 w 967"/>
              <a:gd name="T7" fmla="*/ 2147483647 h 270"/>
              <a:gd name="T8" fmla="*/ 2147483647 w 967"/>
              <a:gd name="T9" fmla="*/ 2147483647 h 270"/>
              <a:gd name="T10" fmla="*/ 2147483647 w 967"/>
              <a:gd name="T11" fmla="*/ 2147483647 h 270"/>
              <a:gd name="T12" fmla="*/ 2147483647 w 967"/>
              <a:gd name="T13" fmla="*/ 0 h 2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7"/>
              <a:gd name="T22" fmla="*/ 0 h 270"/>
              <a:gd name="T23" fmla="*/ 967 w 967"/>
              <a:gd name="T24" fmla="*/ 270 h 2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7" h="270">
                <a:moveTo>
                  <a:pt x="122" y="0"/>
                </a:moveTo>
                <a:cubicBezTo>
                  <a:pt x="6" y="20"/>
                  <a:pt x="95" y="115"/>
                  <a:pt x="94" y="155"/>
                </a:cubicBezTo>
                <a:cubicBezTo>
                  <a:pt x="93" y="195"/>
                  <a:pt x="0" y="221"/>
                  <a:pt x="113" y="238"/>
                </a:cubicBezTo>
                <a:cubicBezTo>
                  <a:pt x="226" y="255"/>
                  <a:pt x="655" y="270"/>
                  <a:pt x="771" y="256"/>
                </a:cubicBezTo>
                <a:cubicBezTo>
                  <a:pt x="887" y="242"/>
                  <a:pt x="794" y="193"/>
                  <a:pt x="808" y="155"/>
                </a:cubicBezTo>
                <a:cubicBezTo>
                  <a:pt x="822" y="117"/>
                  <a:pt x="967" y="53"/>
                  <a:pt x="853" y="27"/>
                </a:cubicBezTo>
                <a:cubicBezTo>
                  <a:pt x="739" y="1"/>
                  <a:pt x="274" y="6"/>
                  <a:pt x="122" y="0"/>
                </a:cubicBez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5E2F00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20903" name="Freeform 71"/>
          <p:cNvSpPr>
            <a:spLocks/>
          </p:cNvSpPr>
          <p:nvPr/>
        </p:nvSpPr>
        <p:spPr bwMode="auto">
          <a:xfrm>
            <a:off x="4054475" y="3048000"/>
            <a:ext cx="371475" cy="533400"/>
          </a:xfrm>
          <a:custGeom>
            <a:avLst/>
            <a:gdLst/>
            <a:ahLst/>
            <a:cxnLst>
              <a:cxn ang="0">
                <a:pos x="134" y="0"/>
              </a:cxn>
              <a:cxn ang="0">
                <a:pos x="70" y="256"/>
              </a:cxn>
              <a:cxn ang="0">
                <a:pos x="24" y="311"/>
              </a:cxn>
              <a:cxn ang="0">
                <a:pos x="216" y="283"/>
              </a:cxn>
              <a:cxn ang="0">
                <a:pos x="134" y="238"/>
              </a:cxn>
              <a:cxn ang="0">
                <a:pos x="134" y="0"/>
              </a:cxn>
            </a:cxnLst>
            <a:rect l="0" t="0" r="r" b="b"/>
            <a:pathLst>
              <a:path w="234" h="316">
                <a:moveTo>
                  <a:pt x="134" y="0"/>
                </a:moveTo>
                <a:cubicBezTo>
                  <a:pt x="131" y="19"/>
                  <a:pt x="88" y="204"/>
                  <a:pt x="70" y="256"/>
                </a:cubicBezTo>
                <a:cubicBezTo>
                  <a:pt x="52" y="308"/>
                  <a:pt x="0" y="306"/>
                  <a:pt x="24" y="311"/>
                </a:cubicBezTo>
                <a:cubicBezTo>
                  <a:pt x="48" y="316"/>
                  <a:pt x="198" y="295"/>
                  <a:pt x="216" y="283"/>
                </a:cubicBezTo>
                <a:cubicBezTo>
                  <a:pt x="234" y="271"/>
                  <a:pt x="148" y="285"/>
                  <a:pt x="134" y="238"/>
                </a:cubicBezTo>
                <a:cubicBezTo>
                  <a:pt x="120" y="191"/>
                  <a:pt x="134" y="50"/>
                  <a:pt x="134" y="0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Jester" pitchFamily="2" charset="0"/>
              <a:cs typeface="+mn-cs"/>
            </a:endParaRPr>
          </a:p>
        </p:txBody>
      </p:sp>
      <p:sp>
        <p:nvSpPr>
          <p:cNvPr id="110604" name="Line 52"/>
          <p:cNvSpPr>
            <a:spLocks noChangeShapeType="1"/>
          </p:cNvSpPr>
          <p:nvPr/>
        </p:nvSpPr>
        <p:spPr bwMode="auto">
          <a:xfrm>
            <a:off x="1016000" y="3657600"/>
            <a:ext cx="62738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20865" name="Freeform 33"/>
          <p:cNvSpPr>
            <a:spLocks/>
          </p:cNvSpPr>
          <p:nvPr/>
        </p:nvSpPr>
        <p:spPr bwMode="auto">
          <a:xfrm>
            <a:off x="3362325" y="2925763"/>
            <a:ext cx="1493838" cy="1003300"/>
          </a:xfrm>
          <a:custGeom>
            <a:avLst/>
            <a:gdLst/>
            <a:ahLst/>
            <a:cxnLst>
              <a:cxn ang="0">
                <a:pos x="378" y="461"/>
              </a:cxn>
              <a:cxn ang="0">
                <a:pos x="76" y="598"/>
              </a:cxn>
              <a:cxn ang="0">
                <a:pos x="835" y="626"/>
              </a:cxn>
              <a:cxn ang="0">
                <a:pos x="714" y="564"/>
              </a:cxn>
              <a:cxn ang="0">
                <a:pos x="479" y="434"/>
              </a:cxn>
              <a:cxn ang="0">
                <a:pos x="506" y="4"/>
              </a:cxn>
              <a:cxn ang="0">
                <a:pos x="378" y="461"/>
              </a:cxn>
            </a:cxnLst>
            <a:rect l="0" t="0" r="r" b="b"/>
            <a:pathLst>
              <a:path w="941" h="632">
                <a:moveTo>
                  <a:pt x="378" y="461"/>
                </a:moveTo>
                <a:cubicBezTo>
                  <a:pt x="306" y="560"/>
                  <a:pt x="0" y="570"/>
                  <a:pt x="76" y="598"/>
                </a:cubicBezTo>
                <a:cubicBezTo>
                  <a:pt x="152" y="626"/>
                  <a:pt x="729" y="632"/>
                  <a:pt x="835" y="626"/>
                </a:cubicBezTo>
                <a:cubicBezTo>
                  <a:pt x="941" y="620"/>
                  <a:pt x="773" y="596"/>
                  <a:pt x="714" y="564"/>
                </a:cubicBezTo>
                <a:cubicBezTo>
                  <a:pt x="655" y="532"/>
                  <a:pt x="514" y="527"/>
                  <a:pt x="479" y="434"/>
                </a:cubicBezTo>
                <a:cubicBezTo>
                  <a:pt x="444" y="341"/>
                  <a:pt x="523" y="0"/>
                  <a:pt x="506" y="4"/>
                </a:cubicBezTo>
                <a:cubicBezTo>
                  <a:pt x="489" y="8"/>
                  <a:pt x="450" y="362"/>
                  <a:pt x="378" y="461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12700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Jester" pitchFamily="2" charset="0"/>
              <a:cs typeface="+mn-cs"/>
            </a:endParaRPr>
          </a:p>
        </p:txBody>
      </p:sp>
      <p:sp>
        <p:nvSpPr>
          <p:cNvPr id="110606" name="Line 29"/>
          <p:cNvSpPr>
            <a:spLocks noChangeShapeType="1"/>
          </p:cNvSpPr>
          <p:nvPr/>
        </p:nvSpPr>
        <p:spPr bwMode="auto">
          <a:xfrm flipV="1">
            <a:off x="4572000" y="2819400"/>
            <a:ext cx="7938" cy="685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10607" name="Line 30"/>
          <p:cNvSpPr>
            <a:spLocks noChangeShapeType="1"/>
          </p:cNvSpPr>
          <p:nvPr/>
        </p:nvSpPr>
        <p:spPr bwMode="auto">
          <a:xfrm flipH="1" flipV="1">
            <a:off x="4275138" y="2971800"/>
            <a:ext cx="296862" cy="533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4579938" y="3352800"/>
            <a:ext cx="228600" cy="1524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Jester" pitchFamily="2" charset="0"/>
              <a:cs typeface="+mn-cs"/>
            </a:endParaRPr>
          </a:p>
        </p:txBody>
      </p:sp>
      <p:sp>
        <p:nvSpPr>
          <p:cNvPr id="110609" name="Oval 49"/>
          <p:cNvSpPr>
            <a:spLocks noChangeArrowheads="1"/>
          </p:cNvSpPr>
          <p:nvPr/>
        </p:nvSpPr>
        <p:spPr bwMode="auto">
          <a:xfrm>
            <a:off x="4129088" y="2943225"/>
            <a:ext cx="152400" cy="152400"/>
          </a:xfrm>
          <a:prstGeom prst="ellipse">
            <a:avLst/>
          </a:prstGeom>
          <a:solidFill>
            <a:srgbClr val="B2B2B2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10610" name="Line 50"/>
          <p:cNvSpPr>
            <a:spLocks noChangeShapeType="1"/>
          </p:cNvSpPr>
          <p:nvPr/>
        </p:nvSpPr>
        <p:spPr bwMode="auto">
          <a:xfrm flipH="1">
            <a:off x="4267200" y="2819400"/>
            <a:ext cx="3048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10611" name="Rectangle 51"/>
          <p:cNvSpPr>
            <a:spLocks noChangeArrowheads="1"/>
          </p:cNvSpPr>
          <p:nvPr/>
        </p:nvSpPr>
        <p:spPr bwMode="auto">
          <a:xfrm>
            <a:off x="990600" y="2286000"/>
            <a:ext cx="6553200" cy="3581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10612" name="Text Box 56"/>
          <p:cNvSpPr txBox="1">
            <a:spLocks noChangeArrowheads="1"/>
          </p:cNvSpPr>
          <p:nvPr/>
        </p:nvSpPr>
        <p:spPr bwMode="auto">
          <a:xfrm>
            <a:off x="322263" y="4840288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Jester" pitchFamily="2" charset="0"/>
              </a:rPr>
              <a:t> 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1600200" y="3748089"/>
            <a:ext cx="4595813" cy="869951"/>
            <a:chOff x="1008" y="2352"/>
            <a:chExt cx="2895" cy="548"/>
          </a:xfrm>
        </p:grpSpPr>
        <p:sp>
          <p:nvSpPr>
            <p:cNvPr id="110615" name="Freeform 12"/>
            <p:cNvSpPr>
              <a:spLocks/>
            </p:cNvSpPr>
            <p:nvPr/>
          </p:nvSpPr>
          <p:spPr bwMode="auto">
            <a:xfrm>
              <a:off x="3312" y="2352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10616" name="Freeform 17"/>
            <p:cNvSpPr>
              <a:spLocks/>
            </p:cNvSpPr>
            <p:nvPr/>
          </p:nvSpPr>
          <p:spPr bwMode="auto">
            <a:xfrm>
              <a:off x="2832" y="2592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10617" name="Freeform 18"/>
            <p:cNvSpPr>
              <a:spLocks/>
            </p:cNvSpPr>
            <p:nvPr/>
          </p:nvSpPr>
          <p:spPr bwMode="auto">
            <a:xfrm>
              <a:off x="1008" y="2400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10618" name="Freeform 19"/>
            <p:cNvSpPr>
              <a:spLocks/>
            </p:cNvSpPr>
            <p:nvPr/>
          </p:nvSpPr>
          <p:spPr bwMode="auto">
            <a:xfrm>
              <a:off x="2112" y="2448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10619" name="Freeform 20"/>
            <p:cNvSpPr>
              <a:spLocks/>
            </p:cNvSpPr>
            <p:nvPr/>
          </p:nvSpPr>
          <p:spPr bwMode="auto">
            <a:xfrm>
              <a:off x="2688" y="2400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10620" name="Freeform 11"/>
            <p:cNvSpPr>
              <a:spLocks/>
            </p:cNvSpPr>
            <p:nvPr/>
          </p:nvSpPr>
          <p:spPr bwMode="auto">
            <a:xfrm>
              <a:off x="1536" y="2400"/>
              <a:ext cx="591" cy="256"/>
            </a:xfrm>
            <a:custGeom>
              <a:avLst/>
              <a:gdLst>
                <a:gd name="T0" fmla="*/ 95 w 591"/>
                <a:gd name="T1" fmla="*/ 104 h 256"/>
                <a:gd name="T2" fmla="*/ 209 w 591"/>
                <a:gd name="T3" fmla="*/ 79 h 256"/>
                <a:gd name="T4" fmla="*/ 335 w 591"/>
                <a:gd name="T5" fmla="*/ 104 h 256"/>
                <a:gd name="T6" fmla="*/ 431 w 591"/>
                <a:gd name="T7" fmla="*/ 104 h 256"/>
                <a:gd name="T8" fmla="*/ 575 w 591"/>
                <a:gd name="T9" fmla="*/ 8 h 256"/>
                <a:gd name="T10" fmla="*/ 527 w 591"/>
                <a:gd name="T11" fmla="*/ 152 h 256"/>
                <a:gd name="T12" fmla="*/ 575 w 591"/>
                <a:gd name="T13" fmla="*/ 248 h 256"/>
                <a:gd name="T14" fmla="*/ 479 w 591"/>
                <a:gd name="T15" fmla="*/ 200 h 256"/>
                <a:gd name="T16" fmla="*/ 246 w 591"/>
                <a:gd name="T17" fmla="*/ 207 h 256"/>
                <a:gd name="T18" fmla="*/ 145 w 591"/>
                <a:gd name="T19" fmla="*/ 198 h 256"/>
                <a:gd name="T20" fmla="*/ 8 w 591"/>
                <a:gd name="T21" fmla="*/ 143 h 256"/>
                <a:gd name="T22" fmla="*/ 95 w 591"/>
                <a:gd name="T23" fmla="*/ 104 h 2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256"/>
                <a:gd name="T38" fmla="*/ 591 w 591"/>
                <a:gd name="T39" fmla="*/ 256 h 2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256">
                  <a:moveTo>
                    <a:pt x="95" y="104"/>
                  </a:moveTo>
                  <a:cubicBezTo>
                    <a:pt x="128" y="93"/>
                    <a:pt x="169" y="79"/>
                    <a:pt x="209" y="79"/>
                  </a:cubicBezTo>
                  <a:cubicBezTo>
                    <a:pt x="249" y="79"/>
                    <a:pt x="298" y="100"/>
                    <a:pt x="335" y="104"/>
                  </a:cubicBezTo>
                  <a:cubicBezTo>
                    <a:pt x="372" y="108"/>
                    <a:pt x="391" y="120"/>
                    <a:pt x="431" y="104"/>
                  </a:cubicBezTo>
                  <a:cubicBezTo>
                    <a:pt x="471" y="88"/>
                    <a:pt x="559" y="0"/>
                    <a:pt x="575" y="8"/>
                  </a:cubicBezTo>
                  <a:cubicBezTo>
                    <a:pt x="591" y="16"/>
                    <a:pt x="527" y="112"/>
                    <a:pt x="527" y="152"/>
                  </a:cubicBezTo>
                  <a:cubicBezTo>
                    <a:pt x="527" y="192"/>
                    <a:pt x="583" y="240"/>
                    <a:pt x="575" y="248"/>
                  </a:cubicBezTo>
                  <a:cubicBezTo>
                    <a:pt x="567" y="256"/>
                    <a:pt x="534" y="207"/>
                    <a:pt x="479" y="200"/>
                  </a:cubicBezTo>
                  <a:cubicBezTo>
                    <a:pt x="424" y="193"/>
                    <a:pt x="302" y="207"/>
                    <a:pt x="246" y="207"/>
                  </a:cubicBezTo>
                  <a:cubicBezTo>
                    <a:pt x="190" y="207"/>
                    <a:pt x="185" y="209"/>
                    <a:pt x="145" y="198"/>
                  </a:cubicBezTo>
                  <a:cubicBezTo>
                    <a:pt x="105" y="187"/>
                    <a:pt x="16" y="159"/>
                    <a:pt x="8" y="143"/>
                  </a:cubicBezTo>
                  <a:cubicBezTo>
                    <a:pt x="0" y="127"/>
                    <a:pt x="77" y="112"/>
                    <a:pt x="95" y="10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10621" name="Text Box 62"/>
            <p:cNvSpPr txBox="1">
              <a:spLocks noChangeArrowheads="1"/>
            </p:cNvSpPr>
            <p:nvPr/>
          </p:nvSpPr>
          <p:spPr bwMode="auto">
            <a:xfrm>
              <a:off x="1056" y="2417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10622" name="Text Box 63"/>
            <p:cNvSpPr txBox="1">
              <a:spLocks noChangeArrowheads="1"/>
            </p:cNvSpPr>
            <p:nvPr/>
          </p:nvSpPr>
          <p:spPr bwMode="auto">
            <a:xfrm>
              <a:off x="2880" y="2609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10623" name="Text Box 64"/>
            <p:cNvSpPr txBox="1">
              <a:spLocks noChangeArrowheads="1"/>
            </p:cNvSpPr>
            <p:nvPr/>
          </p:nvSpPr>
          <p:spPr bwMode="auto">
            <a:xfrm>
              <a:off x="1584" y="2417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 </a:t>
              </a:r>
            </a:p>
          </p:txBody>
        </p:sp>
        <p:sp>
          <p:nvSpPr>
            <p:cNvPr id="110624" name="Text Box 65"/>
            <p:cNvSpPr txBox="1">
              <a:spLocks noChangeArrowheads="1"/>
            </p:cNvSpPr>
            <p:nvPr/>
          </p:nvSpPr>
          <p:spPr bwMode="auto">
            <a:xfrm>
              <a:off x="2142" y="2465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10625" name="Text Box 66"/>
            <p:cNvSpPr txBox="1">
              <a:spLocks noChangeArrowheads="1"/>
            </p:cNvSpPr>
            <p:nvPr/>
          </p:nvSpPr>
          <p:spPr bwMode="auto">
            <a:xfrm>
              <a:off x="2736" y="2417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  <p:sp>
          <p:nvSpPr>
            <p:cNvPr id="110626" name="Text Box 67"/>
            <p:cNvSpPr txBox="1">
              <a:spLocks noChangeArrowheads="1"/>
            </p:cNvSpPr>
            <p:nvPr/>
          </p:nvSpPr>
          <p:spPr bwMode="auto">
            <a:xfrm>
              <a:off x="3348" y="2369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Jester" pitchFamily="2" charset="0"/>
                </a:rPr>
                <a:t>•</a:t>
              </a:r>
              <a:r>
                <a:rPr lang="en-US" sz="2400" dirty="0">
                  <a:latin typeface="Jester" pitchFamily="2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Jester" pitchFamily="2" charset="0"/>
              </a:endParaRPr>
            </a:p>
          </p:txBody>
        </p:sp>
      </p:grpSp>
      <p:sp>
        <p:nvSpPr>
          <p:cNvPr id="110614" name="Text Box 70"/>
          <p:cNvSpPr txBox="1">
            <a:spLocks noChangeArrowheads="1"/>
          </p:cNvSpPr>
          <p:nvPr/>
        </p:nvSpPr>
        <p:spPr bwMode="auto">
          <a:xfrm>
            <a:off x="4598988" y="3223348"/>
            <a:ext cx="349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Jester" pitchFamily="2" charset="0"/>
              </a:rPr>
              <a:t>•</a:t>
            </a:r>
            <a:r>
              <a:rPr lang="en-US" sz="2400" dirty="0">
                <a:latin typeface="Jester" pitchFamily="2" charset="0"/>
              </a:rPr>
              <a:t> </a:t>
            </a:r>
            <a:endParaRPr lang="en-US" sz="2400" dirty="0">
              <a:solidFill>
                <a:schemeClr val="tx1"/>
              </a:solidFill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20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72222E-6 -3.46821E-7 L -0.00122 0.0934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8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0E7E33-2FC8-4EA1-8E81-888AB8B56B3A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01380" name="Picture 4" descr="dead sea l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762000"/>
            <a:ext cx="3733800" cy="282575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1381" name="Picture 5" descr="dead pelic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731838"/>
            <a:ext cx="3571875" cy="536416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5029200" y="3810000"/>
            <a:ext cx="336342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Jester" pitchFamily="2" charset="0"/>
              </a:rPr>
              <a:t>One of El Nino’s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Jester" pitchFamily="2" charset="0"/>
              </a:rPr>
              <a:t>Effects is Mass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Jester" pitchFamily="2" charset="0"/>
              </a:rPr>
              <a:t>Mortality of Birds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Jester" pitchFamily="2" charset="0"/>
              </a:rPr>
              <a:t>And </a:t>
            </a:r>
            <a:r>
              <a:rPr lang="en-US" sz="3200" b="1" dirty="0" err="1">
                <a:solidFill>
                  <a:schemeClr val="tx1"/>
                </a:solidFill>
                <a:latin typeface="Jester" pitchFamily="2" charset="0"/>
              </a:rPr>
              <a:t>Pinnipeds</a:t>
            </a:r>
            <a:endParaRPr lang="en-US" sz="3200" b="1" dirty="0">
              <a:solidFill>
                <a:schemeClr val="tx1"/>
              </a:solidFill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4339" name="Picture 5" descr="Halley 4"/>
          <p:cNvPicPr>
            <a:picLocks noChangeAspect="1" noChangeArrowheads="1"/>
          </p:cNvPicPr>
          <p:nvPr/>
        </p:nvPicPr>
        <p:blipFill>
          <a:blip r:embed="rId3" cstate="print"/>
          <a:srcRect b="13483"/>
          <a:stretch>
            <a:fillRect/>
          </a:stretch>
        </p:blipFill>
        <p:spPr bwMode="auto">
          <a:xfrm>
            <a:off x="5456238" y="266700"/>
            <a:ext cx="3049587" cy="33909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340" name="Picture 4" descr="halley wind map"/>
          <p:cNvPicPr>
            <a:picLocks noChangeAspect="1" noChangeArrowheads="1"/>
          </p:cNvPicPr>
          <p:nvPr/>
        </p:nvPicPr>
        <p:blipFill>
          <a:blip r:embed="rId4" cstate="print"/>
          <a:srcRect l="1755" t="16806" r="1755" b="12605"/>
          <a:stretch>
            <a:fillRect/>
          </a:stretch>
        </p:blipFill>
        <p:spPr bwMode="auto">
          <a:xfrm>
            <a:off x="381000" y="3968750"/>
            <a:ext cx="8382000" cy="24320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706546" y="609600"/>
            <a:ext cx="38843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Sir Edmond Halley</a:t>
            </a:r>
          </a:p>
          <a:p>
            <a:pPr algn="ctr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1656-1742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838200" y="2514600"/>
            <a:ext cx="39821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Halley’s 1686 Map</a:t>
            </a:r>
          </a:p>
          <a:p>
            <a:pPr algn="ctr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of the Trade Winds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F83A362-6375-4162-9680-34FCD85AC0FF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6C8E08-A6EA-407D-8B41-A379809EC36F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15716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37574" name="Oval 6"/>
          <p:cNvSpPr>
            <a:spLocks noChangeArrowheads="1"/>
          </p:cNvSpPr>
          <p:nvPr/>
        </p:nvSpPr>
        <p:spPr bwMode="auto">
          <a:xfrm>
            <a:off x="3352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37575" name="Oval 7"/>
          <p:cNvSpPr>
            <a:spLocks noChangeArrowheads="1"/>
          </p:cNvSpPr>
          <p:nvPr/>
        </p:nvSpPr>
        <p:spPr bwMode="auto">
          <a:xfrm>
            <a:off x="5867400" y="3886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37578" name="AutoShape 10"/>
          <p:cNvSpPr>
            <a:spLocks noChangeArrowheads="1"/>
          </p:cNvSpPr>
          <p:nvPr/>
        </p:nvSpPr>
        <p:spPr bwMode="auto">
          <a:xfrm>
            <a:off x="42672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15720" name="Text Box 13"/>
          <p:cNvSpPr txBox="1">
            <a:spLocks noChangeArrowheads="1"/>
          </p:cNvSpPr>
          <p:nvPr/>
        </p:nvSpPr>
        <p:spPr bwMode="auto">
          <a:xfrm>
            <a:off x="868363" y="485775"/>
            <a:ext cx="7529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El Niño-Southern Oscillation (ENSO) </a:t>
            </a:r>
          </a:p>
        </p:txBody>
      </p:sp>
      <p:sp>
        <p:nvSpPr>
          <p:cNvPr id="237582" name="Text Box 14"/>
          <p:cNvSpPr txBox="1">
            <a:spLocks noChangeArrowheads="1"/>
          </p:cNvSpPr>
          <p:nvPr/>
        </p:nvSpPr>
        <p:spPr bwMode="auto">
          <a:xfrm>
            <a:off x="4343400" y="4419600"/>
            <a:ext cx="1208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68"/>
                </a:solidFill>
                <a:latin typeface="Jester" pitchFamily="2" charset="0"/>
              </a:rPr>
              <a:t>ENSO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7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20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 animBg="1"/>
      <p:bldP spid="237575" grpId="0" animBg="1"/>
      <p:bldP spid="237578" grpId="0" animBg="1"/>
      <p:bldP spid="237582" grpId="0" build="allAtOnce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D528F-6F2C-44C4-953D-255868B56A8E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16740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46787" name="Oval 3"/>
          <p:cNvSpPr>
            <a:spLocks noChangeArrowheads="1"/>
          </p:cNvSpPr>
          <p:nvPr/>
        </p:nvSpPr>
        <p:spPr bwMode="auto">
          <a:xfrm>
            <a:off x="3352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6788" name="Oval 4"/>
          <p:cNvSpPr>
            <a:spLocks noChangeArrowheads="1"/>
          </p:cNvSpPr>
          <p:nvPr/>
        </p:nvSpPr>
        <p:spPr bwMode="auto">
          <a:xfrm>
            <a:off x="5867400" y="3886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6789" name="AutoShape 5"/>
          <p:cNvSpPr>
            <a:spLocks noChangeArrowheads="1"/>
          </p:cNvSpPr>
          <p:nvPr/>
        </p:nvSpPr>
        <p:spPr bwMode="auto">
          <a:xfrm>
            <a:off x="42672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6790" name="AutoShape 6"/>
          <p:cNvSpPr>
            <a:spLocks noChangeArrowheads="1"/>
          </p:cNvSpPr>
          <p:nvPr/>
        </p:nvSpPr>
        <p:spPr bwMode="auto">
          <a:xfrm rot="10800000">
            <a:off x="4191000" y="3895725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16745" name="Text Box 7"/>
          <p:cNvSpPr txBox="1">
            <a:spLocks noChangeArrowheads="1"/>
          </p:cNvSpPr>
          <p:nvPr/>
        </p:nvSpPr>
        <p:spPr bwMode="auto">
          <a:xfrm>
            <a:off x="868363" y="485775"/>
            <a:ext cx="7529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El Niño-Southern Oscillation (ENSO) </a:t>
            </a:r>
          </a:p>
        </p:txBody>
      </p:sp>
      <p:sp>
        <p:nvSpPr>
          <p:cNvPr id="116746" name="Text Box 8"/>
          <p:cNvSpPr txBox="1">
            <a:spLocks noChangeArrowheads="1"/>
          </p:cNvSpPr>
          <p:nvPr/>
        </p:nvSpPr>
        <p:spPr bwMode="auto">
          <a:xfrm>
            <a:off x="4343400" y="4419600"/>
            <a:ext cx="1208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68"/>
                </a:solidFill>
                <a:latin typeface="Jester" pitchFamily="2" charset="0"/>
              </a:rPr>
              <a:t>ENSO</a:t>
            </a: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24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467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467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20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4678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4678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 animBg="1"/>
      <p:bldP spid="246787" grpId="1" animBg="1"/>
      <p:bldP spid="246788" grpId="0" animBg="1"/>
      <p:bldP spid="246788" grpId="1" animBg="1"/>
      <p:bldP spid="246789" grpId="0" animBg="1"/>
      <p:bldP spid="246789" grpId="1" animBg="1"/>
      <p:bldP spid="24679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7B1C64-6065-48E4-9050-8E5DB8650408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17764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47811" name="Oval 3"/>
          <p:cNvSpPr>
            <a:spLocks noChangeArrowheads="1"/>
          </p:cNvSpPr>
          <p:nvPr/>
        </p:nvSpPr>
        <p:spPr bwMode="auto">
          <a:xfrm>
            <a:off x="3352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7812" name="Oval 4"/>
          <p:cNvSpPr>
            <a:spLocks noChangeArrowheads="1"/>
          </p:cNvSpPr>
          <p:nvPr/>
        </p:nvSpPr>
        <p:spPr bwMode="auto">
          <a:xfrm>
            <a:off x="5867400" y="3886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7813" name="AutoShape 5"/>
          <p:cNvSpPr>
            <a:spLocks noChangeArrowheads="1"/>
          </p:cNvSpPr>
          <p:nvPr/>
        </p:nvSpPr>
        <p:spPr bwMode="auto">
          <a:xfrm>
            <a:off x="42672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7814" name="AutoShape 6"/>
          <p:cNvSpPr>
            <a:spLocks noChangeArrowheads="1"/>
          </p:cNvSpPr>
          <p:nvPr/>
        </p:nvSpPr>
        <p:spPr bwMode="auto">
          <a:xfrm rot="10800000">
            <a:off x="41910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17769" name="Text Box 7"/>
          <p:cNvSpPr txBox="1">
            <a:spLocks noChangeArrowheads="1"/>
          </p:cNvSpPr>
          <p:nvPr/>
        </p:nvSpPr>
        <p:spPr bwMode="auto">
          <a:xfrm>
            <a:off x="865910" y="485775"/>
            <a:ext cx="74061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El Niño-Southern Oscillation (ENSO)</a:t>
            </a:r>
          </a:p>
        </p:txBody>
      </p:sp>
      <p:sp>
        <p:nvSpPr>
          <p:cNvPr id="117770" name="Text Box 8"/>
          <p:cNvSpPr txBox="1">
            <a:spLocks noChangeArrowheads="1"/>
          </p:cNvSpPr>
          <p:nvPr/>
        </p:nvSpPr>
        <p:spPr bwMode="auto">
          <a:xfrm>
            <a:off x="4343400" y="4419600"/>
            <a:ext cx="1208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68"/>
                </a:solidFill>
                <a:latin typeface="Jester" pitchFamily="2" charset="0"/>
              </a:rPr>
              <a:t>ENSO</a:t>
            </a: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24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478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478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2000"/>
                                        <p:tgtEl>
                                          <p:spTgt spid="24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4781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478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1" grpId="0" animBg="1"/>
      <p:bldP spid="247811" grpId="1" animBg="1"/>
      <p:bldP spid="247812" grpId="0" animBg="1"/>
      <p:bldP spid="247812" grpId="1" animBg="1"/>
      <p:bldP spid="247813" grpId="0" animBg="1"/>
      <p:bldP spid="247813" grpId="1" animBg="1"/>
      <p:bldP spid="24781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AF67E7-C0C0-4617-8D86-84B08D5714B5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18788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54979" name="Oval 3"/>
          <p:cNvSpPr>
            <a:spLocks noChangeArrowheads="1"/>
          </p:cNvSpPr>
          <p:nvPr/>
        </p:nvSpPr>
        <p:spPr bwMode="auto">
          <a:xfrm>
            <a:off x="3352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54980" name="Oval 4"/>
          <p:cNvSpPr>
            <a:spLocks noChangeArrowheads="1"/>
          </p:cNvSpPr>
          <p:nvPr/>
        </p:nvSpPr>
        <p:spPr bwMode="auto">
          <a:xfrm>
            <a:off x="5867400" y="3886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54981" name="AutoShape 5"/>
          <p:cNvSpPr>
            <a:spLocks noChangeArrowheads="1"/>
          </p:cNvSpPr>
          <p:nvPr/>
        </p:nvSpPr>
        <p:spPr bwMode="auto">
          <a:xfrm>
            <a:off x="42672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54982" name="AutoShape 6"/>
          <p:cNvSpPr>
            <a:spLocks noChangeArrowheads="1"/>
          </p:cNvSpPr>
          <p:nvPr/>
        </p:nvSpPr>
        <p:spPr bwMode="auto">
          <a:xfrm rot="10800000">
            <a:off x="41910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18793" name="Text Box 7"/>
          <p:cNvSpPr txBox="1">
            <a:spLocks noChangeArrowheads="1"/>
          </p:cNvSpPr>
          <p:nvPr/>
        </p:nvSpPr>
        <p:spPr bwMode="auto">
          <a:xfrm>
            <a:off x="868363" y="485775"/>
            <a:ext cx="7529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El Niño-Southern Oscillation (ENSO) </a:t>
            </a:r>
          </a:p>
        </p:txBody>
      </p:sp>
      <p:sp>
        <p:nvSpPr>
          <p:cNvPr id="118794" name="Text Box 8"/>
          <p:cNvSpPr txBox="1">
            <a:spLocks noChangeArrowheads="1"/>
          </p:cNvSpPr>
          <p:nvPr/>
        </p:nvSpPr>
        <p:spPr bwMode="auto">
          <a:xfrm>
            <a:off x="4343400" y="4419600"/>
            <a:ext cx="1208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68"/>
                </a:solidFill>
                <a:latin typeface="Jester" pitchFamily="2" charset="0"/>
              </a:rPr>
              <a:t>ENSO</a:t>
            </a: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254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49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5497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2000"/>
                                        <p:tgtEl>
                                          <p:spTgt spid="254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5497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549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9" grpId="0" animBg="1"/>
      <p:bldP spid="254979" grpId="1" animBg="1"/>
      <p:bldP spid="254980" grpId="0" animBg="1"/>
      <p:bldP spid="254980" grpId="1" animBg="1"/>
      <p:bldP spid="254981" grpId="0" animBg="1"/>
      <p:bldP spid="254981" grpId="1" animBg="1"/>
      <p:bldP spid="25498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E6692E-D051-4CFD-8876-10A42C083DC7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19812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40646" name="Oval 6"/>
          <p:cNvSpPr>
            <a:spLocks noChangeArrowheads="1"/>
          </p:cNvSpPr>
          <p:nvPr/>
        </p:nvSpPr>
        <p:spPr bwMode="auto">
          <a:xfrm>
            <a:off x="3352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0647" name="Oval 7"/>
          <p:cNvSpPr>
            <a:spLocks noChangeArrowheads="1"/>
          </p:cNvSpPr>
          <p:nvPr/>
        </p:nvSpPr>
        <p:spPr bwMode="auto">
          <a:xfrm>
            <a:off x="5867400" y="3886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0650" name="AutoShape 10"/>
          <p:cNvSpPr>
            <a:spLocks noChangeArrowheads="1"/>
          </p:cNvSpPr>
          <p:nvPr/>
        </p:nvSpPr>
        <p:spPr bwMode="auto">
          <a:xfrm>
            <a:off x="42672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0651" name="AutoShape 11"/>
          <p:cNvSpPr>
            <a:spLocks noChangeArrowheads="1"/>
          </p:cNvSpPr>
          <p:nvPr/>
        </p:nvSpPr>
        <p:spPr bwMode="auto">
          <a:xfrm rot="10800000">
            <a:off x="41910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19817" name="Text Box 13"/>
          <p:cNvSpPr txBox="1">
            <a:spLocks noChangeArrowheads="1"/>
          </p:cNvSpPr>
          <p:nvPr/>
        </p:nvSpPr>
        <p:spPr bwMode="auto">
          <a:xfrm>
            <a:off x="859413" y="485775"/>
            <a:ext cx="74061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El Niño-Southern Oscillation (ENSO)</a:t>
            </a:r>
          </a:p>
        </p:txBody>
      </p:sp>
      <p:sp>
        <p:nvSpPr>
          <p:cNvPr id="119818" name="Text Box 14"/>
          <p:cNvSpPr txBox="1">
            <a:spLocks noChangeArrowheads="1"/>
          </p:cNvSpPr>
          <p:nvPr/>
        </p:nvSpPr>
        <p:spPr bwMode="auto">
          <a:xfrm>
            <a:off x="4343400" y="4419600"/>
            <a:ext cx="1208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68"/>
                </a:solidFill>
                <a:latin typeface="Jester" pitchFamily="2" charset="0"/>
              </a:rPr>
              <a:t>ENSO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406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406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2000"/>
                                        <p:tgtEl>
                                          <p:spTgt spid="24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4064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406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6" grpId="0" animBg="1"/>
      <p:bldP spid="240646" grpId="1" animBg="1"/>
      <p:bldP spid="240647" grpId="0" animBg="1"/>
      <p:bldP spid="240647" grpId="1" animBg="1"/>
      <p:bldP spid="240650" grpId="0" animBg="1"/>
      <p:bldP spid="240650" grpId="1" animBg="1"/>
      <p:bldP spid="240651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435210A-7038-4EFC-A448-AE3B415BADE5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24932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76483" name="Oval 3"/>
          <p:cNvSpPr>
            <a:spLocks noChangeArrowheads="1"/>
          </p:cNvSpPr>
          <p:nvPr/>
        </p:nvSpPr>
        <p:spPr bwMode="auto">
          <a:xfrm>
            <a:off x="73152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76484" name="Oval 4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76485" name="AutoShape 5"/>
          <p:cNvSpPr>
            <a:spLocks noChangeArrowheads="1"/>
          </p:cNvSpPr>
          <p:nvPr/>
        </p:nvSpPr>
        <p:spPr bwMode="auto">
          <a:xfrm rot="6397886">
            <a:off x="7304088" y="25257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76486" name="AutoShape 6"/>
          <p:cNvSpPr>
            <a:spLocks noChangeArrowheads="1"/>
          </p:cNvSpPr>
          <p:nvPr/>
        </p:nvSpPr>
        <p:spPr bwMode="auto">
          <a:xfrm rot="-4405334">
            <a:off x="73294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24937" name="Text Box 7"/>
          <p:cNvSpPr txBox="1">
            <a:spLocks noChangeArrowheads="1"/>
          </p:cNvSpPr>
          <p:nvPr/>
        </p:nvSpPr>
        <p:spPr bwMode="auto">
          <a:xfrm>
            <a:off x="1325563" y="485775"/>
            <a:ext cx="6580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North Atlantic Oscillation (NAO)</a:t>
            </a:r>
          </a:p>
        </p:txBody>
      </p:sp>
      <p:sp>
        <p:nvSpPr>
          <p:cNvPr id="124938" name="Text Box 8"/>
          <p:cNvSpPr txBox="1">
            <a:spLocks noChangeArrowheads="1"/>
          </p:cNvSpPr>
          <p:nvPr/>
        </p:nvSpPr>
        <p:spPr bwMode="auto">
          <a:xfrm>
            <a:off x="7696200" y="3048000"/>
            <a:ext cx="1017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Jester" pitchFamily="2" charset="0"/>
              </a:rPr>
              <a:t>NAO</a:t>
            </a: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7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764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7648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7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7648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764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animBg="1"/>
      <p:bldP spid="276483" grpId="1" animBg="1"/>
      <p:bldP spid="276484" grpId="0" animBg="1"/>
      <p:bldP spid="276484" grpId="1" animBg="1"/>
      <p:bldP spid="276485" grpId="0" animBg="1"/>
      <p:bldP spid="276485" grpId="1" animBg="1"/>
      <p:bldP spid="276486" grpId="0" animBg="1"/>
      <p:bldP spid="276486" grpId="1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435210A-7038-4EFC-A448-AE3B415BADE5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24932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76483" name="Oval 3"/>
          <p:cNvSpPr>
            <a:spLocks noChangeArrowheads="1"/>
          </p:cNvSpPr>
          <p:nvPr/>
        </p:nvSpPr>
        <p:spPr bwMode="auto">
          <a:xfrm>
            <a:off x="73152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76484" name="Oval 4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76485" name="AutoShape 5"/>
          <p:cNvSpPr>
            <a:spLocks noChangeArrowheads="1"/>
          </p:cNvSpPr>
          <p:nvPr/>
        </p:nvSpPr>
        <p:spPr bwMode="auto">
          <a:xfrm rot="6397886">
            <a:off x="7304088" y="25257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76486" name="AutoShape 6"/>
          <p:cNvSpPr>
            <a:spLocks noChangeArrowheads="1"/>
          </p:cNvSpPr>
          <p:nvPr/>
        </p:nvSpPr>
        <p:spPr bwMode="auto">
          <a:xfrm rot="-4405334">
            <a:off x="73294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24937" name="Text Box 7"/>
          <p:cNvSpPr txBox="1">
            <a:spLocks noChangeArrowheads="1"/>
          </p:cNvSpPr>
          <p:nvPr/>
        </p:nvSpPr>
        <p:spPr bwMode="auto">
          <a:xfrm>
            <a:off x="1325563" y="485775"/>
            <a:ext cx="6580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North Atlantic Oscillation (NAO)</a:t>
            </a:r>
          </a:p>
        </p:txBody>
      </p:sp>
      <p:sp>
        <p:nvSpPr>
          <p:cNvPr id="124938" name="Text Box 8"/>
          <p:cNvSpPr txBox="1">
            <a:spLocks noChangeArrowheads="1"/>
          </p:cNvSpPr>
          <p:nvPr/>
        </p:nvSpPr>
        <p:spPr bwMode="auto">
          <a:xfrm>
            <a:off x="7696200" y="3048000"/>
            <a:ext cx="1017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Jester" pitchFamily="2" charset="0"/>
              </a:rPr>
              <a:t>NAO</a:t>
            </a: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7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764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7648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7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7648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764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animBg="1"/>
      <p:bldP spid="276483" grpId="1" animBg="1"/>
      <p:bldP spid="276484" grpId="0" animBg="1"/>
      <p:bldP spid="276484" grpId="1" animBg="1"/>
      <p:bldP spid="276485" grpId="0" animBg="1"/>
      <p:bldP spid="276485" grpId="1" animBg="1"/>
      <p:bldP spid="276486" grpId="0" animBg="1"/>
      <p:bldP spid="276486" grpId="1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468FE7A-67C6-4D04-B541-519DEE03C236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30052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49862" name="Oval 6"/>
          <p:cNvSpPr>
            <a:spLocks noChangeArrowheads="1"/>
          </p:cNvSpPr>
          <p:nvPr/>
        </p:nvSpPr>
        <p:spPr bwMode="auto">
          <a:xfrm>
            <a:off x="3886200" y="2286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49863" name="Oval 7"/>
          <p:cNvSpPr>
            <a:spLocks noChangeArrowheads="1"/>
          </p:cNvSpPr>
          <p:nvPr/>
        </p:nvSpPr>
        <p:spPr bwMode="auto">
          <a:xfrm>
            <a:off x="4038600" y="3657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49866" name="AutoShape 10"/>
          <p:cNvSpPr>
            <a:spLocks noChangeArrowheads="1"/>
          </p:cNvSpPr>
          <p:nvPr/>
        </p:nvSpPr>
        <p:spPr bwMode="auto">
          <a:xfrm rot="5400000">
            <a:off x="3656013" y="3071812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49867" name="AutoShape 11"/>
          <p:cNvSpPr>
            <a:spLocks noChangeArrowheads="1"/>
          </p:cNvSpPr>
          <p:nvPr/>
        </p:nvSpPr>
        <p:spPr bwMode="auto">
          <a:xfrm rot="-5400000">
            <a:off x="3671888" y="3033712"/>
            <a:ext cx="1219200" cy="485775"/>
          </a:xfrm>
          <a:prstGeom prst="rightArrow">
            <a:avLst>
              <a:gd name="adj1" fmla="val 50000"/>
              <a:gd name="adj2" fmla="val 62745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30057" name="Text Box 12"/>
          <p:cNvSpPr txBox="1">
            <a:spLocks noChangeArrowheads="1"/>
          </p:cNvSpPr>
          <p:nvPr/>
        </p:nvSpPr>
        <p:spPr bwMode="auto">
          <a:xfrm>
            <a:off x="4648200" y="2971800"/>
            <a:ext cx="993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Jester" pitchFamily="2" charset="0"/>
              </a:rPr>
              <a:t>PDO</a:t>
            </a:r>
          </a:p>
        </p:txBody>
      </p:sp>
      <p:sp>
        <p:nvSpPr>
          <p:cNvPr id="130058" name="Text Box 13"/>
          <p:cNvSpPr txBox="1">
            <a:spLocks noChangeArrowheads="1"/>
          </p:cNvSpPr>
          <p:nvPr/>
        </p:nvSpPr>
        <p:spPr bwMode="auto">
          <a:xfrm>
            <a:off x="1236663" y="485775"/>
            <a:ext cx="6738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Pacific Decadal Oscillation (PDO)</a:t>
            </a:r>
          </a:p>
        </p:txBody>
      </p:sp>
    </p:spTree>
  </p:cSld>
  <p:clrMapOvr>
    <a:masterClrMapping/>
  </p:clrMapOvr>
  <p:transition spd="slow" advClick="0"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24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498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498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24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4986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498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2" grpId="0" animBg="1"/>
      <p:bldP spid="249862" grpId="1" animBg="1"/>
      <p:bldP spid="249863" grpId="0" animBg="1"/>
      <p:bldP spid="249863" grpId="1" animBg="1"/>
      <p:bldP spid="249866" grpId="0" animBg="1"/>
      <p:bldP spid="249866" grpId="1" animBg="1"/>
      <p:bldP spid="249867" grpId="0" animBg="1"/>
      <p:bldP spid="249867" grpId="1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487F390-5858-4FF1-BDB8-4721548908F1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31076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56003" name="Oval 3"/>
          <p:cNvSpPr>
            <a:spLocks noChangeArrowheads="1"/>
          </p:cNvSpPr>
          <p:nvPr/>
        </p:nvSpPr>
        <p:spPr bwMode="auto">
          <a:xfrm>
            <a:off x="3886200" y="2286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56004" name="Oval 4"/>
          <p:cNvSpPr>
            <a:spLocks noChangeArrowheads="1"/>
          </p:cNvSpPr>
          <p:nvPr/>
        </p:nvSpPr>
        <p:spPr bwMode="auto">
          <a:xfrm>
            <a:off x="4038600" y="3657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56005" name="AutoShape 5"/>
          <p:cNvSpPr>
            <a:spLocks noChangeArrowheads="1"/>
          </p:cNvSpPr>
          <p:nvPr/>
        </p:nvSpPr>
        <p:spPr bwMode="auto">
          <a:xfrm rot="5400000">
            <a:off x="3656013" y="3071812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56006" name="AutoShape 6"/>
          <p:cNvSpPr>
            <a:spLocks noChangeArrowheads="1"/>
          </p:cNvSpPr>
          <p:nvPr/>
        </p:nvSpPr>
        <p:spPr bwMode="auto">
          <a:xfrm rot="-5400000">
            <a:off x="3671888" y="3033712"/>
            <a:ext cx="1219200" cy="485775"/>
          </a:xfrm>
          <a:prstGeom prst="rightArrow">
            <a:avLst>
              <a:gd name="adj1" fmla="val 50000"/>
              <a:gd name="adj2" fmla="val 62745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31081" name="Text Box 7"/>
          <p:cNvSpPr txBox="1">
            <a:spLocks noChangeArrowheads="1"/>
          </p:cNvSpPr>
          <p:nvPr/>
        </p:nvSpPr>
        <p:spPr bwMode="auto">
          <a:xfrm>
            <a:off x="4648200" y="2971800"/>
            <a:ext cx="993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Jester" pitchFamily="2" charset="0"/>
              </a:rPr>
              <a:t>PDO</a:t>
            </a:r>
          </a:p>
        </p:txBody>
      </p:sp>
      <p:sp>
        <p:nvSpPr>
          <p:cNvPr id="131082" name="Text Box 8"/>
          <p:cNvSpPr txBox="1">
            <a:spLocks noChangeArrowheads="1"/>
          </p:cNvSpPr>
          <p:nvPr/>
        </p:nvSpPr>
        <p:spPr bwMode="auto">
          <a:xfrm>
            <a:off x="1236663" y="485775"/>
            <a:ext cx="6738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Pacific Decadal Oscillation (PDO)</a:t>
            </a: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25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60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5600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25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5600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560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3" grpId="0" animBg="1"/>
      <p:bldP spid="256003" grpId="1" animBg="1"/>
      <p:bldP spid="256004" grpId="0" animBg="1"/>
      <p:bldP spid="256004" grpId="1" animBg="1"/>
      <p:bldP spid="256005" grpId="0" animBg="1"/>
      <p:bldP spid="256005" grpId="1" animBg="1"/>
      <p:bldP spid="256006" grpId="0" animBg="1"/>
      <p:bldP spid="256006" grpId="1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547C6E7-DD2F-4AD1-9073-40265F90E0D1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36196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61123" name="Oval 3"/>
          <p:cNvSpPr>
            <a:spLocks noChangeArrowheads="1"/>
          </p:cNvSpPr>
          <p:nvPr/>
        </p:nvSpPr>
        <p:spPr bwMode="auto">
          <a:xfrm>
            <a:off x="7315200" y="1905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61124" name="Oval 4"/>
          <p:cNvSpPr>
            <a:spLocks noChangeArrowheads="1"/>
          </p:cNvSpPr>
          <p:nvPr/>
        </p:nvSpPr>
        <p:spPr bwMode="auto">
          <a:xfrm>
            <a:off x="7239000" y="2667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61125" name="AutoShape 5"/>
          <p:cNvSpPr>
            <a:spLocks noChangeArrowheads="1"/>
          </p:cNvSpPr>
          <p:nvPr/>
        </p:nvSpPr>
        <p:spPr bwMode="auto">
          <a:xfrm rot="6498980">
            <a:off x="7186613" y="23098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61126" name="AutoShape 6"/>
          <p:cNvSpPr>
            <a:spLocks noChangeArrowheads="1"/>
          </p:cNvSpPr>
          <p:nvPr/>
        </p:nvSpPr>
        <p:spPr bwMode="auto">
          <a:xfrm rot="-4274044">
            <a:off x="7212013" y="22717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36201" name="Text Box 7"/>
          <p:cNvSpPr txBox="1">
            <a:spLocks noChangeArrowheads="1"/>
          </p:cNvSpPr>
          <p:nvPr/>
        </p:nvSpPr>
        <p:spPr bwMode="auto">
          <a:xfrm>
            <a:off x="1477963" y="485775"/>
            <a:ext cx="6265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Arctic Ocean Oscillation (AOO)</a:t>
            </a:r>
          </a:p>
        </p:txBody>
      </p:sp>
      <p:sp>
        <p:nvSpPr>
          <p:cNvPr id="136202" name="Text Box 8"/>
          <p:cNvSpPr txBox="1">
            <a:spLocks noChangeArrowheads="1"/>
          </p:cNvSpPr>
          <p:nvPr/>
        </p:nvSpPr>
        <p:spPr bwMode="auto">
          <a:xfrm>
            <a:off x="6940550" y="3048000"/>
            <a:ext cx="101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Jester" pitchFamily="2" charset="0"/>
              </a:rPr>
              <a:t>AOO</a:t>
            </a: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6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61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6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611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animBg="1"/>
      <p:bldP spid="261123" grpId="1" animBg="1"/>
      <p:bldP spid="261124" grpId="0" animBg="1"/>
      <p:bldP spid="261124" grpId="1" animBg="1"/>
      <p:bldP spid="261125" grpId="0" animBg="1"/>
      <p:bldP spid="261125" grpId="1" animBg="1"/>
      <p:bldP spid="261126" grpId="0" animBg="1"/>
      <p:bldP spid="26112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3316" name="Picture 3" descr="maury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lum bright="-24000"/>
          </a:blip>
          <a:srcRect/>
          <a:stretch>
            <a:fillRect/>
          </a:stretch>
        </p:blipFill>
        <p:spPr>
          <a:xfrm>
            <a:off x="4038600" y="304800"/>
            <a:ext cx="4724400" cy="6128951"/>
          </a:xfrm>
          <a:noFill/>
          <a:ln w="76200">
            <a:solidFill>
              <a:schemeClr val="accent1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28BBE63-ACEF-48E4-B3F6-D8C6E4953064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609600" y="1219200"/>
            <a:ext cx="5257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Matthew Fontaine</a:t>
            </a:r>
          </a:p>
          <a:p>
            <a:pPr algn="ctr">
              <a:defRPr/>
            </a:pP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Maury</a:t>
            </a:r>
          </a:p>
          <a:p>
            <a:pPr algn="ctr">
              <a:defRPr/>
            </a:pP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(1806-1873)</a:t>
            </a:r>
          </a:p>
          <a:p>
            <a:pPr algn="ctr">
              <a:defRPr/>
            </a:pP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----------</a:t>
            </a:r>
            <a:b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</a:b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“Pathfinder of the Seas”</a:t>
            </a:r>
          </a:p>
          <a:p>
            <a:pPr algn="ctr">
              <a:defRPr/>
            </a:pP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-----------</a:t>
            </a:r>
          </a:p>
          <a:p>
            <a:pPr algn="ctr">
              <a:defRPr/>
            </a:pP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First </a:t>
            </a:r>
            <a:r>
              <a:rPr lang="en-US" sz="2800" b="1" dirty="0" err="1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Hydrographer</a:t>
            </a:r>
            <a:endParaRPr lang="en-US" sz="2800" b="1" dirty="0" smtClean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 algn="ctr">
              <a:defRPr/>
            </a:pP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Of the U.S. Navy</a:t>
            </a:r>
          </a:p>
          <a:p>
            <a:pPr algn="ctr">
              <a:defRPr/>
            </a:pP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----------</a:t>
            </a:r>
          </a:p>
          <a:p>
            <a:pPr algn="ctr">
              <a:defRPr/>
            </a:pP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1842-1861</a:t>
            </a:r>
            <a:endParaRPr lang="en-US" sz="28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4138CC7-90C3-4EEA-A427-E1F17E32A1D1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37220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70339" name="Oval 3"/>
          <p:cNvSpPr>
            <a:spLocks noChangeArrowheads="1"/>
          </p:cNvSpPr>
          <p:nvPr/>
        </p:nvSpPr>
        <p:spPr bwMode="auto">
          <a:xfrm>
            <a:off x="7315200" y="1905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70340" name="Oval 4"/>
          <p:cNvSpPr>
            <a:spLocks noChangeArrowheads="1"/>
          </p:cNvSpPr>
          <p:nvPr/>
        </p:nvSpPr>
        <p:spPr bwMode="auto">
          <a:xfrm>
            <a:off x="7239000" y="2667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70341" name="AutoShape 5"/>
          <p:cNvSpPr>
            <a:spLocks noChangeArrowheads="1"/>
          </p:cNvSpPr>
          <p:nvPr/>
        </p:nvSpPr>
        <p:spPr bwMode="auto">
          <a:xfrm rot="6498980">
            <a:off x="7186613" y="23098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70342" name="AutoShape 6"/>
          <p:cNvSpPr>
            <a:spLocks noChangeArrowheads="1"/>
          </p:cNvSpPr>
          <p:nvPr/>
        </p:nvSpPr>
        <p:spPr bwMode="auto">
          <a:xfrm rot="-4274044">
            <a:off x="7212013" y="22717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37225" name="Text Box 7"/>
          <p:cNvSpPr txBox="1">
            <a:spLocks noChangeArrowheads="1"/>
          </p:cNvSpPr>
          <p:nvPr/>
        </p:nvSpPr>
        <p:spPr bwMode="auto">
          <a:xfrm>
            <a:off x="1477963" y="485775"/>
            <a:ext cx="6265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Arctic Ocean Oscillation (AOO)</a:t>
            </a:r>
          </a:p>
        </p:txBody>
      </p:sp>
      <p:sp>
        <p:nvSpPr>
          <p:cNvPr id="137226" name="Text Box 8"/>
          <p:cNvSpPr txBox="1">
            <a:spLocks noChangeArrowheads="1"/>
          </p:cNvSpPr>
          <p:nvPr/>
        </p:nvSpPr>
        <p:spPr bwMode="auto">
          <a:xfrm>
            <a:off x="6940550" y="3048000"/>
            <a:ext cx="101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Jester" pitchFamily="2" charset="0"/>
              </a:rPr>
              <a:t>AOO</a:t>
            </a: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70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703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703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70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7033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703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animBg="1"/>
      <p:bldP spid="270339" grpId="1" animBg="1"/>
      <p:bldP spid="270340" grpId="0" animBg="1"/>
      <p:bldP spid="270340" grpId="1" animBg="1"/>
      <p:bldP spid="270341" grpId="0" animBg="1"/>
      <p:bldP spid="270341" grpId="1" animBg="1"/>
      <p:bldP spid="270342" grpId="0" animBg="1"/>
      <p:bldP spid="270342" grpId="1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44CB1E3-E6CC-4FB3-B469-3F77E4933F0E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42340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63875" name="Oval 3"/>
          <p:cNvSpPr>
            <a:spLocks noChangeArrowheads="1"/>
          </p:cNvSpPr>
          <p:nvPr/>
        </p:nvSpPr>
        <p:spPr bwMode="auto">
          <a:xfrm>
            <a:off x="1066800" y="42672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63876" name="Oval 4"/>
          <p:cNvSpPr>
            <a:spLocks noChangeArrowheads="1"/>
          </p:cNvSpPr>
          <p:nvPr/>
        </p:nvSpPr>
        <p:spPr bwMode="auto">
          <a:xfrm>
            <a:off x="20574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63877" name="AutoShape 5"/>
          <p:cNvSpPr>
            <a:spLocks noChangeArrowheads="1"/>
          </p:cNvSpPr>
          <p:nvPr/>
        </p:nvSpPr>
        <p:spPr bwMode="auto">
          <a:xfrm>
            <a:off x="1524000" y="4343400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63878" name="AutoShape 6"/>
          <p:cNvSpPr>
            <a:spLocks noChangeArrowheads="1"/>
          </p:cNvSpPr>
          <p:nvPr/>
        </p:nvSpPr>
        <p:spPr bwMode="auto">
          <a:xfrm rot="10800000">
            <a:off x="1447800" y="4381500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42345" name="Text Box 7"/>
          <p:cNvSpPr txBox="1">
            <a:spLocks noChangeArrowheads="1"/>
          </p:cNvSpPr>
          <p:nvPr/>
        </p:nvSpPr>
        <p:spPr bwMode="auto">
          <a:xfrm>
            <a:off x="1963738" y="485775"/>
            <a:ext cx="52943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Indian Ocean Dipole (IOD)</a:t>
            </a:r>
          </a:p>
        </p:txBody>
      </p:sp>
      <p:sp>
        <p:nvSpPr>
          <p:cNvPr id="142346" name="Text Box 8"/>
          <p:cNvSpPr txBox="1">
            <a:spLocks noChangeArrowheads="1"/>
          </p:cNvSpPr>
          <p:nvPr/>
        </p:nvSpPr>
        <p:spPr bwMode="auto">
          <a:xfrm>
            <a:off x="1447800" y="3505200"/>
            <a:ext cx="863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Jester" pitchFamily="2" charset="0"/>
              </a:rPr>
              <a:t>IOD</a:t>
            </a:r>
          </a:p>
        </p:txBody>
      </p:sp>
    </p:spTree>
  </p:cSld>
  <p:clrMapOvr>
    <a:masterClrMapping/>
  </p:clrMapOvr>
  <p:transition spd="slow" advClick="0"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63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638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6387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46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6387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638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5" grpId="0" animBg="1"/>
      <p:bldP spid="463875" grpId="1" animBg="1"/>
      <p:bldP spid="463876" grpId="0" animBg="1"/>
      <p:bldP spid="463876" grpId="1" animBg="1"/>
      <p:bldP spid="463877" grpId="0" animBg="1"/>
      <p:bldP spid="463877" grpId="1" animBg="1"/>
      <p:bldP spid="46387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4AE5ECE-4EE9-4850-9255-0DA8B050CA51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43364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65923" name="Oval 3"/>
          <p:cNvSpPr>
            <a:spLocks noChangeArrowheads="1"/>
          </p:cNvSpPr>
          <p:nvPr/>
        </p:nvSpPr>
        <p:spPr bwMode="auto">
          <a:xfrm>
            <a:off x="1066800" y="42672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65924" name="Oval 4"/>
          <p:cNvSpPr>
            <a:spLocks noChangeArrowheads="1"/>
          </p:cNvSpPr>
          <p:nvPr/>
        </p:nvSpPr>
        <p:spPr bwMode="auto">
          <a:xfrm>
            <a:off x="20574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65925" name="AutoShape 5"/>
          <p:cNvSpPr>
            <a:spLocks noChangeArrowheads="1"/>
          </p:cNvSpPr>
          <p:nvPr/>
        </p:nvSpPr>
        <p:spPr bwMode="auto">
          <a:xfrm>
            <a:off x="1524000" y="4343400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65926" name="AutoShape 6"/>
          <p:cNvSpPr>
            <a:spLocks noChangeArrowheads="1"/>
          </p:cNvSpPr>
          <p:nvPr/>
        </p:nvSpPr>
        <p:spPr bwMode="auto">
          <a:xfrm rot="10800000">
            <a:off x="1447800" y="4381500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43369" name="Text Box 7"/>
          <p:cNvSpPr txBox="1">
            <a:spLocks noChangeArrowheads="1"/>
          </p:cNvSpPr>
          <p:nvPr/>
        </p:nvSpPr>
        <p:spPr bwMode="auto">
          <a:xfrm>
            <a:off x="1965325" y="485775"/>
            <a:ext cx="52943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Indian Ocean Dipole (IOD)</a:t>
            </a:r>
          </a:p>
        </p:txBody>
      </p:sp>
      <p:sp>
        <p:nvSpPr>
          <p:cNvPr id="143370" name="Text Box 8"/>
          <p:cNvSpPr txBox="1">
            <a:spLocks noChangeArrowheads="1"/>
          </p:cNvSpPr>
          <p:nvPr/>
        </p:nvSpPr>
        <p:spPr bwMode="auto">
          <a:xfrm>
            <a:off x="1447800" y="3505200"/>
            <a:ext cx="863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Jester" pitchFamily="2" charset="0"/>
              </a:rPr>
              <a:t>IOD</a:t>
            </a: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65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659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659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465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6592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659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3" grpId="0" animBg="1"/>
      <p:bldP spid="465923" grpId="1" animBg="1"/>
      <p:bldP spid="465924" grpId="0" animBg="1"/>
      <p:bldP spid="465924" grpId="1" animBg="1"/>
      <p:bldP spid="465925" grpId="0" animBg="1"/>
      <p:bldP spid="465925" grpId="1" animBg="1"/>
      <p:bldP spid="46592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6CA0516-D852-4C44-8004-DAF848EC1128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16388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84675" name="Oval 3"/>
          <p:cNvSpPr>
            <a:spLocks noChangeArrowheads="1"/>
          </p:cNvSpPr>
          <p:nvPr/>
        </p:nvSpPr>
        <p:spPr bwMode="auto">
          <a:xfrm>
            <a:off x="7315200" y="1905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76" name="Oval 4"/>
          <p:cNvSpPr>
            <a:spLocks noChangeArrowheads="1"/>
          </p:cNvSpPr>
          <p:nvPr/>
        </p:nvSpPr>
        <p:spPr bwMode="auto">
          <a:xfrm>
            <a:off x="7239000" y="2667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77" name="AutoShape 5"/>
          <p:cNvSpPr>
            <a:spLocks noChangeArrowheads="1"/>
          </p:cNvSpPr>
          <p:nvPr/>
        </p:nvSpPr>
        <p:spPr bwMode="auto">
          <a:xfrm rot="6498980">
            <a:off x="7186613" y="23098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79" name="Oval 7"/>
          <p:cNvSpPr>
            <a:spLocks noChangeArrowheads="1"/>
          </p:cNvSpPr>
          <p:nvPr/>
        </p:nvSpPr>
        <p:spPr bwMode="auto">
          <a:xfrm>
            <a:off x="3886200" y="2286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80" name="Oval 8"/>
          <p:cNvSpPr>
            <a:spLocks noChangeArrowheads="1"/>
          </p:cNvSpPr>
          <p:nvPr/>
        </p:nvSpPr>
        <p:spPr bwMode="auto">
          <a:xfrm>
            <a:off x="4038600" y="3657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81" name="AutoShape 9"/>
          <p:cNvSpPr>
            <a:spLocks noChangeArrowheads="1"/>
          </p:cNvSpPr>
          <p:nvPr/>
        </p:nvSpPr>
        <p:spPr bwMode="auto">
          <a:xfrm rot="5400000">
            <a:off x="3656013" y="3071812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83" name="Oval 11"/>
          <p:cNvSpPr>
            <a:spLocks noChangeArrowheads="1"/>
          </p:cNvSpPr>
          <p:nvPr/>
        </p:nvSpPr>
        <p:spPr bwMode="auto">
          <a:xfrm>
            <a:off x="73914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84" name="Oval 12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85" name="AutoShape 13"/>
          <p:cNvSpPr>
            <a:spLocks noChangeArrowheads="1"/>
          </p:cNvSpPr>
          <p:nvPr/>
        </p:nvSpPr>
        <p:spPr bwMode="auto">
          <a:xfrm rot="6397886">
            <a:off x="7291388" y="25384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87" name="Oval 15"/>
          <p:cNvSpPr>
            <a:spLocks noChangeArrowheads="1"/>
          </p:cNvSpPr>
          <p:nvPr/>
        </p:nvSpPr>
        <p:spPr bwMode="auto">
          <a:xfrm>
            <a:off x="3352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88" name="Oval 16"/>
          <p:cNvSpPr>
            <a:spLocks noChangeArrowheads="1"/>
          </p:cNvSpPr>
          <p:nvPr/>
        </p:nvSpPr>
        <p:spPr bwMode="auto">
          <a:xfrm>
            <a:off x="5867400" y="3886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89" name="AutoShape 17"/>
          <p:cNvSpPr>
            <a:spLocks noChangeArrowheads="1"/>
          </p:cNvSpPr>
          <p:nvPr/>
        </p:nvSpPr>
        <p:spPr bwMode="auto">
          <a:xfrm>
            <a:off x="42672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6401" name="Text Box 19"/>
          <p:cNvSpPr txBox="1"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In the Past 20 Years We Have Come to Recognize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Many Simultaneous Oscillations In the Ocean</a:t>
            </a:r>
          </a:p>
        </p:txBody>
      </p:sp>
      <p:sp>
        <p:nvSpPr>
          <p:cNvPr id="284692" name="Oval 20"/>
          <p:cNvSpPr>
            <a:spLocks noChangeArrowheads="1"/>
          </p:cNvSpPr>
          <p:nvPr/>
        </p:nvSpPr>
        <p:spPr bwMode="auto">
          <a:xfrm>
            <a:off x="1219200" y="42672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93" name="Oval 21"/>
          <p:cNvSpPr>
            <a:spLocks noChangeArrowheads="1"/>
          </p:cNvSpPr>
          <p:nvPr/>
        </p:nvSpPr>
        <p:spPr bwMode="auto">
          <a:xfrm>
            <a:off x="20574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4694" name="AutoShape 22"/>
          <p:cNvSpPr>
            <a:spLocks noChangeArrowheads="1"/>
          </p:cNvSpPr>
          <p:nvPr/>
        </p:nvSpPr>
        <p:spPr bwMode="auto">
          <a:xfrm>
            <a:off x="1524000" y="4343400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4495800" y="2971800"/>
            <a:ext cx="797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PDO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1371600" y="4800600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IOD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7924800" y="3124200"/>
            <a:ext cx="81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NAO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6172200" y="1828800"/>
            <a:ext cx="814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Jester" pitchFamily="2" charset="0"/>
              </a:rPr>
              <a:t>AOO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67200" y="4419600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Jester" pitchFamily="2" charset="0"/>
              </a:rPr>
              <a:t>ENSO</a:t>
            </a:r>
            <a:endParaRPr lang="en-US" sz="2400" b="1" dirty="0">
              <a:solidFill>
                <a:srgbClr val="000000"/>
              </a:solidFill>
              <a:latin typeface="Jester" pitchFamily="2" charset="0"/>
            </a:endParaRPr>
          </a:p>
        </p:txBody>
      </p:sp>
    </p:spTree>
  </p:cSld>
  <p:clrMapOvr>
    <a:masterClrMapping/>
  </p:clrMapOvr>
  <p:transition spd="slow" advClick="0"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469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468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467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468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8467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846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46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846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846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846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2000"/>
                                        <p:tgtEl>
                                          <p:spTgt spid="28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2000"/>
                                        <p:tgtEl>
                                          <p:spTgt spid="28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2000"/>
                                        <p:tgtEl>
                                          <p:spTgt spid="28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2000"/>
                                        <p:tgtEl>
                                          <p:spTgt spid="28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2000"/>
                                        <p:tgtEl>
                                          <p:spTgt spid="284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animBg="1"/>
      <p:bldP spid="284676" grpId="0" animBg="1"/>
      <p:bldP spid="284677" grpId="0" animBg="1"/>
      <p:bldP spid="284679" grpId="0" animBg="1"/>
      <p:bldP spid="284680" grpId="0" animBg="1"/>
      <p:bldP spid="284681" grpId="0" animBg="1"/>
      <p:bldP spid="284683" grpId="0" animBg="1"/>
      <p:bldP spid="284684" grpId="0" animBg="1"/>
      <p:bldP spid="284685" grpId="0" animBg="1"/>
      <p:bldP spid="284687" grpId="0" animBg="1"/>
      <p:bldP spid="284688" grpId="0" animBg="1"/>
      <p:bldP spid="284689" grpId="0" animBg="1"/>
      <p:bldP spid="284692" grpId="0" animBg="1"/>
      <p:bldP spid="284693" grpId="0" animBg="1"/>
      <p:bldP spid="284694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665E8D8-6CDE-4052-95CB-2E0F7E1616A4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17412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86723" name="Oval 3"/>
          <p:cNvSpPr>
            <a:spLocks noChangeArrowheads="1"/>
          </p:cNvSpPr>
          <p:nvPr/>
        </p:nvSpPr>
        <p:spPr bwMode="auto">
          <a:xfrm>
            <a:off x="7086600" y="2286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24" name="Oval 4"/>
          <p:cNvSpPr>
            <a:spLocks noChangeArrowheads="1"/>
          </p:cNvSpPr>
          <p:nvPr/>
        </p:nvSpPr>
        <p:spPr bwMode="auto">
          <a:xfrm>
            <a:off x="7391400" y="20574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26" name="AutoShape 6"/>
          <p:cNvSpPr>
            <a:spLocks noChangeArrowheads="1"/>
          </p:cNvSpPr>
          <p:nvPr/>
        </p:nvSpPr>
        <p:spPr bwMode="auto">
          <a:xfrm rot="-4274044">
            <a:off x="7177088" y="22717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27" name="Oval 7"/>
          <p:cNvSpPr>
            <a:spLocks noChangeArrowheads="1"/>
          </p:cNvSpPr>
          <p:nvPr/>
        </p:nvSpPr>
        <p:spPr bwMode="auto">
          <a:xfrm>
            <a:off x="3810000" y="32766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28" name="Oval 8"/>
          <p:cNvSpPr>
            <a:spLocks noChangeArrowheads="1"/>
          </p:cNvSpPr>
          <p:nvPr/>
        </p:nvSpPr>
        <p:spPr bwMode="auto">
          <a:xfrm>
            <a:off x="3962400" y="2514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30" name="AutoShape 10"/>
          <p:cNvSpPr>
            <a:spLocks noChangeArrowheads="1"/>
          </p:cNvSpPr>
          <p:nvPr/>
        </p:nvSpPr>
        <p:spPr bwMode="auto">
          <a:xfrm rot="-5400000">
            <a:off x="3595688" y="3033712"/>
            <a:ext cx="1219200" cy="485775"/>
          </a:xfrm>
          <a:prstGeom prst="rightArrow">
            <a:avLst>
              <a:gd name="adj1" fmla="val 50000"/>
              <a:gd name="adj2" fmla="val 62745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31" name="Oval 11"/>
          <p:cNvSpPr>
            <a:spLocks noChangeArrowheads="1"/>
          </p:cNvSpPr>
          <p:nvPr/>
        </p:nvSpPr>
        <p:spPr bwMode="auto">
          <a:xfrm>
            <a:off x="7086600" y="2819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32" name="Oval 12"/>
          <p:cNvSpPr>
            <a:spLocks noChangeArrowheads="1"/>
          </p:cNvSpPr>
          <p:nvPr/>
        </p:nvSpPr>
        <p:spPr bwMode="auto">
          <a:xfrm>
            <a:off x="7620000" y="2133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34" name="AutoShape 14"/>
          <p:cNvSpPr>
            <a:spLocks noChangeArrowheads="1"/>
          </p:cNvSpPr>
          <p:nvPr/>
        </p:nvSpPr>
        <p:spPr bwMode="auto">
          <a:xfrm rot="-4405334">
            <a:off x="74056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35" name="Oval 15"/>
          <p:cNvSpPr>
            <a:spLocks noChangeArrowheads="1"/>
          </p:cNvSpPr>
          <p:nvPr/>
        </p:nvSpPr>
        <p:spPr bwMode="auto">
          <a:xfrm>
            <a:off x="5257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36" name="Oval 16"/>
          <p:cNvSpPr>
            <a:spLocks noChangeArrowheads="1"/>
          </p:cNvSpPr>
          <p:nvPr/>
        </p:nvSpPr>
        <p:spPr bwMode="auto">
          <a:xfrm>
            <a:off x="3581400" y="39624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38" name="AutoShape 18"/>
          <p:cNvSpPr>
            <a:spLocks noChangeArrowheads="1"/>
          </p:cNvSpPr>
          <p:nvPr/>
        </p:nvSpPr>
        <p:spPr bwMode="auto">
          <a:xfrm rot="10800000">
            <a:off x="4038600" y="39624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7425" name="Rectangle 19"/>
          <p:cNvSpPr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In the Past 20 Years We Have Come to Recognize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Many Simultaneous Oscillations In the Ocean</a:t>
            </a:r>
          </a:p>
        </p:txBody>
      </p:sp>
      <p:sp>
        <p:nvSpPr>
          <p:cNvPr id="286740" name="Oval 20"/>
          <p:cNvSpPr>
            <a:spLocks noChangeArrowheads="1"/>
          </p:cNvSpPr>
          <p:nvPr/>
        </p:nvSpPr>
        <p:spPr bwMode="auto">
          <a:xfrm>
            <a:off x="1828800" y="43434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41" name="Oval 21"/>
          <p:cNvSpPr>
            <a:spLocks noChangeArrowheads="1"/>
          </p:cNvSpPr>
          <p:nvPr/>
        </p:nvSpPr>
        <p:spPr bwMode="auto">
          <a:xfrm>
            <a:off x="11430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86743" name="AutoShape 23"/>
          <p:cNvSpPr>
            <a:spLocks noChangeArrowheads="1"/>
          </p:cNvSpPr>
          <p:nvPr/>
        </p:nvSpPr>
        <p:spPr bwMode="auto">
          <a:xfrm rot="10800000">
            <a:off x="1371600" y="4419600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4495800" y="2971800"/>
            <a:ext cx="797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PDO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1371600" y="4800600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IOD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7924800" y="3124200"/>
            <a:ext cx="81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NAO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6172200" y="1828800"/>
            <a:ext cx="814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Jester" pitchFamily="2" charset="0"/>
              </a:rPr>
              <a:t>AOO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67200" y="4419600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Jester" pitchFamily="2" charset="0"/>
              </a:rPr>
              <a:t>ENSO</a:t>
            </a:r>
            <a:endParaRPr lang="en-US" sz="2400" b="1" dirty="0">
              <a:solidFill>
                <a:srgbClr val="000000"/>
              </a:solidFill>
              <a:latin typeface="Jester" pitchFamily="2" charset="0"/>
            </a:endParaRP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67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67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67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67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867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8673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672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8673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8672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8674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2000"/>
                                        <p:tgtEl>
                                          <p:spTgt spid="28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2000"/>
                                        <p:tgtEl>
                                          <p:spTgt spid="286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2000"/>
                                        <p:tgtEl>
                                          <p:spTgt spid="28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2000"/>
                                        <p:tgtEl>
                                          <p:spTgt spid="286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28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animBg="1"/>
      <p:bldP spid="286724" grpId="0" animBg="1"/>
      <p:bldP spid="286726" grpId="0" animBg="1"/>
      <p:bldP spid="286727" grpId="0" animBg="1"/>
      <p:bldP spid="286728" grpId="0" animBg="1"/>
      <p:bldP spid="286730" grpId="0" animBg="1"/>
      <p:bldP spid="286731" grpId="0" animBg="1"/>
      <p:bldP spid="286732" grpId="0" animBg="1"/>
      <p:bldP spid="286734" grpId="0" animBg="1"/>
      <p:bldP spid="286735" grpId="0" animBg="1"/>
      <p:bldP spid="286736" grpId="0" animBg="1"/>
      <p:bldP spid="286738" grpId="0" animBg="1"/>
      <p:bldP spid="286740" grpId="0" animBg="1"/>
      <p:bldP spid="286741" grpId="0" animBg="1"/>
      <p:bldP spid="28674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8E364F2-E7B0-4BE2-BDFB-7292500D5A71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18436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72067" name="Oval 3"/>
          <p:cNvSpPr>
            <a:spLocks noChangeArrowheads="1"/>
          </p:cNvSpPr>
          <p:nvPr/>
        </p:nvSpPr>
        <p:spPr bwMode="auto">
          <a:xfrm>
            <a:off x="7315200" y="1905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68" name="Oval 4"/>
          <p:cNvSpPr>
            <a:spLocks noChangeArrowheads="1"/>
          </p:cNvSpPr>
          <p:nvPr/>
        </p:nvSpPr>
        <p:spPr bwMode="auto">
          <a:xfrm>
            <a:off x="7239000" y="2667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69" name="AutoShape 5"/>
          <p:cNvSpPr>
            <a:spLocks noChangeArrowheads="1"/>
          </p:cNvSpPr>
          <p:nvPr/>
        </p:nvSpPr>
        <p:spPr bwMode="auto">
          <a:xfrm rot="6498980">
            <a:off x="7186613" y="23098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70" name="Oval 6"/>
          <p:cNvSpPr>
            <a:spLocks noChangeArrowheads="1"/>
          </p:cNvSpPr>
          <p:nvPr/>
        </p:nvSpPr>
        <p:spPr bwMode="auto">
          <a:xfrm>
            <a:off x="3886200" y="2286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71" name="Oval 7"/>
          <p:cNvSpPr>
            <a:spLocks noChangeArrowheads="1"/>
          </p:cNvSpPr>
          <p:nvPr/>
        </p:nvSpPr>
        <p:spPr bwMode="auto">
          <a:xfrm>
            <a:off x="4038600" y="3657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72" name="AutoShape 8"/>
          <p:cNvSpPr>
            <a:spLocks noChangeArrowheads="1"/>
          </p:cNvSpPr>
          <p:nvPr/>
        </p:nvSpPr>
        <p:spPr bwMode="auto">
          <a:xfrm rot="5400000">
            <a:off x="3656013" y="3071812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73" name="Oval 9"/>
          <p:cNvSpPr>
            <a:spLocks noChangeArrowheads="1"/>
          </p:cNvSpPr>
          <p:nvPr/>
        </p:nvSpPr>
        <p:spPr bwMode="auto">
          <a:xfrm>
            <a:off x="73914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74" name="Oval 10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75" name="AutoShape 11"/>
          <p:cNvSpPr>
            <a:spLocks noChangeArrowheads="1"/>
          </p:cNvSpPr>
          <p:nvPr/>
        </p:nvSpPr>
        <p:spPr bwMode="auto">
          <a:xfrm rot="6397886">
            <a:off x="7291388" y="25384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76" name="Oval 12"/>
          <p:cNvSpPr>
            <a:spLocks noChangeArrowheads="1"/>
          </p:cNvSpPr>
          <p:nvPr/>
        </p:nvSpPr>
        <p:spPr bwMode="auto">
          <a:xfrm>
            <a:off x="3352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77" name="Oval 13"/>
          <p:cNvSpPr>
            <a:spLocks noChangeArrowheads="1"/>
          </p:cNvSpPr>
          <p:nvPr/>
        </p:nvSpPr>
        <p:spPr bwMode="auto">
          <a:xfrm>
            <a:off x="5867400" y="3886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78" name="AutoShape 14"/>
          <p:cNvSpPr>
            <a:spLocks noChangeArrowheads="1"/>
          </p:cNvSpPr>
          <p:nvPr/>
        </p:nvSpPr>
        <p:spPr bwMode="auto">
          <a:xfrm>
            <a:off x="42672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8449" name="Text Box 15"/>
          <p:cNvSpPr txBox="1"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In the Past 20 Years We Have Come to Recognize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Many Simultaneous Oscillations In the Ocean</a:t>
            </a:r>
          </a:p>
        </p:txBody>
      </p:sp>
      <p:sp>
        <p:nvSpPr>
          <p:cNvPr id="472080" name="Oval 16"/>
          <p:cNvSpPr>
            <a:spLocks noChangeArrowheads="1"/>
          </p:cNvSpPr>
          <p:nvPr/>
        </p:nvSpPr>
        <p:spPr bwMode="auto">
          <a:xfrm>
            <a:off x="1219200" y="42672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81" name="Oval 17"/>
          <p:cNvSpPr>
            <a:spLocks noChangeArrowheads="1"/>
          </p:cNvSpPr>
          <p:nvPr/>
        </p:nvSpPr>
        <p:spPr bwMode="auto">
          <a:xfrm>
            <a:off x="20574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2082" name="AutoShape 18"/>
          <p:cNvSpPr>
            <a:spLocks noChangeArrowheads="1"/>
          </p:cNvSpPr>
          <p:nvPr/>
        </p:nvSpPr>
        <p:spPr bwMode="auto">
          <a:xfrm>
            <a:off x="1524000" y="4343400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4495800" y="2971800"/>
            <a:ext cx="797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PDO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1371600" y="4800600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IOD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7924800" y="3124200"/>
            <a:ext cx="81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NAO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6172200" y="1828800"/>
            <a:ext cx="814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Jester" pitchFamily="2" charset="0"/>
              </a:rPr>
              <a:t>AOO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67200" y="4419600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Jester" pitchFamily="2" charset="0"/>
              </a:rPr>
              <a:t>ENSO</a:t>
            </a:r>
            <a:endParaRPr lang="en-US" sz="2400" b="1" dirty="0">
              <a:solidFill>
                <a:srgbClr val="000000"/>
              </a:solidFill>
              <a:latin typeface="Jester" pitchFamily="2" charset="0"/>
            </a:endParaRP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208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7207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7207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7207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7206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720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720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2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720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72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2000"/>
                                        <p:tgtEl>
                                          <p:spTgt spid="47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2000"/>
                                        <p:tgtEl>
                                          <p:spTgt spid="47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2000"/>
                                        <p:tgtEl>
                                          <p:spTgt spid="47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2000"/>
                                        <p:tgtEl>
                                          <p:spTgt spid="47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2000"/>
                                        <p:tgtEl>
                                          <p:spTgt spid="47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7" grpId="0" animBg="1"/>
      <p:bldP spid="472068" grpId="0" animBg="1"/>
      <p:bldP spid="472069" grpId="0" animBg="1"/>
      <p:bldP spid="472070" grpId="0" animBg="1"/>
      <p:bldP spid="472071" grpId="0" animBg="1"/>
      <p:bldP spid="472072" grpId="0" animBg="1"/>
      <p:bldP spid="472073" grpId="0" animBg="1"/>
      <p:bldP spid="472074" grpId="0" animBg="1"/>
      <p:bldP spid="472075" grpId="0" animBg="1"/>
      <p:bldP spid="472076" grpId="0" animBg="1"/>
      <p:bldP spid="472077" grpId="0" animBg="1"/>
      <p:bldP spid="472078" grpId="0" animBg="1"/>
      <p:bldP spid="472080" grpId="0" animBg="1"/>
      <p:bldP spid="472081" grpId="0" animBg="1"/>
      <p:bldP spid="47208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F0F5B1A-86EA-4A05-9AB6-0C9D3E929BE0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19460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74115" name="Oval 3"/>
          <p:cNvSpPr>
            <a:spLocks noChangeArrowheads="1"/>
          </p:cNvSpPr>
          <p:nvPr/>
        </p:nvSpPr>
        <p:spPr bwMode="auto">
          <a:xfrm>
            <a:off x="7086600" y="2286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16" name="Oval 4"/>
          <p:cNvSpPr>
            <a:spLocks noChangeArrowheads="1"/>
          </p:cNvSpPr>
          <p:nvPr/>
        </p:nvSpPr>
        <p:spPr bwMode="auto">
          <a:xfrm>
            <a:off x="7391400" y="20574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17" name="AutoShape 5"/>
          <p:cNvSpPr>
            <a:spLocks noChangeArrowheads="1"/>
          </p:cNvSpPr>
          <p:nvPr/>
        </p:nvSpPr>
        <p:spPr bwMode="auto">
          <a:xfrm rot="-4274044">
            <a:off x="7177088" y="22717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18" name="Oval 6"/>
          <p:cNvSpPr>
            <a:spLocks noChangeArrowheads="1"/>
          </p:cNvSpPr>
          <p:nvPr/>
        </p:nvSpPr>
        <p:spPr bwMode="auto">
          <a:xfrm>
            <a:off x="3810000" y="32766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19" name="Oval 7"/>
          <p:cNvSpPr>
            <a:spLocks noChangeArrowheads="1"/>
          </p:cNvSpPr>
          <p:nvPr/>
        </p:nvSpPr>
        <p:spPr bwMode="auto">
          <a:xfrm>
            <a:off x="3962400" y="2514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20" name="AutoShape 8"/>
          <p:cNvSpPr>
            <a:spLocks noChangeArrowheads="1"/>
          </p:cNvSpPr>
          <p:nvPr/>
        </p:nvSpPr>
        <p:spPr bwMode="auto">
          <a:xfrm rot="-5400000">
            <a:off x="3595688" y="3033712"/>
            <a:ext cx="1219200" cy="485775"/>
          </a:xfrm>
          <a:prstGeom prst="rightArrow">
            <a:avLst>
              <a:gd name="adj1" fmla="val 50000"/>
              <a:gd name="adj2" fmla="val 62745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21" name="Oval 9"/>
          <p:cNvSpPr>
            <a:spLocks noChangeArrowheads="1"/>
          </p:cNvSpPr>
          <p:nvPr/>
        </p:nvSpPr>
        <p:spPr bwMode="auto">
          <a:xfrm>
            <a:off x="7086600" y="2819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22" name="Oval 10"/>
          <p:cNvSpPr>
            <a:spLocks noChangeArrowheads="1"/>
          </p:cNvSpPr>
          <p:nvPr/>
        </p:nvSpPr>
        <p:spPr bwMode="auto">
          <a:xfrm>
            <a:off x="7620000" y="2133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23" name="AutoShape 11"/>
          <p:cNvSpPr>
            <a:spLocks noChangeArrowheads="1"/>
          </p:cNvSpPr>
          <p:nvPr/>
        </p:nvSpPr>
        <p:spPr bwMode="auto">
          <a:xfrm rot="-4405334">
            <a:off x="74056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24" name="Oval 12"/>
          <p:cNvSpPr>
            <a:spLocks noChangeArrowheads="1"/>
          </p:cNvSpPr>
          <p:nvPr/>
        </p:nvSpPr>
        <p:spPr bwMode="auto">
          <a:xfrm>
            <a:off x="5257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25" name="Oval 13"/>
          <p:cNvSpPr>
            <a:spLocks noChangeArrowheads="1"/>
          </p:cNvSpPr>
          <p:nvPr/>
        </p:nvSpPr>
        <p:spPr bwMode="auto">
          <a:xfrm>
            <a:off x="3581400" y="39624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26" name="AutoShape 14"/>
          <p:cNvSpPr>
            <a:spLocks noChangeArrowheads="1"/>
          </p:cNvSpPr>
          <p:nvPr/>
        </p:nvSpPr>
        <p:spPr bwMode="auto">
          <a:xfrm rot="10800000">
            <a:off x="4038600" y="39624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473" name="Rectangle 15"/>
          <p:cNvSpPr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In the Past 20 Years We Have Come to Recognize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Many Simultaneous Oscillations In the Ocean</a:t>
            </a:r>
          </a:p>
        </p:txBody>
      </p:sp>
      <p:sp>
        <p:nvSpPr>
          <p:cNvPr id="474128" name="Oval 16"/>
          <p:cNvSpPr>
            <a:spLocks noChangeArrowheads="1"/>
          </p:cNvSpPr>
          <p:nvPr/>
        </p:nvSpPr>
        <p:spPr bwMode="auto">
          <a:xfrm>
            <a:off x="1828800" y="43434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29" name="Oval 17"/>
          <p:cNvSpPr>
            <a:spLocks noChangeArrowheads="1"/>
          </p:cNvSpPr>
          <p:nvPr/>
        </p:nvSpPr>
        <p:spPr bwMode="auto">
          <a:xfrm>
            <a:off x="11430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4130" name="AutoShape 18"/>
          <p:cNvSpPr>
            <a:spLocks noChangeArrowheads="1"/>
          </p:cNvSpPr>
          <p:nvPr/>
        </p:nvSpPr>
        <p:spPr bwMode="auto">
          <a:xfrm rot="10800000">
            <a:off x="1371600" y="4419600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4495800" y="2971800"/>
            <a:ext cx="797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PDO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1371600" y="4800600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IOD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7924800" y="3124200"/>
            <a:ext cx="81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NAO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6172200" y="1828800"/>
            <a:ext cx="814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Jester" pitchFamily="2" charset="0"/>
              </a:rPr>
              <a:t>AOO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67200" y="4419600"/>
            <a:ext cx="129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Jester" pitchFamily="2" charset="0"/>
              </a:rPr>
              <a:t>ENSO</a:t>
            </a:r>
            <a:endParaRPr lang="en-US" sz="2400" b="1" dirty="0">
              <a:solidFill>
                <a:srgbClr val="000000"/>
              </a:solidFill>
              <a:latin typeface="Jester" pitchFamily="2" charset="0"/>
            </a:endParaRP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4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74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74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74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74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7412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7411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412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7411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7412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2000"/>
                                        <p:tgtEl>
                                          <p:spTgt spid="47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2000"/>
                                        <p:tgtEl>
                                          <p:spTgt spid="47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2000"/>
                                        <p:tgtEl>
                                          <p:spTgt spid="47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2000"/>
                                        <p:tgtEl>
                                          <p:spTgt spid="47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47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5" grpId="0" animBg="1"/>
      <p:bldP spid="474116" grpId="0" animBg="1"/>
      <p:bldP spid="474117" grpId="0" animBg="1"/>
      <p:bldP spid="474118" grpId="0" animBg="1"/>
      <p:bldP spid="474119" grpId="0" animBg="1"/>
      <p:bldP spid="474120" grpId="0" animBg="1"/>
      <p:bldP spid="474121" grpId="0" animBg="1"/>
      <p:bldP spid="474122" grpId="0" animBg="1"/>
      <p:bldP spid="474123" grpId="0" animBg="1"/>
      <p:bldP spid="474124" grpId="0" animBg="1"/>
      <p:bldP spid="474125" grpId="0" animBg="1"/>
      <p:bldP spid="474126" grpId="0" animBg="1"/>
      <p:bldP spid="474128" grpId="0" animBg="1"/>
      <p:bldP spid="474129" grpId="0" animBg="1"/>
      <p:bldP spid="47413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3FF2BE7-D842-4BD5-A592-F24F45647E5C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20484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78211" name="Oval 3"/>
          <p:cNvSpPr>
            <a:spLocks noChangeArrowheads="1"/>
          </p:cNvSpPr>
          <p:nvPr/>
        </p:nvSpPr>
        <p:spPr bwMode="auto">
          <a:xfrm>
            <a:off x="7315200" y="1905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12" name="Oval 4"/>
          <p:cNvSpPr>
            <a:spLocks noChangeArrowheads="1"/>
          </p:cNvSpPr>
          <p:nvPr/>
        </p:nvSpPr>
        <p:spPr bwMode="auto">
          <a:xfrm>
            <a:off x="7239000" y="2667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13" name="AutoShape 5"/>
          <p:cNvSpPr>
            <a:spLocks noChangeArrowheads="1"/>
          </p:cNvSpPr>
          <p:nvPr/>
        </p:nvSpPr>
        <p:spPr bwMode="auto">
          <a:xfrm rot="6498980">
            <a:off x="7186613" y="23098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14" name="Oval 6"/>
          <p:cNvSpPr>
            <a:spLocks noChangeArrowheads="1"/>
          </p:cNvSpPr>
          <p:nvPr/>
        </p:nvSpPr>
        <p:spPr bwMode="auto">
          <a:xfrm>
            <a:off x="3886200" y="2286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15" name="Oval 7"/>
          <p:cNvSpPr>
            <a:spLocks noChangeArrowheads="1"/>
          </p:cNvSpPr>
          <p:nvPr/>
        </p:nvSpPr>
        <p:spPr bwMode="auto">
          <a:xfrm>
            <a:off x="4038600" y="3657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16" name="AutoShape 8"/>
          <p:cNvSpPr>
            <a:spLocks noChangeArrowheads="1"/>
          </p:cNvSpPr>
          <p:nvPr/>
        </p:nvSpPr>
        <p:spPr bwMode="auto">
          <a:xfrm rot="5400000">
            <a:off x="3656013" y="3071812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17" name="Oval 9"/>
          <p:cNvSpPr>
            <a:spLocks noChangeArrowheads="1"/>
          </p:cNvSpPr>
          <p:nvPr/>
        </p:nvSpPr>
        <p:spPr bwMode="auto">
          <a:xfrm>
            <a:off x="73914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18" name="Oval 10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19" name="AutoShape 11"/>
          <p:cNvSpPr>
            <a:spLocks noChangeArrowheads="1"/>
          </p:cNvSpPr>
          <p:nvPr/>
        </p:nvSpPr>
        <p:spPr bwMode="auto">
          <a:xfrm rot="6397886">
            <a:off x="7291388" y="25384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20" name="Oval 12"/>
          <p:cNvSpPr>
            <a:spLocks noChangeArrowheads="1"/>
          </p:cNvSpPr>
          <p:nvPr/>
        </p:nvSpPr>
        <p:spPr bwMode="auto">
          <a:xfrm>
            <a:off x="3352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21" name="Oval 13"/>
          <p:cNvSpPr>
            <a:spLocks noChangeArrowheads="1"/>
          </p:cNvSpPr>
          <p:nvPr/>
        </p:nvSpPr>
        <p:spPr bwMode="auto">
          <a:xfrm>
            <a:off x="5867400" y="3886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22" name="AutoShape 14"/>
          <p:cNvSpPr>
            <a:spLocks noChangeArrowheads="1"/>
          </p:cNvSpPr>
          <p:nvPr/>
        </p:nvSpPr>
        <p:spPr bwMode="auto">
          <a:xfrm>
            <a:off x="42672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0497" name="Text Box 15"/>
          <p:cNvSpPr txBox="1">
            <a:spLocks noChangeArrowheads="1"/>
          </p:cNvSpPr>
          <p:nvPr/>
        </p:nvSpPr>
        <p:spPr bwMode="auto">
          <a:xfrm>
            <a:off x="0" y="1524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In the Past 20 Years We Have Come to Recognize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Many Simultaneous Oscillations In the Ocean</a:t>
            </a:r>
          </a:p>
        </p:txBody>
      </p:sp>
      <p:sp>
        <p:nvSpPr>
          <p:cNvPr id="478224" name="Oval 16"/>
          <p:cNvSpPr>
            <a:spLocks noChangeArrowheads="1"/>
          </p:cNvSpPr>
          <p:nvPr/>
        </p:nvSpPr>
        <p:spPr bwMode="auto">
          <a:xfrm>
            <a:off x="1219200" y="42672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25" name="Oval 17"/>
          <p:cNvSpPr>
            <a:spLocks noChangeArrowheads="1"/>
          </p:cNvSpPr>
          <p:nvPr/>
        </p:nvSpPr>
        <p:spPr bwMode="auto">
          <a:xfrm>
            <a:off x="20574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8226" name="AutoShape 18"/>
          <p:cNvSpPr>
            <a:spLocks noChangeArrowheads="1"/>
          </p:cNvSpPr>
          <p:nvPr/>
        </p:nvSpPr>
        <p:spPr bwMode="auto">
          <a:xfrm>
            <a:off x="1524000" y="4343400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4495800" y="2971800"/>
            <a:ext cx="797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PDO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1371600" y="4800600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IOD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7924800" y="3124200"/>
            <a:ext cx="81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NAO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6172200" y="1828800"/>
            <a:ext cx="814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Jester" pitchFamily="2" charset="0"/>
              </a:rPr>
              <a:t>AOO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67200" y="4415135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Jester" pitchFamily="2" charset="0"/>
              </a:rPr>
              <a:t>ENSO</a:t>
            </a:r>
            <a:endParaRPr lang="en-US" sz="2400" b="1" dirty="0">
              <a:solidFill>
                <a:srgbClr val="000000"/>
              </a:solidFill>
              <a:latin typeface="Jester" pitchFamily="2" charset="0"/>
            </a:endParaRP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822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7822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7821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7821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7821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782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782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8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782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78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2000"/>
                                        <p:tgtEl>
                                          <p:spTgt spid="47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2000"/>
                                        <p:tgtEl>
                                          <p:spTgt spid="47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2000"/>
                                        <p:tgtEl>
                                          <p:spTgt spid="47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2000"/>
                                        <p:tgtEl>
                                          <p:spTgt spid="47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2000"/>
                                        <p:tgtEl>
                                          <p:spTgt spid="47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1" grpId="0" animBg="1"/>
      <p:bldP spid="478212" grpId="0" animBg="1"/>
      <p:bldP spid="478213" grpId="0" animBg="1"/>
      <p:bldP spid="478214" grpId="0" animBg="1"/>
      <p:bldP spid="478215" grpId="0" animBg="1"/>
      <p:bldP spid="478216" grpId="0" animBg="1"/>
      <p:bldP spid="478217" grpId="0" animBg="1"/>
      <p:bldP spid="478218" grpId="0" animBg="1"/>
      <p:bldP spid="478219" grpId="0" animBg="1"/>
      <p:bldP spid="478220" grpId="0" animBg="1"/>
      <p:bldP spid="478221" grpId="0" animBg="1"/>
      <p:bldP spid="478222" grpId="0" animBg="1"/>
      <p:bldP spid="478224" grpId="0" animBg="1"/>
      <p:bldP spid="478225" grpId="0" animBg="1"/>
      <p:bldP spid="47822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975A057-0EB0-4D19-B02F-8536C3C3C014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21508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76163" name="Oval 3"/>
          <p:cNvSpPr>
            <a:spLocks noChangeArrowheads="1"/>
          </p:cNvSpPr>
          <p:nvPr/>
        </p:nvSpPr>
        <p:spPr bwMode="auto">
          <a:xfrm>
            <a:off x="7086600" y="2286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64" name="Oval 4"/>
          <p:cNvSpPr>
            <a:spLocks noChangeArrowheads="1"/>
          </p:cNvSpPr>
          <p:nvPr/>
        </p:nvSpPr>
        <p:spPr bwMode="auto">
          <a:xfrm>
            <a:off x="7391400" y="20574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65" name="AutoShape 5"/>
          <p:cNvSpPr>
            <a:spLocks noChangeArrowheads="1"/>
          </p:cNvSpPr>
          <p:nvPr/>
        </p:nvSpPr>
        <p:spPr bwMode="auto">
          <a:xfrm rot="-4274044">
            <a:off x="7177088" y="22717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66" name="Oval 6"/>
          <p:cNvSpPr>
            <a:spLocks noChangeArrowheads="1"/>
          </p:cNvSpPr>
          <p:nvPr/>
        </p:nvSpPr>
        <p:spPr bwMode="auto">
          <a:xfrm>
            <a:off x="3810000" y="32766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67" name="Oval 7"/>
          <p:cNvSpPr>
            <a:spLocks noChangeArrowheads="1"/>
          </p:cNvSpPr>
          <p:nvPr/>
        </p:nvSpPr>
        <p:spPr bwMode="auto">
          <a:xfrm>
            <a:off x="3962400" y="2514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68" name="AutoShape 8"/>
          <p:cNvSpPr>
            <a:spLocks noChangeArrowheads="1"/>
          </p:cNvSpPr>
          <p:nvPr/>
        </p:nvSpPr>
        <p:spPr bwMode="auto">
          <a:xfrm rot="-5400000">
            <a:off x="3595688" y="3033712"/>
            <a:ext cx="1219200" cy="485775"/>
          </a:xfrm>
          <a:prstGeom prst="rightArrow">
            <a:avLst>
              <a:gd name="adj1" fmla="val 50000"/>
              <a:gd name="adj2" fmla="val 62745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69" name="Oval 9"/>
          <p:cNvSpPr>
            <a:spLocks noChangeArrowheads="1"/>
          </p:cNvSpPr>
          <p:nvPr/>
        </p:nvSpPr>
        <p:spPr bwMode="auto">
          <a:xfrm>
            <a:off x="7086600" y="2819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70" name="Oval 10"/>
          <p:cNvSpPr>
            <a:spLocks noChangeArrowheads="1"/>
          </p:cNvSpPr>
          <p:nvPr/>
        </p:nvSpPr>
        <p:spPr bwMode="auto">
          <a:xfrm>
            <a:off x="7620000" y="2133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71" name="AutoShape 11"/>
          <p:cNvSpPr>
            <a:spLocks noChangeArrowheads="1"/>
          </p:cNvSpPr>
          <p:nvPr/>
        </p:nvSpPr>
        <p:spPr bwMode="auto">
          <a:xfrm rot="-4405334">
            <a:off x="74056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72" name="Oval 12"/>
          <p:cNvSpPr>
            <a:spLocks noChangeArrowheads="1"/>
          </p:cNvSpPr>
          <p:nvPr/>
        </p:nvSpPr>
        <p:spPr bwMode="auto">
          <a:xfrm>
            <a:off x="5257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73" name="Oval 13"/>
          <p:cNvSpPr>
            <a:spLocks noChangeArrowheads="1"/>
          </p:cNvSpPr>
          <p:nvPr/>
        </p:nvSpPr>
        <p:spPr bwMode="auto">
          <a:xfrm>
            <a:off x="3581400" y="39624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74" name="AutoShape 14"/>
          <p:cNvSpPr>
            <a:spLocks noChangeArrowheads="1"/>
          </p:cNvSpPr>
          <p:nvPr/>
        </p:nvSpPr>
        <p:spPr bwMode="auto">
          <a:xfrm rot="10800000">
            <a:off x="4038600" y="39624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1521" name="Rectangle 15"/>
          <p:cNvSpPr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In the Past 20 Years We Have Come to Recognize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Many Simultaneous Oscillations In the Ocean</a:t>
            </a:r>
          </a:p>
        </p:txBody>
      </p:sp>
      <p:sp>
        <p:nvSpPr>
          <p:cNvPr id="476176" name="Oval 16"/>
          <p:cNvSpPr>
            <a:spLocks noChangeArrowheads="1"/>
          </p:cNvSpPr>
          <p:nvPr/>
        </p:nvSpPr>
        <p:spPr bwMode="auto">
          <a:xfrm>
            <a:off x="1828800" y="43434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77" name="Oval 17"/>
          <p:cNvSpPr>
            <a:spLocks noChangeArrowheads="1"/>
          </p:cNvSpPr>
          <p:nvPr/>
        </p:nvSpPr>
        <p:spPr bwMode="auto">
          <a:xfrm>
            <a:off x="11430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476178" name="AutoShape 18"/>
          <p:cNvSpPr>
            <a:spLocks noChangeArrowheads="1"/>
          </p:cNvSpPr>
          <p:nvPr/>
        </p:nvSpPr>
        <p:spPr bwMode="auto">
          <a:xfrm rot="10800000">
            <a:off x="1371600" y="4419600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4495800" y="2971800"/>
            <a:ext cx="797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PDO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1371600" y="4800600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IOD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7924800" y="3124200"/>
            <a:ext cx="81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NAO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6172200" y="1828800"/>
            <a:ext cx="814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Jester" pitchFamily="2" charset="0"/>
              </a:rPr>
              <a:t>AOO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67200" y="4419600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Jester" pitchFamily="2" charset="0"/>
              </a:rPr>
              <a:t>ENSO</a:t>
            </a:r>
            <a:endParaRPr lang="en-US" sz="2400" b="1" dirty="0">
              <a:solidFill>
                <a:srgbClr val="000000"/>
              </a:solidFill>
              <a:latin typeface="Jester" pitchFamily="2" charset="0"/>
            </a:endParaRP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61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761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761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761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76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7616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7616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617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7616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7617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2000"/>
                                        <p:tgtEl>
                                          <p:spTgt spid="47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2000"/>
                                        <p:tgtEl>
                                          <p:spTgt spid="47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2000"/>
                                        <p:tgtEl>
                                          <p:spTgt spid="47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2000"/>
                                        <p:tgtEl>
                                          <p:spTgt spid="47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47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3" grpId="0" animBg="1"/>
      <p:bldP spid="476164" grpId="0" animBg="1"/>
      <p:bldP spid="476165" grpId="0" animBg="1"/>
      <p:bldP spid="476166" grpId="0" animBg="1"/>
      <p:bldP spid="476167" grpId="0" animBg="1"/>
      <p:bldP spid="476168" grpId="0" animBg="1"/>
      <p:bldP spid="476169" grpId="0" animBg="1"/>
      <p:bldP spid="476170" grpId="0" animBg="1"/>
      <p:bldP spid="476171" grpId="0" animBg="1"/>
      <p:bldP spid="476172" grpId="0" animBg="1"/>
      <p:bldP spid="476173" grpId="0" animBg="1"/>
      <p:bldP spid="476174" grpId="0" animBg="1"/>
      <p:bldP spid="476176" grpId="0" animBg="1"/>
      <p:bldP spid="476177" grpId="0" animBg="1"/>
      <p:bldP spid="47617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CB2497E-7D35-43C9-BC20-8EBF3B1F192C}" type="datetime1">
              <a:rPr lang="en-US"/>
              <a:pPr>
                <a:defRPr/>
              </a:pPr>
              <a:t>10/19/2010</a:t>
            </a:fld>
            <a:endParaRPr lang="en-US" dirty="0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22532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2533" name="Oval 3"/>
          <p:cNvSpPr>
            <a:spLocks noChangeArrowheads="1"/>
          </p:cNvSpPr>
          <p:nvPr/>
        </p:nvSpPr>
        <p:spPr bwMode="auto">
          <a:xfrm>
            <a:off x="7086600" y="2286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34" name="Oval 4"/>
          <p:cNvSpPr>
            <a:spLocks noChangeArrowheads="1"/>
          </p:cNvSpPr>
          <p:nvPr/>
        </p:nvSpPr>
        <p:spPr bwMode="auto">
          <a:xfrm>
            <a:off x="7391400" y="20574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35" name="AutoShape 5"/>
          <p:cNvSpPr>
            <a:spLocks noChangeArrowheads="1"/>
          </p:cNvSpPr>
          <p:nvPr/>
        </p:nvSpPr>
        <p:spPr bwMode="auto">
          <a:xfrm rot="-4274044">
            <a:off x="7177088" y="22717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36" name="Oval 6"/>
          <p:cNvSpPr>
            <a:spLocks noChangeArrowheads="1"/>
          </p:cNvSpPr>
          <p:nvPr/>
        </p:nvSpPr>
        <p:spPr bwMode="auto">
          <a:xfrm>
            <a:off x="3810000" y="32766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37" name="Oval 7"/>
          <p:cNvSpPr>
            <a:spLocks noChangeArrowheads="1"/>
          </p:cNvSpPr>
          <p:nvPr/>
        </p:nvSpPr>
        <p:spPr bwMode="auto">
          <a:xfrm>
            <a:off x="3962400" y="2514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38" name="AutoShape 8"/>
          <p:cNvSpPr>
            <a:spLocks noChangeArrowheads="1"/>
          </p:cNvSpPr>
          <p:nvPr/>
        </p:nvSpPr>
        <p:spPr bwMode="auto">
          <a:xfrm rot="-5400000">
            <a:off x="3595688" y="3033712"/>
            <a:ext cx="1219200" cy="485775"/>
          </a:xfrm>
          <a:prstGeom prst="rightArrow">
            <a:avLst>
              <a:gd name="adj1" fmla="val 50000"/>
              <a:gd name="adj2" fmla="val 62745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39" name="Oval 9"/>
          <p:cNvSpPr>
            <a:spLocks noChangeArrowheads="1"/>
          </p:cNvSpPr>
          <p:nvPr/>
        </p:nvSpPr>
        <p:spPr bwMode="auto">
          <a:xfrm>
            <a:off x="7086600" y="2819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40" name="Oval 10"/>
          <p:cNvSpPr>
            <a:spLocks noChangeArrowheads="1"/>
          </p:cNvSpPr>
          <p:nvPr/>
        </p:nvSpPr>
        <p:spPr bwMode="auto">
          <a:xfrm>
            <a:off x="7620000" y="2133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41" name="AutoShape 11"/>
          <p:cNvSpPr>
            <a:spLocks noChangeArrowheads="1"/>
          </p:cNvSpPr>
          <p:nvPr/>
        </p:nvSpPr>
        <p:spPr bwMode="auto">
          <a:xfrm rot="-4405334">
            <a:off x="74056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42" name="Oval 12"/>
          <p:cNvSpPr>
            <a:spLocks noChangeArrowheads="1"/>
          </p:cNvSpPr>
          <p:nvPr/>
        </p:nvSpPr>
        <p:spPr bwMode="auto">
          <a:xfrm>
            <a:off x="5257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43" name="Oval 13"/>
          <p:cNvSpPr>
            <a:spLocks noChangeArrowheads="1"/>
          </p:cNvSpPr>
          <p:nvPr/>
        </p:nvSpPr>
        <p:spPr bwMode="auto">
          <a:xfrm>
            <a:off x="3581400" y="39624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44" name="AutoShape 14"/>
          <p:cNvSpPr>
            <a:spLocks noChangeArrowheads="1"/>
          </p:cNvSpPr>
          <p:nvPr/>
        </p:nvSpPr>
        <p:spPr bwMode="auto">
          <a:xfrm rot="10800000">
            <a:off x="4038600" y="39624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45" name="Rectangle 15"/>
          <p:cNvSpPr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In the Past 20 Years We Have Come to Recognize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Jester" pitchFamily="2" charset="0"/>
              </a:rPr>
              <a:t>Many Simultaneous Oscillations In the Ocean</a:t>
            </a:r>
          </a:p>
        </p:txBody>
      </p:sp>
      <p:sp>
        <p:nvSpPr>
          <p:cNvPr id="22546" name="Oval 16"/>
          <p:cNvSpPr>
            <a:spLocks noChangeArrowheads="1"/>
          </p:cNvSpPr>
          <p:nvPr/>
        </p:nvSpPr>
        <p:spPr bwMode="auto">
          <a:xfrm>
            <a:off x="1828800" y="43434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47" name="Oval 17"/>
          <p:cNvSpPr>
            <a:spLocks noChangeArrowheads="1"/>
          </p:cNvSpPr>
          <p:nvPr/>
        </p:nvSpPr>
        <p:spPr bwMode="auto">
          <a:xfrm>
            <a:off x="11430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48" name="AutoShape 18"/>
          <p:cNvSpPr>
            <a:spLocks noChangeArrowheads="1"/>
          </p:cNvSpPr>
          <p:nvPr/>
        </p:nvSpPr>
        <p:spPr bwMode="auto">
          <a:xfrm rot="10800000">
            <a:off x="1371600" y="4419600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2549" name="TextBox 21"/>
          <p:cNvSpPr txBox="1">
            <a:spLocks noChangeArrowheads="1"/>
          </p:cNvSpPr>
          <p:nvPr/>
        </p:nvSpPr>
        <p:spPr bwMode="auto">
          <a:xfrm>
            <a:off x="4267200" y="4419600"/>
            <a:ext cx="9621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ENSO</a:t>
            </a:r>
          </a:p>
        </p:txBody>
      </p:sp>
      <p:sp>
        <p:nvSpPr>
          <p:cNvPr id="22550" name="TextBox 22"/>
          <p:cNvSpPr txBox="1">
            <a:spLocks noChangeArrowheads="1"/>
          </p:cNvSpPr>
          <p:nvPr/>
        </p:nvSpPr>
        <p:spPr bwMode="auto">
          <a:xfrm>
            <a:off x="4495800" y="2971800"/>
            <a:ext cx="797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PDO</a:t>
            </a:r>
          </a:p>
        </p:txBody>
      </p:sp>
      <p:sp>
        <p:nvSpPr>
          <p:cNvPr id="22551" name="TextBox 23"/>
          <p:cNvSpPr txBox="1">
            <a:spLocks noChangeArrowheads="1"/>
          </p:cNvSpPr>
          <p:nvPr/>
        </p:nvSpPr>
        <p:spPr bwMode="auto">
          <a:xfrm>
            <a:off x="1371600" y="4800600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IOD</a:t>
            </a:r>
          </a:p>
        </p:txBody>
      </p:sp>
      <p:sp>
        <p:nvSpPr>
          <p:cNvPr id="22552" name="TextBox 24"/>
          <p:cNvSpPr txBox="1">
            <a:spLocks noChangeArrowheads="1"/>
          </p:cNvSpPr>
          <p:nvPr/>
        </p:nvSpPr>
        <p:spPr bwMode="auto">
          <a:xfrm>
            <a:off x="7924800" y="3124200"/>
            <a:ext cx="81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NAO</a:t>
            </a:r>
          </a:p>
        </p:txBody>
      </p:sp>
      <p:sp>
        <p:nvSpPr>
          <p:cNvPr id="22553" name="TextBox 25"/>
          <p:cNvSpPr txBox="1">
            <a:spLocks noChangeArrowheads="1"/>
          </p:cNvSpPr>
          <p:nvPr/>
        </p:nvSpPr>
        <p:spPr bwMode="auto">
          <a:xfrm>
            <a:off x="6172200" y="1828800"/>
            <a:ext cx="814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Jester" pitchFamily="2" charset="0"/>
              </a:rPr>
              <a:t>AOO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761862" y="457200"/>
            <a:ext cx="769633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“Nevertheless, as Halley said, </a:t>
            </a:r>
          </a:p>
          <a:p>
            <a:pPr algn="ctr"/>
            <a:r>
              <a:rPr lang="en-US" sz="36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in his paper reed (sic) before the </a:t>
            </a:r>
          </a:p>
          <a:p>
            <a:pPr algn="ctr"/>
            <a:r>
              <a:rPr lang="en-US" sz="36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Royal Society in London in 1686, </a:t>
            </a:r>
          </a:p>
          <a:p>
            <a:pPr algn="ctr"/>
            <a:r>
              <a:rPr lang="en-US" sz="36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‘it is likewise very hard to conceive </a:t>
            </a:r>
          </a:p>
          <a:p>
            <a:pPr algn="ctr"/>
            <a:r>
              <a:rPr lang="en-US" sz="36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why the limits of the trade-wind </a:t>
            </a:r>
          </a:p>
          <a:p>
            <a:pPr algn="ctr"/>
            <a:r>
              <a:rPr lang="en-US" sz="36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should be fixed about the parallel </a:t>
            </a:r>
          </a:p>
          <a:p>
            <a:pPr algn="ctr"/>
            <a:r>
              <a:rPr lang="en-US" sz="36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of latitude 30º all around the globe, </a:t>
            </a:r>
          </a:p>
          <a:p>
            <a:pPr algn="ctr"/>
            <a:r>
              <a:rPr lang="en-US" sz="36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and that they should so seldom </a:t>
            </a:r>
          </a:p>
          <a:p>
            <a:pPr algn="ctr"/>
            <a:r>
              <a:rPr lang="en-US" sz="36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exceed or fall short of those bounds.’“</a:t>
            </a:r>
          </a:p>
          <a:p>
            <a:pPr algn="ctr"/>
            <a:endParaRPr lang="en-US" dirty="0">
              <a:latin typeface="Jester" pitchFamily="2" charset="0"/>
            </a:endParaRPr>
          </a:p>
          <a:p>
            <a:pPr algn="ctr"/>
            <a:r>
              <a:rPr lang="en-US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       Matthew Fontaine Maury  </a:t>
            </a:r>
          </a:p>
          <a:p>
            <a:pPr algn="ctr"/>
            <a:r>
              <a:rPr lang="en-US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   </a:t>
            </a:r>
            <a:r>
              <a:rPr lang="en-US" b="1" u="sng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Sailing Directions</a:t>
            </a:r>
            <a:r>
              <a:rPr lang="en-US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, 1858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5539534-846B-46CF-AAB6-5A01225149D6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5700"/>
            <a:ext cx="8278487" cy="57965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733652-5625-4F9D-95E2-0BAACF43D620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56677" name="Rectangle 11"/>
          <p:cNvSpPr>
            <a:spLocks noChangeArrowheads="1"/>
          </p:cNvSpPr>
          <p:nvPr/>
        </p:nvSpPr>
        <p:spPr bwMode="auto">
          <a:xfrm>
            <a:off x="76200" y="6350000"/>
            <a:ext cx="74526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Jester" pitchFamily="2" charset="0"/>
              </a:rPr>
              <a:t>                       </a:t>
            </a:r>
            <a:r>
              <a:rPr lang="en-US" sz="1800" dirty="0" smtClean="0">
                <a:solidFill>
                  <a:srgbClr val="FFFFFF"/>
                </a:solidFill>
                <a:latin typeface="Jester" pitchFamily="2" charset="0"/>
              </a:rPr>
              <a:t>    </a:t>
            </a:r>
            <a:r>
              <a:rPr lang="en-US" sz="1800" dirty="0" err="1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Dake</a:t>
            </a:r>
            <a:r>
              <a:rPr lang="en-US" sz="18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Chen, </a:t>
            </a:r>
            <a:r>
              <a:rPr lang="en-US" sz="1800" i="1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et al</a:t>
            </a:r>
            <a:r>
              <a:rPr lang="en-US" sz="18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, (Lamont), </a:t>
            </a:r>
            <a:r>
              <a:rPr lang="en-US" sz="1800" u="sng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Nature </a:t>
            </a:r>
            <a:r>
              <a:rPr lang="en-US" sz="18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15 April 2004, p. </a:t>
            </a:r>
            <a:r>
              <a:rPr lang="en-US" sz="1800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733 </a:t>
            </a:r>
            <a:endParaRPr lang="en-US" sz="1800" dirty="0">
              <a:solidFill>
                <a:srgbClr val="FFFFFF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</p:txBody>
      </p:sp>
      <p:sp>
        <p:nvSpPr>
          <p:cNvPr id="181260" name="AutoShape 12"/>
          <p:cNvSpPr>
            <a:spLocks noChangeArrowheads="1"/>
          </p:cNvSpPr>
          <p:nvPr/>
        </p:nvSpPr>
        <p:spPr bwMode="auto">
          <a:xfrm rot="10800000">
            <a:off x="4087487" y="13843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61" name="AutoShape 13"/>
          <p:cNvSpPr>
            <a:spLocks noChangeArrowheads="1"/>
          </p:cNvSpPr>
          <p:nvPr/>
        </p:nvSpPr>
        <p:spPr bwMode="auto">
          <a:xfrm rot="10800000">
            <a:off x="7097387" y="4932363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62" name="AutoShape 14"/>
          <p:cNvSpPr>
            <a:spLocks noChangeArrowheads="1"/>
          </p:cNvSpPr>
          <p:nvPr/>
        </p:nvSpPr>
        <p:spPr bwMode="auto">
          <a:xfrm rot="10800000">
            <a:off x="4849487" y="4932363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63" name="AutoShape 15"/>
          <p:cNvSpPr>
            <a:spLocks noChangeArrowheads="1"/>
          </p:cNvSpPr>
          <p:nvPr/>
        </p:nvSpPr>
        <p:spPr bwMode="auto">
          <a:xfrm rot="10800000">
            <a:off x="3376287" y="4911725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64" name="AutoShape 16"/>
          <p:cNvSpPr>
            <a:spLocks noChangeArrowheads="1"/>
          </p:cNvSpPr>
          <p:nvPr/>
        </p:nvSpPr>
        <p:spPr bwMode="auto">
          <a:xfrm rot="10800000">
            <a:off x="7897487" y="13843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65" name="AutoShape 17"/>
          <p:cNvSpPr>
            <a:spLocks noChangeArrowheads="1"/>
          </p:cNvSpPr>
          <p:nvPr/>
        </p:nvSpPr>
        <p:spPr bwMode="auto">
          <a:xfrm rot="10800000">
            <a:off x="5687687" y="13843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66" name="AutoShape 18"/>
          <p:cNvSpPr>
            <a:spLocks noChangeArrowheads="1"/>
          </p:cNvSpPr>
          <p:nvPr/>
        </p:nvSpPr>
        <p:spPr bwMode="auto">
          <a:xfrm rot="10800000">
            <a:off x="4544687" y="31369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67" name="AutoShape 19"/>
          <p:cNvSpPr>
            <a:spLocks noChangeArrowheads="1"/>
          </p:cNvSpPr>
          <p:nvPr/>
        </p:nvSpPr>
        <p:spPr bwMode="auto">
          <a:xfrm rot="10800000">
            <a:off x="2182487" y="31369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68" name="AutoShape 20"/>
          <p:cNvSpPr>
            <a:spLocks noChangeArrowheads="1"/>
          </p:cNvSpPr>
          <p:nvPr/>
        </p:nvSpPr>
        <p:spPr bwMode="auto">
          <a:xfrm rot="10800000">
            <a:off x="2258687" y="13843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69" name="AutoShape 21"/>
          <p:cNvSpPr>
            <a:spLocks noChangeArrowheads="1"/>
          </p:cNvSpPr>
          <p:nvPr/>
        </p:nvSpPr>
        <p:spPr bwMode="auto">
          <a:xfrm rot="10800000">
            <a:off x="1191887" y="48895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70" name="AutoShape 22"/>
          <p:cNvSpPr>
            <a:spLocks noChangeArrowheads="1"/>
          </p:cNvSpPr>
          <p:nvPr/>
        </p:nvSpPr>
        <p:spPr bwMode="auto">
          <a:xfrm rot="10800000">
            <a:off x="6144887" y="49276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71" name="AutoShape 23"/>
          <p:cNvSpPr>
            <a:spLocks noChangeArrowheads="1"/>
          </p:cNvSpPr>
          <p:nvPr/>
        </p:nvSpPr>
        <p:spPr bwMode="auto">
          <a:xfrm rot="10800000">
            <a:off x="2411087" y="48895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72" name="AutoShape 24"/>
          <p:cNvSpPr>
            <a:spLocks noChangeArrowheads="1"/>
          </p:cNvSpPr>
          <p:nvPr/>
        </p:nvSpPr>
        <p:spPr bwMode="auto">
          <a:xfrm rot="10800000">
            <a:off x="6068687" y="31369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73" name="AutoShape 25"/>
          <p:cNvSpPr>
            <a:spLocks noChangeArrowheads="1"/>
          </p:cNvSpPr>
          <p:nvPr/>
        </p:nvSpPr>
        <p:spPr bwMode="auto">
          <a:xfrm rot="10800000">
            <a:off x="3884287" y="31369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74" name="AutoShape 26"/>
          <p:cNvSpPr>
            <a:spLocks noChangeArrowheads="1"/>
          </p:cNvSpPr>
          <p:nvPr/>
        </p:nvSpPr>
        <p:spPr bwMode="auto">
          <a:xfrm rot="10800000">
            <a:off x="810887" y="32004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75" name="AutoShape 27"/>
          <p:cNvSpPr>
            <a:spLocks noChangeArrowheads="1"/>
          </p:cNvSpPr>
          <p:nvPr/>
        </p:nvSpPr>
        <p:spPr bwMode="auto">
          <a:xfrm rot="10800000">
            <a:off x="2868287" y="31242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76" name="AutoShape 28"/>
          <p:cNvSpPr>
            <a:spLocks noChangeArrowheads="1"/>
          </p:cNvSpPr>
          <p:nvPr/>
        </p:nvSpPr>
        <p:spPr bwMode="auto">
          <a:xfrm rot="10800000">
            <a:off x="6944987" y="13970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77" name="AutoShape 29"/>
          <p:cNvSpPr>
            <a:spLocks noChangeArrowheads="1"/>
          </p:cNvSpPr>
          <p:nvPr/>
        </p:nvSpPr>
        <p:spPr bwMode="auto">
          <a:xfrm rot="10800000">
            <a:off x="7821287" y="49530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81278" name="AutoShape 30"/>
          <p:cNvSpPr>
            <a:spLocks noChangeArrowheads="1"/>
          </p:cNvSpPr>
          <p:nvPr/>
        </p:nvSpPr>
        <p:spPr bwMode="auto">
          <a:xfrm rot="10800000">
            <a:off x="7478387" y="13970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28575">
            <a:solidFill>
              <a:srgbClr val="2D018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8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8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8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8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8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8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8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8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8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8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8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8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8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18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18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60" grpId="0" animBg="1"/>
      <p:bldP spid="181261" grpId="0" animBg="1"/>
      <p:bldP spid="181262" grpId="0" animBg="1"/>
      <p:bldP spid="181263" grpId="0" animBg="1"/>
      <p:bldP spid="181264" grpId="0" animBg="1"/>
      <p:bldP spid="181265" grpId="0" animBg="1"/>
      <p:bldP spid="181266" grpId="0" animBg="1"/>
      <p:bldP spid="181267" grpId="0" animBg="1"/>
      <p:bldP spid="181268" grpId="0" animBg="1"/>
      <p:bldP spid="181269" grpId="0" animBg="1"/>
      <p:bldP spid="181270" grpId="0" animBg="1"/>
      <p:bldP spid="181271" grpId="0" animBg="1"/>
      <p:bldP spid="181272" grpId="0" animBg="1"/>
      <p:bldP spid="181273" grpId="0" animBg="1"/>
      <p:bldP spid="181274" grpId="0" animBg="1"/>
      <p:bldP spid="181275" grpId="0" animBg="1"/>
      <p:bldP spid="181276" grpId="0" animBg="1"/>
      <p:bldP spid="181277" grpId="0" animBg="1"/>
      <p:bldP spid="18127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0D79F0D-309D-43A6-9021-129C97151863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57700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79962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The Extended Record of El Niño: 1649-2003</a:t>
            </a:r>
          </a:p>
        </p:txBody>
      </p:sp>
      <p:pic>
        <p:nvPicPr>
          <p:cNvPr id="157701" name="Picture 5" descr="volcanoes and el nino"/>
          <p:cNvPicPr>
            <a:picLocks noChangeAspect="1" noChangeArrowheads="1"/>
          </p:cNvPicPr>
          <p:nvPr/>
        </p:nvPicPr>
        <p:blipFill>
          <a:blip r:embed="rId3" cstate="print"/>
          <a:srcRect t="13809" b="575"/>
          <a:stretch>
            <a:fillRect/>
          </a:stretch>
        </p:blipFill>
        <p:spPr bwMode="auto">
          <a:xfrm>
            <a:off x="609600" y="1295400"/>
            <a:ext cx="7848600" cy="4724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457200" y="609600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Brad Adams (U. of Va.), Michael Mann (Penn State), Caspar Amman (NCAR), </a:t>
            </a:r>
          </a:p>
          <a:p>
            <a:pPr algn="ctr"/>
            <a:r>
              <a:rPr lang="en-US" sz="1800" u="sng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Nature</a:t>
            </a:r>
            <a:r>
              <a:rPr lang="en-US" sz="18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, 20 November, 2003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7A2AD2-C6E1-47C7-80FE-CBDBB5C1E8C9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60772" name="Picture 5" descr="el nino  pub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36588"/>
            <a:ext cx="8610600" cy="56356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C3386EE-CBFC-47B0-AE2D-7A31379323CA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95236" name="Picture 2" descr="el nino 4"/>
          <p:cNvPicPr>
            <a:picLocks noChangeAspect="1" noChangeArrowheads="1"/>
          </p:cNvPicPr>
          <p:nvPr/>
        </p:nvPicPr>
        <p:blipFill>
          <a:blip r:embed="rId3" cstate="print"/>
          <a:srcRect l="909" t="1108" r="909" b="1620"/>
          <a:stretch>
            <a:fillRect/>
          </a:stretch>
        </p:blipFill>
        <p:spPr bwMode="auto">
          <a:xfrm>
            <a:off x="533400" y="609600"/>
            <a:ext cx="8229600" cy="5715000"/>
          </a:xfrm>
          <a:prstGeom prst="rect">
            <a:avLst/>
          </a:prstGeom>
          <a:noFill/>
          <a:ln w="57150">
            <a:solidFill>
              <a:srgbClr val="33CCCC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verticalshear.jpg"/>
          <p:cNvPicPr>
            <a:picLocks noChangeAspect="1"/>
          </p:cNvPicPr>
          <p:nvPr/>
        </p:nvPicPr>
        <p:blipFill>
          <a:blip r:embed="rId2" cstate="print"/>
          <a:srcRect r="6944"/>
          <a:stretch>
            <a:fillRect/>
          </a:stretch>
        </p:blipFill>
        <p:spPr>
          <a:xfrm>
            <a:off x="3581400" y="2286000"/>
            <a:ext cx="5105400" cy="406341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5" name="Picture 4" descr="hurricanes_sto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762000"/>
            <a:ext cx="2619375" cy="238125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86200" y="6858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During El Niño Years there are 60-70% fewer, and Less Intense Atlantic Hurricanes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3657600"/>
            <a:ext cx="29578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Strong </a:t>
            </a:r>
            <a:r>
              <a:rPr lang="en-US" sz="2400" b="1" dirty="0" err="1" smtClean="0"/>
              <a:t>Westerlies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Produce Upper-Level</a:t>
            </a:r>
          </a:p>
          <a:p>
            <a:pPr algn="ctr"/>
            <a:r>
              <a:rPr lang="en-US" sz="2400" b="1" dirty="0" smtClean="0"/>
              <a:t>Wind Shear which</a:t>
            </a:r>
          </a:p>
          <a:p>
            <a:pPr algn="ctr"/>
            <a:r>
              <a:rPr lang="en-US" sz="2400" b="1" dirty="0" smtClean="0"/>
              <a:t>Moderates Hurricane</a:t>
            </a:r>
          </a:p>
          <a:p>
            <a:pPr algn="ctr"/>
            <a:r>
              <a:rPr lang="en-US" sz="2400" b="1" dirty="0" smtClean="0"/>
              <a:t>Development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297310" y="3546166"/>
            <a:ext cx="102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EYE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1001" y="1828800"/>
            <a:ext cx="8382000" cy="4419600"/>
            <a:chOff x="-3962400" y="2209800"/>
            <a:chExt cx="6615113" cy="3352800"/>
          </a:xfrm>
        </p:grpSpPr>
        <p:pic>
          <p:nvPicPr>
            <p:cNvPr id="1699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166" b="2527"/>
            <a:stretch>
              <a:fillRect/>
            </a:stretch>
          </p:blipFill>
          <p:spPr bwMode="auto">
            <a:xfrm>
              <a:off x="-3962400" y="2209800"/>
              <a:ext cx="6615113" cy="335280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-1524000" y="3810000"/>
              <a:ext cx="72167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000000"/>
                  </a:solidFill>
                  <a:latin typeface="Rockwell Extra Bold" pitchFamily="18" charset="0"/>
                </a:rPr>
                <a:t>L</a:t>
              </a:r>
              <a:endParaRPr lang="en-US" sz="6000" b="1" dirty="0">
                <a:solidFill>
                  <a:srgbClr val="000000"/>
                </a:solidFill>
                <a:latin typeface="Rockwell Extra Bold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2400" y="381000"/>
            <a:ext cx="8967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Typical January-March Weather Anomalies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During Moderate-Strong El Niño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81000" y="1873931"/>
            <a:ext cx="8480434" cy="4374469"/>
            <a:chOff x="434966" y="1657349"/>
            <a:chExt cx="8480434" cy="4374469"/>
          </a:xfrm>
        </p:grpSpPr>
        <p:pic>
          <p:nvPicPr>
            <p:cNvPr id="1710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4966" y="1657349"/>
              <a:ext cx="8480434" cy="4374469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429000" y="3327737"/>
              <a:ext cx="533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0000"/>
                  </a:solidFill>
                  <a:latin typeface="Rockwell Extra Bold" pitchFamily="18" charset="0"/>
                </a:rPr>
                <a:t>H</a:t>
              </a:r>
              <a:endParaRPr lang="en-US" sz="6000" b="1" dirty="0">
                <a:solidFill>
                  <a:srgbClr val="000000"/>
                </a:solidFill>
                <a:latin typeface="Rockwell Extra Bold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381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Typical January-March Weather Anomalies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During Moderate-Strong La Niña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6626" y="3733800"/>
            <a:ext cx="11913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BLOCKING 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PRESSURE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precip anomalty el nin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381000"/>
            <a:ext cx="6705600" cy="605471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725269"/>
            <a:ext cx="6534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Seasonal Outlook (March,2010)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10" name="Picture 9" descr="off14_tem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065" y="1600201"/>
            <a:ext cx="4270735" cy="396780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1" name="Picture 10" descr="off14_prc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600200"/>
            <a:ext cx="4267200" cy="3964519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90600" y="5715000"/>
            <a:ext cx="7260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Temperature                Precipitation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6780" y="759881"/>
            <a:ext cx="7694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Seasonal Outlook (March-May, 2010)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12" name="Picture 11" descr="t01_2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116" y="1600200"/>
            <a:ext cx="4267200" cy="3964519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3" name="Picture 12" descr="p01_2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7186" y="1600200"/>
            <a:ext cx="4244414" cy="394335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990600" y="5715000"/>
            <a:ext cx="7260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Temperature                Precipitation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 5"/>
          <p:cNvSpPr>
            <a:spLocks noChangeShapeType="1"/>
          </p:cNvSpPr>
          <p:nvPr/>
        </p:nvSpPr>
        <p:spPr bwMode="auto">
          <a:xfrm>
            <a:off x="228600" y="35052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39" name="Line 5"/>
          <p:cNvSpPr>
            <a:spLocks noChangeShapeType="1"/>
          </p:cNvSpPr>
          <p:nvPr/>
        </p:nvSpPr>
        <p:spPr bwMode="auto">
          <a:xfrm>
            <a:off x="228600" y="37338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498" name="AutoShape 10"/>
          <p:cNvSpPr>
            <a:spLocks noChangeArrowheads="1"/>
          </p:cNvSpPr>
          <p:nvPr/>
        </p:nvSpPr>
        <p:spPr bwMode="auto">
          <a:xfrm rot="5400000" flipH="1">
            <a:off x="2553493" y="2628107"/>
            <a:ext cx="531813" cy="1981200"/>
          </a:xfrm>
          <a:prstGeom prst="can">
            <a:avLst>
              <a:gd name="adj" fmla="val 56622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3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33" name="Date Placeholder 3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AFA9E0E-2340-421F-A616-2CED5F4C77D1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59287" y="1524000"/>
            <a:ext cx="4303713" cy="42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1" name="Line 3"/>
          <p:cNvSpPr>
            <a:spLocks noChangeShapeType="1"/>
          </p:cNvSpPr>
          <p:nvPr/>
        </p:nvSpPr>
        <p:spPr bwMode="auto">
          <a:xfrm>
            <a:off x="304800" y="16764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492" name="Line 4"/>
          <p:cNvSpPr>
            <a:spLocks noChangeShapeType="1"/>
          </p:cNvSpPr>
          <p:nvPr/>
        </p:nvSpPr>
        <p:spPr bwMode="auto">
          <a:xfrm>
            <a:off x="304800" y="19050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495" name="Line 7"/>
          <p:cNvSpPr>
            <a:spLocks noChangeShapeType="1"/>
          </p:cNvSpPr>
          <p:nvPr/>
        </p:nvSpPr>
        <p:spPr bwMode="auto">
          <a:xfrm>
            <a:off x="304800" y="53340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496" name="Line 8"/>
          <p:cNvSpPr>
            <a:spLocks noChangeShapeType="1"/>
          </p:cNvSpPr>
          <p:nvPr/>
        </p:nvSpPr>
        <p:spPr bwMode="auto">
          <a:xfrm>
            <a:off x="304800" y="55626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497" name="AutoShape 9"/>
          <p:cNvSpPr>
            <a:spLocks noChangeArrowheads="1"/>
          </p:cNvSpPr>
          <p:nvPr/>
        </p:nvSpPr>
        <p:spPr bwMode="auto">
          <a:xfrm rot="5400000" flipH="1">
            <a:off x="2629694" y="799307"/>
            <a:ext cx="531813" cy="1981200"/>
          </a:xfrm>
          <a:prstGeom prst="can">
            <a:avLst>
              <a:gd name="adj" fmla="val 5115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191499" name="AutoShape 11"/>
          <p:cNvSpPr>
            <a:spLocks noChangeArrowheads="1"/>
          </p:cNvSpPr>
          <p:nvPr/>
        </p:nvSpPr>
        <p:spPr bwMode="auto">
          <a:xfrm rot="5400000" flipH="1">
            <a:off x="2553494" y="4456907"/>
            <a:ext cx="531813" cy="1981200"/>
          </a:xfrm>
          <a:prstGeom prst="can">
            <a:avLst>
              <a:gd name="adj" fmla="val 51448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191500" name="Arc 12"/>
          <p:cNvSpPr>
            <a:spLocks/>
          </p:cNvSpPr>
          <p:nvPr/>
        </p:nvSpPr>
        <p:spPr bwMode="auto">
          <a:xfrm rot="959005" flipH="1">
            <a:off x="4857435" y="1539337"/>
            <a:ext cx="1513513" cy="1536205"/>
          </a:xfrm>
          <a:custGeom>
            <a:avLst/>
            <a:gdLst>
              <a:gd name="T0" fmla="*/ 2147483647 w 19144"/>
              <a:gd name="T1" fmla="*/ 0 h 18890"/>
              <a:gd name="T2" fmla="*/ 2147483647 w 19144"/>
              <a:gd name="T3" fmla="*/ 2147483647 h 18890"/>
              <a:gd name="T4" fmla="*/ 0 w 19144"/>
              <a:gd name="T5" fmla="*/ 2147483647 h 18890"/>
              <a:gd name="T6" fmla="*/ 0 60000 65536"/>
              <a:gd name="T7" fmla="*/ 0 60000 65536"/>
              <a:gd name="T8" fmla="*/ 0 60000 65536"/>
              <a:gd name="T9" fmla="*/ 0 w 19144"/>
              <a:gd name="T10" fmla="*/ 0 h 18890"/>
              <a:gd name="T11" fmla="*/ 19144 w 19144"/>
              <a:gd name="T12" fmla="*/ 18890 h 188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4" h="18890" fill="none" extrusionOk="0">
                <a:moveTo>
                  <a:pt x="10475" y="0"/>
                </a:moveTo>
                <a:cubicBezTo>
                  <a:pt x="14172" y="2050"/>
                  <a:pt x="17186" y="5140"/>
                  <a:pt x="19144" y="8886"/>
                </a:cubicBezTo>
              </a:path>
              <a:path w="19144" h="18890" stroke="0" extrusionOk="0">
                <a:moveTo>
                  <a:pt x="10475" y="0"/>
                </a:moveTo>
                <a:cubicBezTo>
                  <a:pt x="14172" y="2050"/>
                  <a:pt x="17186" y="5140"/>
                  <a:pt x="19144" y="8886"/>
                </a:cubicBezTo>
                <a:lnTo>
                  <a:pt x="0" y="18890"/>
                </a:lnTo>
                <a:close/>
              </a:path>
            </a:pathLst>
          </a:custGeom>
          <a:noFill/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Jester" pitchFamily="2" charset="0"/>
            </a:endParaRPr>
          </a:p>
        </p:txBody>
      </p:sp>
      <p:sp>
        <p:nvSpPr>
          <p:cNvPr id="191501" name="Arc 13"/>
          <p:cNvSpPr>
            <a:spLocks/>
          </p:cNvSpPr>
          <p:nvPr/>
        </p:nvSpPr>
        <p:spPr bwMode="auto">
          <a:xfrm rot="15852267" flipH="1">
            <a:off x="4535956" y="4162813"/>
            <a:ext cx="1748487" cy="1354362"/>
          </a:xfrm>
          <a:custGeom>
            <a:avLst/>
            <a:gdLst>
              <a:gd name="T0" fmla="*/ 2147483647 w 20242"/>
              <a:gd name="T1" fmla="*/ 0 h 16625"/>
              <a:gd name="T2" fmla="*/ 2147483647 w 20242"/>
              <a:gd name="T3" fmla="*/ 2147483647 h 16625"/>
              <a:gd name="T4" fmla="*/ 0 w 20242"/>
              <a:gd name="T5" fmla="*/ 2147483647 h 16625"/>
              <a:gd name="T6" fmla="*/ 0 60000 65536"/>
              <a:gd name="T7" fmla="*/ 0 60000 65536"/>
              <a:gd name="T8" fmla="*/ 0 60000 65536"/>
              <a:gd name="T9" fmla="*/ 0 w 20242"/>
              <a:gd name="T10" fmla="*/ 0 h 16625"/>
              <a:gd name="T11" fmla="*/ 20242 w 20242"/>
              <a:gd name="T12" fmla="*/ 16625 h 166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42" h="16625" fill="none" extrusionOk="0">
                <a:moveTo>
                  <a:pt x="13790" y="-1"/>
                </a:moveTo>
                <a:cubicBezTo>
                  <a:pt x="16698" y="2412"/>
                  <a:pt x="18922" y="5545"/>
                  <a:pt x="20241" y="9086"/>
                </a:cubicBezTo>
              </a:path>
              <a:path w="20242" h="16625" stroke="0" extrusionOk="0">
                <a:moveTo>
                  <a:pt x="13790" y="-1"/>
                </a:moveTo>
                <a:cubicBezTo>
                  <a:pt x="16698" y="2412"/>
                  <a:pt x="18922" y="5545"/>
                  <a:pt x="20241" y="9086"/>
                </a:cubicBezTo>
                <a:lnTo>
                  <a:pt x="0" y="16625"/>
                </a:lnTo>
                <a:close/>
              </a:path>
            </a:pathLst>
          </a:custGeom>
          <a:noFill/>
          <a:ln w="76200">
            <a:solidFill>
              <a:schemeClr val="folHlink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dirty="0">
              <a:latin typeface="Jester" pitchFamily="2" charset="0"/>
            </a:endParaRPr>
          </a:p>
        </p:txBody>
      </p:sp>
      <p:sp>
        <p:nvSpPr>
          <p:cNvPr id="191502" name="Arc 14"/>
          <p:cNvSpPr>
            <a:spLocks/>
          </p:cNvSpPr>
          <p:nvPr/>
        </p:nvSpPr>
        <p:spPr bwMode="auto">
          <a:xfrm rot="19402930" flipH="1">
            <a:off x="4241295" y="2947988"/>
            <a:ext cx="1530350" cy="1187450"/>
          </a:xfrm>
          <a:custGeom>
            <a:avLst/>
            <a:gdLst>
              <a:gd name="T0" fmla="*/ 2147483647 w 18839"/>
              <a:gd name="T1" fmla="*/ 0 h 15292"/>
              <a:gd name="T2" fmla="*/ 2147483647 w 18839"/>
              <a:gd name="T3" fmla="*/ 2147483647 h 15292"/>
              <a:gd name="T4" fmla="*/ 0 w 18839"/>
              <a:gd name="T5" fmla="*/ 2147483647 h 15292"/>
              <a:gd name="T6" fmla="*/ 0 60000 65536"/>
              <a:gd name="T7" fmla="*/ 0 60000 65536"/>
              <a:gd name="T8" fmla="*/ 0 60000 65536"/>
              <a:gd name="T9" fmla="*/ 0 w 18839"/>
              <a:gd name="T10" fmla="*/ 0 h 15292"/>
              <a:gd name="T11" fmla="*/ 18839 w 18839"/>
              <a:gd name="T12" fmla="*/ 15292 h 152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39" h="15292" fill="none" extrusionOk="0">
                <a:moveTo>
                  <a:pt x="15254" y="0"/>
                </a:moveTo>
                <a:cubicBezTo>
                  <a:pt x="16661" y="1402"/>
                  <a:pt x="17867" y="2993"/>
                  <a:pt x="18839" y="4725"/>
                </a:cubicBezTo>
              </a:path>
              <a:path w="18839" h="15292" stroke="0" extrusionOk="0">
                <a:moveTo>
                  <a:pt x="15254" y="0"/>
                </a:moveTo>
                <a:cubicBezTo>
                  <a:pt x="16661" y="1402"/>
                  <a:pt x="17867" y="2993"/>
                  <a:pt x="18839" y="4725"/>
                </a:cubicBezTo>
                <a:lnTo>
                  <a:pt x="0" y="15292"/>
                </a:lnTo>
                <a:close/>
              </a:path>
            </a:pathLst>
          </a:custGeom>
          <a:noFill/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Jester" pitchFamily="2" charset="0"/>
            </a:endParaRPr>
          </a:p>
        </p:txBody>
      </p:sp>
      <p:sp>
        <p:nvSpPr>
          <p:cNvPr id="88080" name="Line 15"/>
          <p:cNvSpPr>
            <a:spLocks noChangeShapeType="1"/>
          </p:cNvSpPr>
          <p:nvPr/>
        </p:nvSpPr>
        <p:spPr bwMode="auto">
          <a:xfrm>
            <a:off x="3733800" y="3352800"/>
            <a:ext cx="381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1" name="Line 16"/>
          <p:cNvSpPr>
            <a:spLocks noChangeShapeType="1"/>
          </p:cNvSpPr>
          <p:nvPr/>
        </p:nvSpPr>
        <p:spPr bwMode="auto">
          <a:xfrm>
            <a:off x="3733800" y="3886200"/>
            <a:ext cx="381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2" name="Line 17"/>
          <p:cNvSpPr>
            <a:spLocks noChangeShapeType="1"/>
          </p:cNvSpPr>
          <p:nvPr/>
        </p:nvSpPr>
        <p:spPr bwMode="auto">
          <a:xfrm>
            <a:off x="3886200" y="5715000"/>
            <a:ext cx="1981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3" name="Line 18"/>
          <p:cNvSpPr>
            <a:spLocks noChangeShapeType="1"/>
          </p:cNvSpPr>
          <p:nvPr/>
        </p:nvSpPr>
        <p:spPr bwMode="auto">
          <a:xfrm>
            <a:off x="3962400" y="5216235"/>
            <a:ext cx="838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4" name="Line 19"/>
          <p:cNvSpPr>
            <a:spLocks noChangeShapeType="1"/>
          </p:cNvSpPr>
          <p:nvPr/>
        </p:nvSpPr>
        <p:spPr bwMode="auto">
          <a:xfrm>
            <a:off x="4419600" y="1524000"/>
            <a:ext cx="1600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5" name="Line 20"/>
          <p:cNvSpPr>
            <a:spLocks noChangeShapeType="1"/>
          </p:cNvSpPr>
          <p:nvPr/>
        </p:nvSpPr>
        <p:spPr bwMode="auto">
          <a:xfrm>
            <a:off x="3962400" y="2057400"/>
            <a:ext cx="838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6" name="Oval 21"/>
          <p:cNvSpPr>
            <a:spLocks noChangeArrowheads="1"/>
          </p:cNvSpPr>
          <p:nvPr/>
        </p:nvSpPr>
        <p:spPr bwMode="auto">
          <a:xfrm flipH="1">
            <a:off x="3581400" y="1524000"/>
            <a:ext cx="304800" cy="5334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765E2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7" name="Oval 22"/>
          <p:cNvSpPr>
            <a:spLocks noChangeArrowheads="1"/>
          </p:cNvSpPr>
          <p:nvPr/>
        </p:nvSpPr>
        <p:spPr bwMode="auto">
          <a:xfrm flipH="1">
            <a:off x="3505200" y="5181600"/>
            <a:ext cx="304800" cy="5334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765E2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8" name="Oval 23"/>
          <p:cNvSpPr>
            <a:spLocks noChangeArrowheads="1"/>
          </p:cNvSpPr>
          <p:nvPr/>
        </p:nvSpPr>
        <p:spPr bwMode="auto">
          <a:xfrm flipH="1">
            <a:off x="3505200" y="3352800"/>
            <a:ext cx="304800" cy="5334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765E2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2" name="Text Box 24"/>
          <p:cNvSpPr txBox="1">
            <a:spLocks noChangeArrowheads="1"/>
          </p:cNvSpPr>
          <p:nvPr/>
        </p:nvSpPr>
        <p:spPr bwMode="auto">
          <a:xfrm flipH="1">
            <a:off x="2162175" y="420688"/>
            <a:ext cx="5000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Jester" pitchFamily="2" charset="0"/>
              </a:rPr>
              <a:t>Incident Solar Radiation</a:t>
            </a:r>
          </a:p>
        </p:txBody>
      </p:sp>
      <p:sp>
        <p:nvSpPr>
          <p:cNvPr id="191513" name="Line 25"/>
          <p:cNvSpPr>
            <a:spLocks noChangeShapeType="1"/>
          </p:cNvSpPr>
          <p:nvPr/>
        </p:nvSpPr>
        <p:spPr bwMode="auto">
          <a:xfrm>
            <a:off x="3657600" y="1676400"/>
            <a:ext cx="1219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4" name="Line 26"/>
          <p:cNvSpPr>
            <a:spLocks noChangeShapeType="1"/>
          </p:cNvSpPr>
          <p:nvPr/>
        </p:nvSpPr>
        <p:spPr bwMode="auto">
          <a:xfrm>
            <a:off x="3657600" y="1905000"/>
            <a:ext cx="9144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5" name="Line 27"/>
          <p:cNvSpPr>
            <a:spLocks noChangeShapeType="1"/>
          </p:cNvSpPr>
          <p:nvPr/>
        </p:nvSpPr>
        <p:spPr bwMode="auto">
          <a:xfrm>
            <a:off x="3657600" y="3505200"/>
            <a:ext cx="457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6" name="Line 28"/>
          <p:cNvSpPr>
            <a:spLocks noChangeShapeType="1"/>
          </p:cNvSpPr>
          <p:nvPr/>
        </p:nvSpPr>
        <p:spPr bwMode="auto">
          <a:xfrm>
            <a:off x="3657600" y="3733800"/>
            <a:ext cx="457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7" name="Line 29"/>
          <p:cNvSpPr>
            <a:spLocks noChangeShapeType="1"/>
          </p:cNvSpPr>
          <p:nvPr/>
        </p:nvSpPr>
        <p:spPr bwMode="auto">
          <a:xfrm>
            <a:off x="3581400" y="5384800"/>
            <a:ext cx="9906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8" name="Line 30"/>
          <p:cNvSpPr>
            <a:spLocks noChangeShapeType="1"/>
          </p:cNvSpPr>
          <p:nvPr/>
        </p:nvSpPr>
        <p:spPr bwMode="auto">
          <a:xfrm>
            <a:off x="3581400" y="5588000"/>
            <a:ext cx="1219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 flipH="1">
            <a:off x="4447310" y="1524000"/>
            <a:ext cx="4343400" cy="4267200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44444E-6 L 0.22917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0.22917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1000"/>
                                        <p:tgtEl>
                                          <p:spTgt spid="19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19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2083 -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22083 -4.44444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1000"/>
                                        <p:tgtEl>
                                          <p:spTgt spid="19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1000"/>
                                        <p:tgtEl>
                                          <p:spTgt spid="19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0.2125 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1.11111E-6 L 0.2125 -1.1111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1000"/>
                                        <p:tgtEl>
                                          <p:spTgt spid="19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9" dur="1000"/>
                                        <p:tgtEl>
                                          <p:spTgt spid="19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9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191491" grpId="0" animBg="1"/>
      <p:bldP spid="191492" grpId="0" animBg="1"/>
      <p:bldP spid="191495" grpId="0" animBg="1"/>
      <p:bldP spid="191496" grpId="0" animBg="1"/>
      <p:bldP spid="191500" grpId="0" animBg="1"/>
      <p:bldP spid="191501" grpId="0" animBg="1"/>
      <p:bldP spid="191502" grpId="0" animBg="1"/>
      <p:bldP spid="191513" grpId="0" animBg="1"/>
      <p:bldP spid="191514" grpId="0" animBg="1"/>
      <p:bldP spid="191515" grpId="0" animBg="1"/>
      <p:bldP spid="191516" grpId="0" animBg="1"/>
      <p:bldP spid="191517" grpId="0" animBg="1"/>
      <p:bldP spid="191518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454759"/>
            <a:ext cx="5809604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Commodities Affected by El Niño (Cause):</a:t>
            </a:r>
          </a:p>
          <a:p>
            <a:endParaRPr lang="en-US" sz="2400" b="1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Hard Commodities: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Heating Oil (Cold Weather)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Coal (Cold Weather)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Cotton (Drought)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Soft Commodities: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Fish Meal (Fisheries Failure)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Soy (Fisheries Failure)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Sugar (Drought)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Coffee (Drought)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Palm Oil (Drought)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Live  Cattle (Drought)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Orange Juice (Cold Weather)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Rice (Drought)</a:t>
            </a:r>
          </a:p>
          <a:p>
            <a:r>
              <a:rPr lang="en-US" b="1" dirty="0" smtClean="0"/>
              <a:t>		</a:t>
            </a:r>
          </a:p>
          <a:p>
            <a:r>
              <a:rPr lang="en-US" b="1" dirty="0" smtClean="0"/>
              <a:t>		</a:t>
            </a:r>
            <a:endParaRPr lang="en-US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334000" y="2514600"/>
            <a:ext cx="3581400" cy="16764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7967" y="762000"/>
            <a:ext cx="690137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What are some Good and Bad Effects of El Niño?</a:t>
            </a:r>
          </a:p>
          <a:p>
            <a:endParaRPr lang="en-US" sz="2400" b="1" u="sng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r>
              <a:rPr lang="en-US" sz="2400" b="1" u="sng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Good					</a:t>
            </a:r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Atlantic Hurricanes Decrease 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Commodity Futures Rise 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Rain in California </a:t>
            </a:r>
          </a:p>
          <a:p>
            <a:endParaRPr lang="en-US" sz="2400" b="1" u="sng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			   ?</a:t>
            </a:r>
          </a:p>
          <a:p>
            <a:r>
              <a:rPr lang="en-US" sz="2400" b="1" u="sng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Bad                                       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Birds and Mammals Die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Property Damage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Drought and Fire in SE Asia, Australia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1596" y="2743200"/>
            <a:ext cx="3653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Federal Government Shut 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Down for 4 Days in 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Early February</a:t>
            </a:r>
            <a:endParaRPr lang="en-US" sz="24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9517" y="533400"/>
            <a:ext cx="8948283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Latest Word: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	In a Paper Published Online on Monday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in </a:t>
            </a:r>
            <a:r>
              <a:rPr lang="en-US" sz="2800" b="1" u="sng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Nature Geosciences,</a:t>
            </a: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Takeshi </a:t>
            </a:r>
            <a:r>
              <a:rPr lang="en-US" sz="2800" b="1" dirty="0" err="1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Izumo</a:t>
            </a:r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, et al.,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“Influence on the state of the Indian Ocean Dipole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on the following year’s El Niño”,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authors report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That They have been Able to Forecast El Niño 14 months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In Advance by Using the IOD which seems to drive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El Niño by Enhancing the Walker Circulation.</a:t>
            </a:r>
          </a:p>
          <a:p>
            <a:pPr algn="ctr"/>
            <a:endParaRPr lang="en-US" sz="2800" b="1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This Resulted from the Analysis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Of Data Collected in the RAMA Array</a:t>
            </a:r>
            <a:endParaRPr lang="en-US" sz="28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553987-AB63-4626-9CEF-52055FEB9051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61796" name="Picture 4" descr="the alba madonna rapha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04800"/>
            <a:ext cx="6172200" cy="6172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527050" y="2695575"/>
            <a:ext cx="161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El Niño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752600"/>
            <a:ext cx="8119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If the Warm Even is Named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After the Christ Child,</a:t>
            </a:r>
          </a:p>
          <a:p>
            <a:pPr algn="ctr"/>
            <a:endParaRPr lang="en-US" sz="3600" b="1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What Should the Cold Event Be Called?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Antichrist-1.jpg"/>
          <p:cNvPicPr>
            <a:picLocks noChangeAspect="1"/>
          </p:cNvPicPr>
          <p:nvPr/>
        </p:nvPicPr>
        <p:blipFill>
          <a:blip r:embed="rId2" cstate="print"/>
          <a:srcRect r="1146" b="1110"/>
          <a:stretch>
            <a:fillRect/>
          </a:stretch>
        </p:blipFill>
        <p:spPr>
          <a:xfrm>
            <a:off x="838200" y="1295400"/>
            <a:ext cx="3352800" cy="46482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 descr="antichrist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457200"/>
            <a:ext cx="3905250" cy="3810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90600" y="5334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Anti-El Niño?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4800600"/>
            <a:ext cx="3597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Too  close to the </a:t>
            </a:r>
          </a:p>
          <a:p>
            <a:pPr algn="ctr"/>
            <a:r>
              <a:rPr lang="en-US" sz="3600" b="1" dirty="0" smtClean="0"/>
              <a:t>Anti-Christ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6096000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Luca Signorelli, 1499-1502</a:t>
            </a:r>
            <a:endParaRPr lang="en-US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day-after-tomorrow-SPLA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28600"/>
            <a:ext cx="6096000" cy="32893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 descr="day-after-tomorrow-11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429000" y="2720078"/>
            <a:ext cx="5738000" cy="3811671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08733" y="1066800"/>
            <a:ext cx="210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¿La Fria?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5791200"/>
            <a:ext cx="1885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From “The Day </a:t>
            </a:r>
          </a:p>
          <a:p>
            <a:pPr algn="ctr"/>
            <a:r>
              <a:rPr lang="en-US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After Tomorrow”</a:t>
            </a:r>
            <a:endParaRPr lang="en-US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CD05B0-48C6-41ED-B84B-4879B118E714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63844" name="Picture 4" descr="shirley temple5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3050" t="4819" r="5434" b="3615"/>
          <a:stretch>
            <a:fillRect/>
          </a:stretch>
        </p:blipFill>
        <p:spPr bwMode="auto">
          <a:xfrm>
            <a:off x="3810000" y="381000"/>
            <a:ext cx="4751388" cy="60198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839788" y="2771775"/>
            <a:ext cx="18582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La Niña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3543DE-403E-4518-B6A7-CE982DB94996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2695575" y="30162"/>
            <a:ext cx="3781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¿La Niña o El Viejo?</a:t>
            </a: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75" y="590550"/>
            <a:ext cx="6953250" cy="588645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</a:rPr>
              <a:t>In Summary, El Niño…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1" dirty="0" smtClean="0"/>
              <a:t>Is the Second Most Important Climate Forcing</a:t>
            </a:r>
          </a:p>
          <a:p>
            <a:pPr>
              <a:defRPr/>
            </a:pPr>
            <a:r>
              <a:rPr lang="en-US" sz="2800" b="1" dirty="0" smtClean="0"/>
              <a:t>Causes Global Changes in Weather</a:t>
            </a:r>
          </a:p>
          <a:p>
            <a:pPr eaLnBrk="1" hangingPunct="1">
              <a:defRPr/>
            </a:pPr>
            <a:r>
              <a:rPr lang="en-US" sz="2800" b="1" dirty="0" smtClean="0"/>
              <a:t>Is an Episodic, Quasi-Periodic Phenomenon, and Therefore Hard to Predict</a:t>
            </a:r>
          </a:p>
          <a:p>
            <a:pPr eaLnBrk="1" hangingPunct="1">
              <a:defRPr/>
            </a:pPr>
            <a:r>
              <a:rPr lang="en-US" sz="2800" b="1" dirty="0" smtClean="0"/>
              <a:t>Does Significant Damage, ~ $ 33 Billion and 23,000 Lives Lost </a:t>
            </a:r>
            <a:r>
              <a:rPr lang="en-US" sz="2800" b="1" smtClean="0"/>
              <a:t>in 1997-98</a:t>
            </a:r>
            <a:endParaRPr lang="en-US" sz="2800" b="1" dirty="0" smtClean="0"/>
          </a:p>
          <a:p>
            <a:pPr eaLnBrk="1" hangingPunct="1">
              <a:defRPr/>
            </a:pPr>
            <a:r>
              <a:rPr lang="en-US" sz="2800" b="1" dirty="0" smtClean="0"/>
              <a:t>Locally, in the Eastern Pacific, Severely Disrupts the </a:t>
            </a:r>
            <a:r>
              <a:rPr lang="en-US" sz="2800" b="1" dirty="0" err="1" smtClean="0"/>
              <a:t>Anchoveta</a:t>
            </a:r>
            <a:r>
              <a:rPr lang="en-US" sz="2800" b="1" dirty="0" smtClean="0"/>
              <a:t> Fishery and Causes Mass Mortality of Birds and Marine Mammals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715A2C-696B-418F-86AB-4239E9F5B9A0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76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89092" name="Rectangle 3" descr="insolation"/>
          <p:cNvSpPr>
            <a:spLocks noGrp="1" noChangeAspect="1" noChangeArrowheads="1"/>
          </p:cNvSpPr>
          <p:nvPr isPhoto="1"/>
        </p:nvSpPr>
        <p:spPr bwMode="auto">
          <a:xfrm>
            <a:off x="3294063" y="152400"/>
            <a:ext cx="5468937" cy="6400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000" dirty="0">
              <a:solidFill>
                <a:schemeClr val="bg2"/>
              </a:solidFill>
              <a:latin typeface="Jester" pitchFamily="2" charset="0"/>
            </a:endParaRPr>
          </a:p>
        </p:txBody>
      </p:sp>
      <p:sp>
        <p:nvSpPr>
          <p:cNvPr id="89094" name="Text Box 5"/>
          <p:cNvSpPr txBox="1">
            <a:spLocks noChangeArrowheads="1"/>
          </p:cNvSpPr>
          <p:nvPr/>
        </p:nvSpPr>
        <p:spPr bwMode="auto">
          <a:xfrm>
            <a:off x="3302865" y="2667000"/>
            <a:ext cx="1112805" cy="369332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chemeClr val="bg2"/>
                </a:solidFill>
                <a:latin typeface="Jester" pitchFamily="2" charset="0"/>
              </a:rPr>
              <a:t> January </a:t>
            </a:r>
            <a:endParaRPr lang="en-US" b="1" dirty="0">
              <a:solidFill>
                <a:schemeClr val="bg2"/>
              </a:solidFill>
              <a:latin typeface="Jester" pitchFamily="2" charset="0"/>
            </a:endParaRPr>
          </a:p>
        </p:txBody>
      </p:sp>
      <p:sp>
        <p:nvSpPr>
          <p:cNvPr id="89095" name="Text Box 6"/>
          <p:cNvSpPr txBox="1">
            <a:spLocks noChangeArrowheads="1"/>
          </p:cNvSpPr>
          <p:nvPr/>
        </p:nvSpPr>
        <p:spPr bwMode="auto">
          <a:xfrm>
            <a:off x="3296591" y="5791200"/>
            <a:ext cx="1073074" cy="40011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chemeClr val="bg2"/>
                </a:solidFill>
                <a:latin typeface="Jester" pitchFamily="2" charset="0"/>
              </a:rPr>
              <a:t> April  </a:t>
            </a:r>
            <a:r>
              <a:rPr lang="en-US" sz="2000" b="1" dirty="0" smtClean="0">
                <a:solidFill>
                  <a:schemeClr val="bg2"/>
                </a:solidFill>
                <a:latin typeface="Jester" pitchFamily="2" charset="0"/>
              </a:rPr>
              <a:t>    </a:t>
            </a:r>
            <a:endParaRPr lang="en-US" sz="2000" b="1" dirty="0">
              <a:solidFill>
                <a:schemeClr val="bg2"/>
              </a:solidFill>
              <a:latin typeface="Jester" pitchFamily="2" charset="0"/>
            </a:endParaRP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3352800" y="1905000"/>
            <a:ext cx="5410200" cy="0"/>
          </a:xfrm>
          <a:prstGeom prst="line">
            <a:avLst/>
          </a:prstGeom>
          <a:noFill/>
          <a:ln w="76200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>
            <a:off x="3352800" y="4343400"/>
            <a:ext cx="5334000" cy="0"/>
          </a:xfrm>
          <a:prstGeom prst="line">
            <a:avLst/>
          </a:prstGeom>
          <a:noFill/>
          <a:ln w="76200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2874AB7-1111-4DF5-8752-8406AFDC4D54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9620" y="1600200"/>
            <a:ext cx="291458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Total Solar </a:t>
            </a:r>
          </a:p>
          <a:p>
            <a:pPr algn="ctr" eaLnBrk="0" hangingPunct="0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Radiation</a:t>
            </a:r>
          </a:p>
          <a:p>
            <a:pPr algn="ctr" eaLnBrk="0" hangingPunct="0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at the Earth’s</a:t>
            </a:r>
          </a:p>
          <a:p>
            <a:pPr algn="ctr" eaLnBrk="0" hangingPunct="0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Surface</a:t>
            </a:r>
          </a:p>
          <a:p>
            <a:pPr algn="ctr" eaLnBrk="0" hangingPunct="0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--------</a:t>
            </a:r>
          </a:p>
          <a:p>
            <a:pPr algn="ctr" eaLnBrk="0" hangingPunct="0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1984-1993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  <p:bldP spid="76808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0AACC6-2215-499C-901A-EBACC2CFBB65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67940" name="Picture 4" descr="sunset5"/>
          <p:cNvPicPr>
            <a:picLocks noChangeAspect="1" noChangeArrowheads="1"/>
          </p:cNvPicPr>
          <p:nvPr/>
        </p:nvPicPr>
        <p:blipFill>
          <a:blip r:embed="rId3" cstate="print"/>
          <a:srcRect t="1711" b="2261"/>
          <a:stretch>
            <a:fillRect/>
          </a:stretch>
        </p:blipFill>
        <p:spPr bwMode="auto">
          <a:xfrm>
            <a:off x="685800" y="838200"/>
            <a:ext cx="7924800" cy="52578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Picture 4" descr="Stage Curta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1356" y="0"/>
            <a:ext cx="9205356" cy="693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2819400"/>
            <a:ext cx="51619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Thank You!</a:t>
            </a:r>
            <a:endParaRPr lang="en-US" sz="8000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78850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40" name="Line 3"/>
          <p:cNvSpPr>
            <a:spLocks noChangeShapeType="1"/>
          </p:cNvSpPr>
          <p:nvPr/>
        </p:nvSpPr>
        <p:spPr bwMode="auto">
          <a:xfrm flipV="1">
            <a:off x="-457200" y="3505200"/>
            <a:ext cx="7467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1" name="Text Box 4"/>
          <p:cNvSpPr txBox="1">
            <a:spLocks noChangeArrowheads="1"/>
          </p:cNvSpPr>
          <p:nvPr/>
        </p:nvSpPr>
        <p:spPr bwMode="auto">
          <a:xfrm>
            <a:off x="5075238" y="3295650"/>
            <a:ext cx="1943161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Hot Air Rises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7010400" y="32766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Oval 6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E2D3C5F-84B7-438D-992A-AC09AC630545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3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79874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164" name="Line 3"/>
          <p:cNvSpPr>
            <a:spLocks noChangeShapeType="1"/>
          </p:cNvSpPr>
          <p:nvPr/>
        </p:nvSpPr>
        <p:spPr bwMode="auto">
          <a:xfrm flipV="1">
            <a:off x="-457200" y="3505200"/>
            <a:ext cx="7467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76" name="AutoShape 4"/>
          <p:cNvSpPr>
            <a:spLocks noChangeArrowheads="1"/>
          </p:cNvSpPr>
          <p:nvPr/>
        </p:nvSpPr>
        <p:spPr bwMode="auto">
          <a:xfrm rot="5993746">
            <a:off x="7670006" y="3498057"/>
            <a:ext cx="814387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AutoShape 5"/>
          <p:cNvSpPr>
            <a:spLocks noChangeArrowheads="1"/>
          </p:cNvSpPr>
          <p:nvPr/>
        </p:nvSpPr>
        <p:spPr bwMode="auto">
          <a:xfrm rot="15737040" flipV="1">
            <a:off x="7544593" y="2650332"/>
            <a:ext cx="989013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7" name="AutoShape 6"/>
          <p:cNvSpPr>
            <a:spLocks noChangeArrowheads="1"/>
          </p:cNvSpPr>
          <p:nvPr/>
        </p:nvSpPr>
        <p:spPr bwMode="auto">
          <a:xfrm>
            <a:off x="7024688" y="325120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8" name="Text Box 7"/>
          <p:cNvSpPr txBox="1">
            <a:spLocks noChangeArrowheads="1"/>
          </p:cNvSpPr>
          <p:nvPr/>
        </p:nvSpPr>
        <p:spPr bwMode="auto">
          <a:xfrm>
            <a:off x="4213350" y="2743200"/>
            <a:ext cx="2731838" cy="15696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As the Air Rises,</a:t>
            </a:r>
          </a:p>
          <a:p>
            <a:pPr algn="ctr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It Cools, Condenses</a:t>
            </a:r>
          </a:p>
          <a:p>
            <a:pPr algn="ctr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and Moves</a:t>
            </a:r>
          </a:p>
          <a:p>
            <a:pPr algn="ctr"/>
            <a:r>
              <a:rPr lang="en-US" sz="2400" dirty="0" err="1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Poleward</a:t>
            </a:r>
            <a:endParaRPr lang="en-US" sz="2400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92169" name="Oval 8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9B40F61-A3EC-480A-B845-319A59FF6310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animBg="1"/>
      <p:bldP spid="798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80898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3188" name="Line 3"/>
          <p:cNvSpPr>
            <a:spLocks noChangeShapeType="1"/>
          </p:cNvSpPr>
          <p:nvPr/>
        </p:nvSpPr>
        <p:spPr bwMode="auto">
          <a:xfrm flipV="1">
            <a:off x="-457200" y="3505200"/>
            <a:ext cx="7467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89" name="AutoShape 4"/>
          <p:cNvSpPr>
            <a:spLocks noChangeArrowheads="1"/>
          </p:cNvSpPr>
          <p:nvPr/>
        </p:nvSpPr>
        <p:spPr bwMode="auto">
          <a:xfrm rot="5993746">
            <a:off x="7644607" y="3479006"/>
            <a:ext cx="838200" cy="9350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0" name="AutoShape 5"/>
          <p:cNvSpPr>
            <a:spLocks noChangeArrowheads="1"/>
          </p:cNvSpPr>
          <p:nvPr/>
        </p:nvSpPr>
        <p:spPr bwMode="auto">
          <a:xfrm rot="15737040" flipV="1">
            <a:off x="7516813" y="2606675"/>
            <a:ext cx="1016000" cy="8572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Text Box 6"/>
          <p:cNvSpPr txBox="1">
            <a:spLocks noChangeArrowheads="1"/>
          </p:cNvSpPr>
          <p:nvPr/>
        </p:nvSpPr>
        <p:spPr bwMode="auto">
          <a:xfrm>
            <a:off x="4698188" y="2590800"/>
            <a:ext cx="2105063" cy="19389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At About 30˚</a:t>
            </a:r>
          </a:p>
          <a:p>
            <a:pPr algn="ctr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Latitude,</a:t>
            </a:r>
          </a:p>
          <a:p>
            <a:pPr algn="ctr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the Dense Air</a:t>
            </a:r>
          </a:p>
          <a:p>
            <a:pPr algn="ctr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Falls Back to </a:t>
            </a:r>
          </a:p>
          <a:p>
            <a:pPr algn="ctr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Surface</a:t>
            </a:r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 rot="-8883693">
            <a:off x="6996113" y="4314825"/>
            <a:ext cx="1143000" cy="13604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185E"/>
              </a:gs>
              <a:gs pos="50000">
                <a:srgbClr val="0033CC"/>
              </a:gs>
              <a:gs pos="100000">
                <a:srgbClr val="0018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AutoShape 8"/>
          <p:cNvSpPr>
            <a:spLocks noChangeArrowheads="1"/>
          </p:cNvSpPr>
          <p:nvPr/>
        </p:nvSpPr>
        <p:spPr bwMode="auto">
          <a:xfrm rot="20345092" flipH="1">
            <a:off x="6816725" y="1419225"/>
            <a:ext cx="1168400" cy="1319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185E"/>
              </a:gs>
              <a:gs pos="50000">
                <a:srgbClr val="0033CC"/>
              </a:gs>
              <a:gs pos="100000">
                <a:srgbClr val="0018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4" name="AutoShape 9"/>
          <p:cNvSpPr>
            <a:spLocks noChangeArrowheads="1"/>
          </p:cNvSpPr>
          <p:nvPr/>
        </p:nvSpPr>
        <p:spPr bwMode="auto">
          <a:xfrm>
            <a:off x="7050088" y="3222625"/>
            <a:ext cx="998537" cy="498475"/>
          </a:xfrm>
          <a:prstGeom prst="rightArrow">
            <a:avLst>
              <a:gd name="adj1" fmla="val 50000"/>
              <a:gd name="adj2" fmla="val 50080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Line 10"/>
          <p:cNvSpPr>
            <a:spLocks noChangeShapeType="1"/>
          </p:cNvSpPr>
          <p:nvPr/>
        </p:nvSpPr>
        <p:spPr bwMode="auto">
          <a:xfrm>
            <a:off x="-138545" y="2057400"/>
            <a:ext cx="678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96" name="Line 11"/>
          <p:cNvSpPr>
            <a:spLocks noChangeShapeType="1"/>
          </p:cNvSpPr>
          <p:nvPr/>
        </p:nvSpPr>
        <p:spPr bwMode="auto">
          <a:xfrm>
            <a:off x="-228600" y="4953000"/>
            <a:ext cx="6934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97" name="Oval 12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BC01BA5-C12E-4E69-B956-26A2A43073A2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 animBg="1"/>
      <p:bldP spid="8090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81922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000" dirty="0">
              <a:solidFill>
                <a:schemeClr val="bg2"/>
              </a:solidFill>
              <a:latin typeface="Subway"/>
            </a:endParaRPr>
          </a:p>
        </p:txBody>
      </p:sp>
      <p:sp>
        <p:nvSpPr>
          <p:cNvPr id="94212" name="AutoShape 3"/>
          <p:cNvSpPr>
            <a:spLocks noChangeArrowheads="1"/>
          </p:cNvSpPr>
          <p:nvPr/>
        </p:nvSpPr>
        <p:spPr bwMode="auto">
          <a:xfrm rot="5993746">
            <a:off x="7522369" y="3580607"/>
            <a:ext cx="1044575" cy="9350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AutoShape 4"/>
          <p:cNvSpPr>
            <a:spLocks noChangeArrowheads="1"/>
          </p:cNvSpPr>
          <p:nvPr/>
        </p:nvSpPr>
        <p:spPr bwMode="auto">
          <a:xfrm rot="15737040" flipV="1">
            <a:off x="7516813" y="2606675"/>
            <a:ext cx="1016000" cy="8572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AutoShape 5"/>
          <p:cNvSpPr>
            <a:spLocks noChangeArrowheads="1"/>
          </p:cNvSpPr>
          <p:nvPr/>
        </p:nvSpPr>
        <p:spPr bwMode="auto">
          <a:xfrm>
            <a:off x="7050088" y="3222625"/>
            <a:ext cx="998537" cy="587375"/>
          </a:xfrm>
          <a:prstGeom prst="rightArrow">
            <a:avLst>
              <a:gd name="adj1" fmla="val 50000"/>
              <a:gd name="adj2" fmla="val 42500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Line 6"/>
          <p:cNvSpPr>
            <a:spLocks noChangeShapeType="1"/>
          </p:cNvSpPr>
          <p:nvPr/>
        </p:nvSpPr>
        <p:spPr bwMode="auto">
          <a:xfrm flipV="1">
            <a:off x="-457200" y="3505200"/>
            <a:ext cx="7467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6" name="Line 7"/>
          <p:cNvSpPr>
            <a:spLocks noChangeShapeType="1"/>
          </p:cNvSpPr>
          <p:nvPr/>
        </p:nvSpPr>
        <p:spPr bwMode="auto">
          <a:xfrm>
            <a:off x="-152400" y="2133600"/>
            <a:ext cx="6934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7" name="Line 8"/>
          <p:cNvSpPr>
            <a:spLocks noChangeShapeType="1"/>
          </p:cNvSpPr>
          <p:nvPr/>
        </p:nvSpPr>
        <p:spPr bwMode="auto">
          <a:xfrm>
            <a:off x="-228600" y="4953000"/>
            <a:ext cx="6934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8" name="Oval 9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0" name="AutoShape 10"/>
          <p:cNvSpPr>
            <a:spLocks noChangeArrowheads="1"/>
          </p:cNvSpPr>
          <p:nvPr/>
        </p:nvSpPr>
        <p:spPr bwMode="auto">
          <a:xfrm rot="-6840498">
            <a:off x="6595269" y="1353344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1" name="AutoShape 11"/>
          <p:cNvSpPr>
            <a:spLocks noChangeArrowheads="1"/>
          </p:cNvSpPr>
          <p:nvPr/>
        </p:nvSpPr>
        <p:spPr bwMode="auto">
          <a:xfrm rot="6383962" flipV="1">
            <a:off x="6515100" y="4838700"/>
            <a:ext cx="8382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2" name="AutoShape 12"/>
          <p:cNvSpPr>
            <a:spLocks noChangeArrowheads="1"/>
          </p:cNvSpPr>
          <p:nvPr/>
        </p:nvSpPr>
        <p:spPr bwMode="auto">
          <a:xfrm rot="-3526842">
            <a:off x="6731794" y="4241006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22" name="AutoShape 13"/>
          <p:cNvSpPr>
            <a:spLocks noChangeArrowheads="1"/>
          </p:cNvSpPr>
          <p:nvPr/>
        </p:nvSpPr>
        <p:spPr bwMode="auto">
          <a:xfrm rot="-8883693">
            <a:off x="6996113" y="4314825"/>
            <a:ext cx="1143000" cy="13604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185E"/>
              </a:gs>
              <a:gs pos="50000">
                <a:srgbClr val="0033CC"/>
              </a:gs>
              <a:gs pos="100000">
                <a:srgbClr val="0018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4" name="AutoShape 14"/>
          <p:cNvSpPr>
            <a:spLocks noChangeArrowheads="1"/>
          </p:cNvSpPr>
          <p:nvPr/>
        </p:nvSpPr>
        <p:spPr bwMode="auto">
          <a:xfrm rot="4097876" flipV="1">
            <a:off x="6743700" y="1866900"/>
            <a:ext cx="8382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AutoShape 15"/>
          <p:cNvSpPr>
            <a:spLocks noChangeArrowheads="1"/>
          </p:cNvSpPr>
          <p:nvPr/>
        </p:nvSpPr>
        <p:spPr bwMode="auto">
          <a:xfrm rot="20345092" flipH="1">
            <a:off x="6858000" y="1524000"/>
            <a:ext cx="1168400" cy="1319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185E"/>
              </a:gs>
              <a:gs pos="50000">
                <a:srgbClr val="0033CC"/>
              </a:gs>
              <a:gs pos="100000">
                <a:srgbClr val="0018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25" name="Text Box 16"/>
          <p:cNvSpPr txBox="1">
            <a:spLocks noChangeArrowheads="1"/>
          </p:cNvSpPr>
          <p:nvPr/>
        </p:nvSpPr>
        <p:spPr bwMode="auto">
          <a:xfrm>
            <a:off x="4155721" y="2633008"/>
            <a:ext cx="2502609" cy="19389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On Reaching the </a:t>
            </a:r>
          </a:p>
          <a:p>
            <a:pPr algn="ctr" eaLnBrk="0" hangingPunct="0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Surface, This Air</a:t>
            </a:r>
          </a:p>
          <a:p>
            <a:pPr algn="ctr" eaLnBrk="0" hangingPunct="0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Spreads Both</a:t>
            </a:r>
          </a:p>
          <a:p>
            <a:pPr algn="ctr" eaLnBrk="0" hangingPunct="0"/>
            <a:r>
              <a:rPr lang="en-US" sz="2400" dirty="0" err="1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Equatorward</a:t>
            </a:r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and</a:t>
            </a:r>
          </a:p>
          <a:p>
            <a:pPr algn="ctr" eaLnBrk="0" hangingPunct="0"/>
            <a:r>
              <a:rPr lang="en-US" sz="2400" dirty="0" err="1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Poleward</a:t>
            </a:r>
            <a:endParaRPr lang="en-US" sz="2400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0AF42CF-9A60-4F3D-96B1-BFDCEF25B391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0" grpId="0" animBg="1"/>
      <p:bldP spid="81931" grpId="0" animBg="1"/>
      <p:bldP spid="81932" grpId="0" animBg="1"/>
      <p:bldP spid="819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jim</a:t>
            </a:r>
            <a:r>
              <a:rPr lang="en-US" smtClean="0"/>
              <a:t> kelley</a:t>
            </a:r>
            <a:endParaRPr lang="en-US" dirty="0"/>
          </a:p>
        </p:txBody>
      </p:sp>
      <p:pic>
        <p:nvPicPr>
          <p:cNvPr id="5" name="california_goe_2010021_lrg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457200" y="1714500"/>
            <a:ext cx="8001000" cy="40005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55634" y="399871"/>
            <a:ext cx="6118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Remember this Week?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(19 January-21 January 2010)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82946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000" dirty="0">
              <a:solidFill>
                <a:schemeClr val="bg2"/>
              </a:solidFill>
              <a:latin typeface="Subway"/>
            </a:endParaRPr>
          </a:p>
        </p:txBody>
      </p:sp>
      <p:sp>
        <p:nvSpPr>
          <p:cNvPr id="95236" name="AutoShape 3"/>
          <p:cNvSpPr>
            <a:spLocks noChangeArrowheads="1"/>
          </p:cNvSpPr>
          <p:nvPr/>
        </p:nvSpPr>
        <p:spPr bwMode="auto">
          <a:xfrm rot="5993746">
            <a:off x="7522369" y="3580607"/>
            <a:ext cx="1044575" cy="9350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7" name="AutoShape 4"/>
          <p:cNvSpPr>
            <a:spLocks noChangeArrowheads="1"/>
          </p:cNvSpPr>
          <p:nvPr/>
        </p:nvSpPr>
        <p:spPr bwMode="auto">
          <a:xfrm rot="15737040" flipV="1">
            <a:off x="7516813" y="2606675"/>
            <a:ext cx="1016000" cy="8572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AutoShape 5"/>
          <p:cNvSpPr>
            <a:spLocks noChangeArrowheads="1"/>
          </p:cNvSpPr>
          <p:nvPr/>
        </p:nvSpPr>
        <p:spPr bwMode="auto">
          <a:xfrm>
            <a:off x="7050088" y="3222625"/>
            <a:ext cx="998537" cy="587375"/>
          </a:xfrm>
          <a:prstGeom prst="rightArrow">
            <a:avLst>
              <a:gd name="adj1" fmla="val 50000"/>
              <a:gd name="adj2" fmla="val 42500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9" name="Line 6"/>
          <p:cNvSpPr>
            <a:spLocks noChangeShapeType="1"/>
          </p:cNvSpPr>
          <p:nvPr/>
        </p:nvSpPr>
        <p:spPr bwMode="auto">
          <a:xfrm flipV="1">
            <a:off x="3657600" y="3505200"/>
            <a:ext cx="3352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240" name="Line 7"/>
          <p:cNvSpPr>
            <a:spLocks noChangeShapeType="1"/>
          </p:cNvSpPr>
          <p:nvPr/>
        </p:nvSpPr>
        <p:spPr bwMode="auto">
          <a:xfrm>
            <a:off x="3733800" y="2209800"/>
            <a:ext cx="297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241" name="Line 8"/>
          <p:cNvSpPr>
            <a:spLocks noChangeShapeType="1"/>
          </p:cNvSpPr>
          <p:nvPr/>
        </p:nvSpPr>
        <p:spPr bwMode="auto">
          <a:xfrm>
            <a:off x="3657600" y="4953000"/>
            <a:ext cx="3048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242" name="Oval 9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3" name="AutoShape 10"/>
          <p:cNvSpPr>
            <a:spLocks noChangeArrowheads="1"/>
          </p:cNvSpPr>
          <p:nvPr/>
        </p:nvSpPr>
        <p:spPr bwMode="auto">
          <a:xfrm rot="-6840498">
            <a:off x="6595269" y="1353344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4" name="AutoShape 11"/>
          <p:cNvSpPr>
            <a:spLocks noChangeArrowheads="1"/>
          </p:cNvSpPr>
          <p:nvPr/>
        </p:nvSpPr>
        <p:spPr bwMode="auto">
          <a:xfrm rot="6383962" flipV="1">
            <a:off x="6515100" y="4838700"/>
            <a:ext cx="8382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5" name="AutoShape 12"/>
          <p:cNvSpPr>
            <a:spLocks noChangeArrowheads="1"/>
          </p:cNvSpPr>
          <p:nvPr/>
        </p:nvSpPr>
        <p:spPr bwMode="auto">
          <a:xfrm rot="-3526842">
            <a:off x="6731794" y="4241006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6" name="AutoShape 13"/>
          <p:cNvSpPr>
            <a:spLocks noChangeArrowheads="1"/>
          </p:cNvSpPr>
          <p:nvPr/>
        </p:nvSpPr>
        <p:spPr bwMode="auto">
          <a:xfrm rot="-8883693">
            <a:off x="6996113" y="4314825"/>
            <a:ext cx="1143000" cy="13604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185E"/>
              </a:gs>
              <a:gs pos="50000">
                <a:srgbClr val="0033CC"/>
              </a:gs>
              <a:gs pos="100000">
                <a:srgbClr val="0018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7" name="AutoShape 14"/>
          <p:cNvSpPr>
            <a:spLocks noChangeArrowheads="1"/>
          </p:cNvSpPr>
          <p:nvPr/>
        </p:nvSpPr>
        <p:spPr bwMode="auto">
          <a:xfrm rot="4097876" flipV="1">
            <a:off x="6743700" y="1866900"/>
            <a:ext cx="8382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8" name="AutoShape 15"/>
          <p:cNvSpPr>
            <a:spLocks noChangeArrowheads="1"/>
          </p:cNvSpPr>
          <p:nvPr/>
        </p:nvSpPr>
        <p:spPr bwMode="auto">
          <a:xfrm rot="20345092" flipH="1">
            <a:off x="6858000" y="1524000"/>
            <a:ext cx="1168400" cy="1319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185E"/>
              </a:gs>
              <a:gs pos="50000">
                <a:srgbClr val="0033CC"/>
              </a:gs>
              <a:gs pos="100000">
                <a:srgbClr val="0018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Text Box 16"/>
          <p:cNvSpPr txBox="1">
            <a:spLocks noChangeArrowheads="1"/>
          </p:cNvSpPr>
          <p:nvPr/>
        </p:nvSpPr>
        <p:spPr bwMode="auto">
          <a:xfrm>
            <a:off x="4155721" y="2608263"/>
            <a:ext cx="2502609" cy="19389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On Reaching the </a:t>
            </a:r>
          </a:p>
          <a:p>
            <a:pPr algn="ctr" eaLnBrk="0" hangingPunct="0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Surface, This Air</a:t>
            </a:r>
          </a:p>
          <a:p>
            <a:pPr algn="ctr" eaLnBrk="0" hangingPunct="0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Spreads Both</a:t>
            </a:r>
          </a:p>
          <a:p>
            <a:pPr algn="ctr" eaLnBrk="0" hangingPunct="0"/>
            <a:r>
              <a:rPr lang="en-US" sz="2400" dirty="0" err="1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Equatorward</a:t>
            </a:r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and</a:t>
            </a:r>
          </a:p>
          <a:p>
            <a:pPr algn="ctr" eaLnBrk="0" hangingPunct="0"/>
            <a:r>
              <a:rPr lang="en-US" sz="2400" dirty="0" err="1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Poleward</a:t>
            </a:r>
            <a:endParaRPr lang="en-US" sz="2400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30942A9-DD5E-4927-BEB5-70408D9BA492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60761" y="1543883"/>
            <a:ext cx="337303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This Falling Air</a:t>
            </a:r>
          </a:p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Produces the</a:t>
            </a:r>
          </a:p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Subtropical</a:t>
            </a:r>
          </a:p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High Pressure</a:t>
            </a:r>
          </a:p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Areas at</a:t>
            </a:r>
          </a:p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30˚ N and 30˚ S</a:t>
            </a:r>
          </a:p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Latitudes </a:t>
            </a:r>
          </a:p>
          <a:p>
            <a:endParaRPr lang="en-US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83970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000" dirty="0" smtClean="0">
              <a:solidFill>
                <a:schemeClr val="tx2"/>
              </a:solidFill>
            </a:endParaRPr>
          </a:p>
        </p:txBody>
      </p:sp>
      <p:sp>
        <p:nvSpPr>
          <p:cNvPr id="96260" name="AutoShape 3"/>
          <p:cNvSpPr>
            <a:spLocks noChangeArrowheads="1"/>
          </p:cNvSpPr>
          <p:nvPr/>
        </p:nvSpPr>
        <p:spPr bwMode="auto">
          <a:xfrm rot="5993746">
            <a:off x="7522369" y="3580607"/>
            <a:ext cx="1044575" cy="9350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AutoShape 4"/>
          <p:cNvSpPr>
            <a:spLocks noChangeArrowheads="1"/>
          </p:cNvSpPr>
          <p:nvPr/>
        </p:nvSpPr>
        <p:spPr bwMode="auto">
          <a:xfrm rot="15737040" flipV="1">
            <a:off x="7516813" y="2606675"/>
            <a:ext cx="1016000" cy="8572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2" name="AutoShape 5"/>
          <p:cNvSpPr>
            <a:spLocks noChangeArrowheads="1"/>
          </p:cNvSpPr>
          <p:nvPr/>
        </p:nvSpPr>
        <p:spPr bwMode="auto">
          <a:xfrm>
            <a:off x="7050088" y="3222625"/>
            <a:ext cx="998537" cy="587375"/>
          </a:xfrm>
          <a:prstGeom prst="rightArrow">
            <a:avLst>
              <a:gd name="adj1" fmla="val 50000"/>
              <a:gd name="adj2" fmla="val 42500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3" name="Line 6"/>
          <p:cNvSpPr>
            <a:spLocks noChangeShapeType="1"/>
          </p:cNvSpPr>
          <p:nvPr/>
        </p:nvSpPr>
        <p:spPr bwMode="auto">
          <a:xfrm flipV="1">
            <a:off x="3657600" y="3505200"/>
            <a:ext cx="3352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264" name="Line 7"/>
          <p:cNvSpPr>
            <a:spLocks noChangeShapeType="1"/>
          </p:cNvSpPr>
          <p:nvPr/>
        </p:nvSpPr>
        <p:spPr bwMode="auto">
          <a:xfrm>
            <a:off x="3733800" y="2209800"/>
            <a:ext cx="297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265" name="Line 8"/>
          <p:cNvSpPr>
            <a:spLocks noChangeShapeType="1"/>
          </p:cNvSpPr>
          <p:nvPr/>
        </p:nvSpPr>
        <p:spPr bwMode="auto">
          <a:xfrm>
            <a:off x="3657600" y="4953000"/>
            <a:ext cx="3048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266" name="Oval 9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AutoShape 10"/>
          <p:cNvSpPr>
            <a:spLocks noChangeArrowheads="1"/>
          </p:cNvSpPr>
          <p:nvPr/>
        </p:nvSpPr>
        <p:spPr bwMode="auto">
          <a:xfrm rot="-6840498">
            <a:off x="6595269" y="1353344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8" name="AutoShape 11"/>
          <p:cNvSpPr>
            <a:spLocks noChangeArrowheads="1"/>
          </p:cNvSpPr>
          <p:nvPr/>
        </p:nvSpPr>
        <p:spPr bwMode="auto">
          <a:xfrm rot="6383962" flipV="1">
            <a:off x="6515100" y="4838700"/>
            <a:ext cx="8382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9" name="AutoShape 12"/>
          <p:cNvSpPr>
            <a:spLocks noChangeArrowheads="1"/>
          </p:cNvSpPr>
          <p:nvPr/>
        </p:nvSpPr>
        <p:spPr bwMode="auto">
          <a:xfrm rot="-3526842">
            <a:off x="6731794" y="4241006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AutoShape 13"/>
          <p:cNvSpPr>
            <a:spLocks noChangeArrowheads="1"/>
          </p:cNvSpPr>
          <p:nvPr/>
        </p:nvSpPr>
        <p:spPr bwMode="auto">
          <a:xfrm rot="-8883693">
            <a:off x="6996113" y="4314825"/>
            <a:ext cx="1143000" cy="13604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185E"/>
              </a:gs>
              <a:gs pos="50000">
                <a:srgbClr val="0033CC"/>
              </a:gs>
              <a:gs pos="100000">
                <a:srgbClr val="0018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71" name="AutoShape 14"/>
          <p:cNvSpPr>
            <a:spLocks noChangeArrowheads="1"/>
          </p:cNvSpPr>
          <p:nvPr/>
        </p:nvSpPr>
        <p:spPr bwMode="auto">
          <a:xfrm rot="4097876" flipV="1">
            <a:off x="6743700" y="1866900"/>
            <a:ext cx="8382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72" name="AutoShape 15"/>
          <p:cNvSpPr>
            <a:spLocks noChangeArrowheads="1"/>
          </p:cNvSpPr>
          <p:nvPr/>
        </p:nvSpPr>
        <p:spPr bwMode="auto">
          <a:xfrm rot="20345092" flipH="1">
            <a:off x="6858000" y="1524000"/>
            <a:ext cx="1168400" cy="1319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185E"/>
              </a:gs>
              <a:gs pos="50000">
                <a:srgbClr val="0033CC"/>
              </a:gs>
              <a:gs pos="100000">
                <a:srgbClr val="0018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73" name="Text Box 16"/>
          <p:cNvSpPr txBox="1">
            <a:spLocks noChangeArrowheads="1"/>
          </p:cNvSpPr>
          <p:nvPr/>
        </p:nvSpPr>
        <p:spPr bwMode="auto">
          <a:xfrm>
            <a:off x="4155721" y="2608263"/>
            <a:ext cx="2502609" cy="19389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On Reaching the </a:t>
            </a:r>
          </a:p>
          <a:p>
            <a:pPr algn="ctr" eaLnBrk="0" hangingPunct="0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Surface, This Air</a:t>
            </a:r>
          </a:p>
          <a:p>
            <a:pPr algn="ctr" eaLnBrk="0" hangingPunct="0"/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Spreads Both</a:t>
            </a:r>
          </a:p>
          <a:p>
            <a:pPr algn="ctr" eaLnBrk="0" hangingPunct="0"/>
            <a:r>
              <a:rPr lang="en-US" sz="2400" dirty="0" err="1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Equatorward</a:t>
            </a:r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and</a:t>
            </a:r>
          </a:p>
          <a:p>
            <a:pPr algn="ctr" eaLnBrk="0" hangingPunct="0"/>
            <a:r>
              <a:rPr lang="en-US" sz="2400" dirty="0" err="1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Poleward</a:t>
            </a:r>
            <a:endParaRPr lang="en-US" sz="2400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5F0BF3B-A737-4378-BC44-BA9DEA188F9A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1000" y="1371600"/>
            <a:ext cx="307488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And the </a:t>
            </a:r>
          </a:p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Spreading Air</a:t>
            </a:r>
          </a:p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Produces </a:t>
            </a:r>
          </a:p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Surface Winds</a:t>
            </a:r>
          </a:p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Blowing </a:t>
            </a:r>
            <a:b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</a:br>
            <a:r>
              <a:rPr lang="en-US" sz="3600" dirty="0" err="1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Equatorward</a:t>
            </a:r>
            <a:endParaRPr lang="en-US" sz="3600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en-US" sz="3600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And </a:t>
            </a:r>
            <a:r>
              <a:rPr lang="en-US" sz="3600" dirty="0" err="1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Poleward</a:t>
            </a:r>
            <a:endParaRPr lang="en-US" sz="3600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08066A-0996-4E23-A8C7-1C44F2F12567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533400"/>
            <a:ext cx="23759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Gaspard</a:t>
            </a: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Gustave</a:t>
            </a:r>
            <a:endParaRPr lang="en-US" sz="3600" b="1" dirty="0" smtClean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 algn="ctr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De </a:t>
            </a:r>
            <a:r>
              <a:rPr lang="en-US" sz="3600" b="1" dirty="0" err="1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Coriolis</a:t>
            </a:r>
            <a:endParaRPr lang="en-US" sz="3600" b="1" dirty="0" smtClean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 algn="ctr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-----</a:t>
            </a:r>
          </a:p>
          <a:p>
            <a:pPr algn="ctr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1792-1843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967" y="3733800"/>
            <a:ext cx="19816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2400" b="1" u="sng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«Sur les </a:t>
            </a:r>
          </a:p>
          <a:p>
            <a:pPr algn="ctr">
              <a:defRPr/>
            </a:pPr>
            <a:r>
              <a:rPr lang="fr-FR" sz="2400" b="1" u="sng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équations du </a:t>
            </a:r>
          </a:p>
          <a:p>
            <a:pPr algn="ctr">
              <a:defRPr/>
            </a:pPr>
            <a:r>
              <a:rPr lang="fr-FR" sz="2400" b="1" u="sng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mouvement </a:t>
            </a:r>
          </a:p>
          <a:p>
            <a:pPr algn="ctr">
              <a:defRPr/>
            </a:pPr>
            <a:r>
              <a:rPr lang="fr-FR" sz="2400" b="1" u="sng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relatif des </a:t>
            </a:r>
          </a:p>
          <a:p>
            <a:pPr algn="ctr">
              <a:defRPr/>
            </a:pPr>
            <a:r>
              <a:rPr lang="fr-FR" sz="2400" b="1" u="sng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systèmes de </a:t>
            </a:r>
          </a:p>
          <a:p>
            <a:pPr algn="ctr">
              <a:defRPr/>
            </a:pPr>
            <a:r>
              <a:rPr lang="fr-FR" sz="2400" b="1" u="sng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corps</a:t>
            </a:r>
            <a:r>
              <a:rPr lang="fr-FR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», 1835</a:t>
            </a:r>
            <a:endParaRPr lang="en-US" sz="2400" b="1" dirty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</p:txBody>
      </p:sp>
      <p:pic>
        <p:nvPicPr>
          <p:cNvPr id="10" name="Picture 9" descr="Gustave_coriol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3238" y="685800"/>
            <a:ext cx="5323562" cy="51816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524000" y="1295400"/>
            <a:ext cx="6400800" cy="4800600"/>
          </a:xfrm>
          <a:prstGeom prst="rect">
            <a:avLst/>
          </a:prstGeom>
          <a:solidFill>
            <a:srgbClr val="000000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pic>
        <p:nvPicPr>
          <p:cNvPr id="86025" name="CORIOLIS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6002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1EB0F94-E0DF-4024-90CB-AD43D87AD71D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5400" y="496669"/>
            <a:ext cx="6918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An Example of the </a:t>
            </a:r>
            <a:r>
              <a:rPr lang="en-US" sz="3600" b="1" dirty="0" err="1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Coriolis</a:t>
            </a: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Effect: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6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60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25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6025"/>
                </p:tgtEl>
              </p:cMediaNode>
            </p:video>
          </p:childTnLst>
        </p:cTn>
      </p:par>
    </p:tnLst>
    <p:bldLst>
      <p:bldP spid="860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457200" y="609600"/>
            <a:ext cx="81597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sz="3600" dirty="0" smtClean="0">
              <a:latin typeface="Jester" pitchFamily="2" charset="0"/>
            </a:endParaRPr>
          </a:p>
          <a:p>
            <a:pPr>
              <a:defRPr/>
            </a:pPr>
            <a:endParaRPr lang="en-US" sz="3600" dirty="0">
              <a:latin typeface="Jester" pitchFamily="2" charset="0"/>
            </a:endParaRPr>
          </a:p>
          <a:p>
            <a:pPr>
              <a:defRPr/>
            </a:pPr>
            <a:endParaRPr lang="en-US" sz="3600" dirty="0">
              <a:latin typeface="Jester" pitchFamily="2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35300" y="5137150"/>
            <a:ext cx="2603500" cy="1187450"/>
            <a:chOff x="1968" y="3072"/>
            <a:chExt cx="1640" cy="74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216" y="3072"/>
              <a:ext cx="1392" cy="624"/>
              <a:chOff x="2352" y="1296"/>
              <a:chExt cx="1392" cy="498"/>
            </a:xfrm>
          </p:grpSpPr>
          <p:sp>
            <p:nvSpPr>
              <p:cNvPr id="99344" name="Line 5"/>
              <p:cNvSpPr>
                <a:spLocks noChangeShapeType="1"/>
              </p:cNvSpPr>
              <p:nvPr/>
            </p:nvSpPr>
            <p:spPr bwMode="auto">
              <a:xfrm>
                <a:off x="2352" y="1794"/>
                <a:ext cx="1392" cy="0"/>
              </a:xfrm>
              <a:prstGeom prst="line">
                <a:avLst/>
              </a:prstGeom>
              <a:noFill/>
              <a:ln w="762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>
                  <a:latin typeface="Jester" pitchFamily="2" charset="0"/>
                </a:endParaRPr>
              </a:p>
            </p:txBody>
          </p:sp>
          <p:sp>
            <p:nvSpPr>
              <p:cNvPr id="189446" name="AutoShape 6"/>
              <p:cNvSpPr>
                <a:spLocks noChangeArrowheads="1"/>
              </p:cNvSpPr>
              <p:nvPr/>
            </p:nvSpPr>
            <p:spPr bwMode="auto">
              <a:xfrm>
                <a:off x="2880" y="1296"/>
                <a:ext cx="306" cy="480"/>
              </a:xfrm>
              <a:prstGeom prst="upArrow">
                <a:avLst>
                  <a:gd name="adj1" fmla="val 50000"/>
                  <a:gd name="adj2" fmla="val 39216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Jester" pitchFamily="2" charset="0"/>
                </a:endParaRPr>
              </a:p>
            </p:txBody>
          </p:sp>
        </p:grpSp>
        <p:sp>
          <p:nvSpPr>
            <p:cNvPr id="189447" name="Oval 7"/>
            <p:cNvSpPr>
              <a:spLocks noChangeArrowheads="1"/>
            </p:cNvSpPr>
            <p:nvPr/>
          </p:nvSpPr>
          <p:spPr bwMode="auto">
            <a:xfrm>
              <a:off x="1968" y="3580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Jester" pitchFamily="2" charset="0"/>
              </a:endParaRPr>
            </a:p>
          </p:txBody>
        </p:sp>
        <p:sp>
          <p:nvSpPr>
            <p:cNvPr id="99343" name="Freeform 8"/>
            <p:cNvSpPr>
              <a:spLocks/>
            </p:cNvSpPr>
            <p:nvPr/>
          </p:nvSpPr>
          <p:spPr bwMode="auto">
            <a:xfrm>
              <a:off x="2244" y="3072"/>
              <a:ext cx="1301" cy="615"/>
            </a:xfrm>
            <a:custGeom>
              <a:avLst/>
              <a:gdLst>
                <a:gd name="T0" fmla="*/ 0 w 1301"/>
                <a:gd name="T1" fmla="*/ 1430 h 519"/>
                <a:gd name="T2" fmla="*/ 408 w 1301"/>
                <a:gd name="T3" fmla="*/ 1376 h 519"/>
                <a:gd name="T4" fmla="*/ 815 w 1301"/>
                <a:gd name="T5" fmla="*/ 1072 h 519"/>
                <a:gd name="T6" fmla="*/ 1113 w 1301"/>
                <a:gd name="T7" fmla="*/ 578 h 519"/>
                <a:gd name="T8" fmla="*/ 1301 w 1301"/>
                <a:gd name="T9" fmla="*/ 0 h 5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1"/>
                <a:gd name="T16" fmla="*/ 0 h 519"/>
                <a:gd name="T17" fmla="*/ 1301 w 1301"/>
                <a:gd name="T18" fmla="*/ 519 h 5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1" h="519">
                  <a:moveTo>
                    <a:pt x="0" y="517"/>
                  </a:moveTo>
                  <a:cubicBezTo>
                    <a:pt x="68" y="514"/>
                    <a:pt x="272" y="519"/>
                    <a:pt x="408" y="497"/>
                  </a:cubicBezTo>
                  <a:cubicBezTo>
                    <a:pt x="544" y="475"/>
                    <a:pt x="698" y="435"/>
                    <a:pt x="815" y="387"/>
                  </a:cubicBezTo>
                  <a:cubicBezTo>
                    <a:pt x="932" y="339"/>
                    <a:pt x="1032" y="273"/>
                    <a:pt x="1113" y="209"/>
                  </a:cubicBezTo>
                  <a:cubicBezTo>
                    <a:pt x="1194" y="145"/>
                    <a:pt x="1262" y="44"/>
                    <a:pt x="1301" y="0"/>
                  </a:cubicBezTo>
                </a:path>
              </a:pathLst>
            </a:custGeom>
            <a:noFill/>
            <a:ln w="76200">
              <a:solidFill>
                <a:schemeClr val="accent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Jester" pitchFamily="2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971800" y="1949450"/>
            <a:ext cx="2590800" cy="1174750"/>
            <a:chOff x="1920" y="1180"/>
            <a:chExt cx="1632" cy="740"/>
          </a:xfrm>
        </p:grpSpPr>
        <p:sp>
          <p:nvSpPr>
            <p:cNvPr id="189450" name="Oval 10"/>
            <p:cNvSpPr>
              <a:spLocks noChangeArrowheads="1"/>
            </p:cNvSpPr>
            <p:nvPr/>
          </p:nvSpPr>
          <p:spPr bwMode="auto">
            <a:xfrm>
              <a:off x="1920" y="1180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Jester" pitchFamily="2" charset="0"/>
              </a:endParaRPr>
            </a:p>
          </p:txBody>
        </p:sp>
        <p:sp>
          <p:nvSpPr>
            <p:cNvPr id="99337" name="Freeform 11"/>
            <p:cNvSpPr>
              <a:spLocks/>
            </p:cNvSpPr>
            <p:nvPr/>
          </p:nvSpPr>
          <p:spPr bwMode="auto">
            <a:xfrm>
              <a:off x="2208" y="1296"/>
              <a:ext cx="1296" cy="624"/>
            </a:xfrm>
            <a:custGeom>
              <a:avLst/>
              <a:gdLst>
                <a:gd name="T0" fmla="*/ 0 w 1296"/>
                <a:gd name="T1" fmla="*/ 0 h 624"/>
                <a:gd name="T2" fmla="*/ 394 w 1296"/>
                <a:gd name="T3" fmla="*/ 55 h 624"/>
                <a:gd name="T4" fmla="*/ 722 w 1296"/>
                <a:gd name="T5" fmla="*/ 174 h 624"/>
                <a:gd name="T6" fmla="*/ 982 w 1296"/>
                <a:gd name="T7" fmla="*/ 336 h 624"/>
                <a:gd name="T8" fmla="*/ 1217 w 1296"/>
                <a:gd name="T9" fmla="*/ 528 h 624"/>
                <a:gd name="T10" fmla="*/ 1296 w 1296"/>
                <a:gd name="T11" fmla="*/ 624 h 6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6"/>
                <a:gd name="T19" fmla="*/ 0 h 624"/>
                <a:gd name="T20" fmla="*/ 1296 w 1296"/>
                <a:gd name="T21" fmla="*/ 624 h 6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6" h="624">
                  <a:moveTo>
                    <a:pt x="0" y="0"/>
                  </a:moveTo>
                  <a:cubicBezTo>
                    <a:pt x="66" y="9"/>
                    <a:pt x="274" y="26"/>
                    <a:pt x="394" y="55"/>
                  </a:cubicBezTo>
                  <a:cubicBezTo>
                    <a:pt x="514" y="84"/>
                    <a:pt x="624" y="127"/>
                    <a:pt x="722" y="174"/>
                  </a:cubicBezTo>
                  <a:cubicBezTo>
                    <a:pt x="820" y="221"/>
                    <a:pt x="900" y="277"/>
                    <a:pt x="982" y="336"/>
                  </a:cubicBezTo>
                  <a:cubicBezTo>
                    <a:pt x="1064" y="395"/>
                    <a:pt x="1165" y="480"/>
                    <a:pt x="1217" y="528"/>
                  </a:cubicBezTo>
                  <a:cubicBezTo>
                    <a:pt x="1270" y="576"/>
                    <a:pt x="1283" y="608"/>
                    <a:pt x="1296" y="624"/>
                  </a:cubicBezTo>
                </a:path>
              </a:pathLst>
            </a:custGeom>
            <a:noFill/>
            <a:ln w="76200">
              <a:solidFill>
                <a:schemeClr val="accent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Jester" pitchFamily="2" charset="0"/>
              </a:endParaRPr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 flipV="1">
              <a:off x="2160" y="1296"/>
              <a:ext cx="1392" cy="624"/>
              <a:chOff x="2352" y="1296"/>
              <a:chExt cx="1392" cy="498"/>
            </a:xfrm>
          </p:grpSpPr>
          <p:sp>
            <p:nvSpPr>
              <p:cNvPr id="99339" name="Line 13"/>
              <p:cNvSpPr>
                <a:spLocks noChangeShapeType="1"/>
              </p:cNvSpPr>
              <p:nvPr/>
            </p:nvSpPr>
            <p:spPr bwMode="auto">
              <a:xfrm>
                <a:off x="2352" y="1794"/>
                <a:ext cx="1392" cy="0"/>
              </a:xfrm>
              <a:prstGeom prst="line">
                <a:avLst/>
              </a:prstGeom>
              <a:noFill/>
              <a:ln w="762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>
                  <a:latin typeface="Jester" pitchFamily="2" charset="0"/>
                </a:endParaRPr>
              </a:p>
            </p:txBody>
          </p:sp>
          <p:sp>
            <p:nvSpPr>
              <p:cNvPr id="189454" name="AutoShape 14"/>
              <p:cNvSpPr>
                <a:spLocks noChangeArrowheads="1"/>
              </p:cNvSpPr>
              <p:nvPr/>
            </p:nvSpPr>
            <p:spPr bwMode="auto">
              <a:xfrm>
                <a:off x="2880" y="1296"/>
                <a:ext cx="306" cy="480"/>
              </a:xfrm>
              <a:prstGeom prst="upArrow">
                <a:avLst>
                  <a:gd name="adj1" fmla="val 50000"/>
                  <a:gd name="adj2" fmla="val 39216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Jester" pitchFamily="2" charset="0"/>
                </a:endParaRPr>
              </a:p>
            </p:txBody>
          </p:sp>
        </p:grpSp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F53C15D-82C2-4D00-A942-ACD4AFF3F499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8200" y="628471"/>
            <a:ext cx="7513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In the Northern Hemisphere, </a:t>
            </a:r>
            <a:r>
              <a:rPr lang="en-US" sz="3600" b="1" dirty="0" err="1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Coriolis</a:t>
            </a:r>
            <a:endParaRPr lang="en-US" sz="3600" b="1" dirty="0" smtClean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Moves Things in Motion to the Right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7033" y="3752671"/>
            <a:ext cx="7604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In the Southern Hemisphere, </a:t>
            </a:r>
            <a:r>
              <a:rPr lang="en-US" sz="3600" b="1" dirty="0" err="1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Coriolis</a:t>
            </a: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</a:t>
            </a:r>
          </a:p>
          <a:p>
            <a:pPr eaLnBrk="0" hangingPunct="0">
              <a:defRPr/>
            </a:pP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Moves Things in Motion to the Left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88066" name="Oval 2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100356" name="Line 3"/>
          <p:cNvSpPr>
            <a:spLocks noChangeShapeType="1"/>
          </p:cNvSpPr>
          <p:nvPr/>
        </p:nvSpPr>
        <p:spPr bwMode="auto">
          <a:xfrm flipH="1" flipV="1">
            <a:off x="1962150" y="25146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0357" name="Line 4"/>
          <p:cNvSpPr>
            <a:spLocks noChangeShapeType="1"/>
          </p:cNvSpPr>
          <p:nvPr/>
        </p:nvSpPr>
        <p:spPr bwMode="auto">
          <a:xfrm flipH="1">
            <a:off x="1676400" y="3657600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0358" name="Line 5"/>
          <p:cNvSpPr>
            <a:spLocks noChangeShapeType="1"/>
          </p:cNvSpPr>
          <p:nvPr/>
        </p:nvSpPr>
        <p:spPr bwMode="auto">
          <a:xfrm flipH="1">
            <a:off x="1905000" y="4800600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0359" name="Line 6"/>
          <p:cNvSpPr>
            <a:spLocks noChangeShapeType="1"/>
          </p:cNvSpPr>
          <p:nvPr/>
        </p:nvSpPr>
        <p:spPr bwMode="auto">
          <a:xfrm flipH="1">
            <a:off x="2667000" y="57912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0360" name="Line 7"/>
          <p:cNvSpPr>
            <a:spLocks noChangeShapeType="1"/>
          </p:cNvSpPr>
          <p:nvPr/>
        </p:nvSpPr>
        <p:spPr bwMode="auto">
          <a:xfrm flipH="1">
            <a:off x="2743200" y="1524000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00400" y="2667000"/>
            <a:ext cx="1447800" cy="711200"/>
            <a:chOff x="1536" y="1488"/>
            <a:chExt cx="960" cy="544"/>
          </a:xfrm>
        </p:grpSpPr>
        <p:sp>
          <p:nvSpPr>
            <p:cNvPr id="100382" name="Freeform 9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>
                <a:gd name="T0" fmla="*/ 864 w 864"/>
                <a:gd name="T1" fmla="*/ 0 h 544"/>
                <a:gd name="T2" fmla="*/ 600 w 864"/>
                <a:gd name="T3" fmla="*/ 300 h 544"/>
                <a:gd name="T4" fmla="*/ 408 w 864"/>
                <a:gd name="T5" fmla="*/ 444 h 544"/>
                <a:gd name="T6" fmla="*/ 264 w 864"/>
                <a:gd name="T7" fmla="*/ 500 h 544"/>
                <a:gd name="T8" fmla="*/ 180 w 864"/>
                <a:gd name="T9" fmla="*/ 520 h 544"/>
                <a:gd name="T10" fmla="*/ 0 w 864"/>
                <a:gd name="T11" fmla="*/ 544 h 5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4"/>
                <a:gd name="T19" fmla="*/ 0 h 544"/>
                <a:gd name="T20" fmla="*/ 864 w 864"/>
                <a:gd name="T21" fmla="*/ 544 h 5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Jester" pitchFamily="2" charset="0"/>
              </a:endParaRPr>
            </a:p>
          </p:txBody>
        </p:sp>
        <p:sp>
          <p:nvSpPr>
            <p:cNvPr id="100383" name="Line 10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Jester" pitchFamily="2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200400" y="3886200"/>
            <a:ext cx="1447800" cy="762000"/>
            <a:chOff x="1488" y="2108"/>
            <a:chExt cx="1008" cy="535"/>
          </a:xfrm>
        </p:grpSpPr>
        <p:sp>
          <p:nvSpPr>
            <p:cNvPr id="100380" name="Freeform 12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>
                <a:gd name="T0" fmla="*/ 908 w 908"/>
                <a:gd name="T1" fmla="*/ 535 h 535"/>
                <a:gd name="T2" fmla="*/ 664 w 908"/>
                <a:gd name="T3" fmla="*/ 279 h 535"/>
                <a:gd name="T4" fmla="*/ 468 w 908"/>
                <a:gd name="T5" fmla="*/ 116 h 535"/>
                <a:gd name="T6" fmla="*/ 324 w 908"/>
                <a:gd name="T7" fmla="*/ 48 h 535"/>
                <a:gd name="T8" fmla="*/ 192 w 908"/>
                <a:gd name="T9" fmla="*/ 20 h 535"/>
                <a:gd name="T10" fmla="*/ 0 w 908"/>
                <a:gd name="T11" fmla="*/ 0 h 5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8"/>
                <a:gd name="T19" fmla="*/ 0 h 535"/>
                <a:gd name="T20" fmla="*/ 908 w 908"/>
                <a:gd name="T21" fmla="*/ 535 h 5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Jester" pitchFamily="2" charset="0"/>
              </a:endParaRPr>
            </a:p>
          </p:txBody>
        </p:sp>
        <p:sp>
          <p:nvSpPr>
            <p:cNvPr id="100381" name="Line 13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Jester" pitchFamily="2" charset="0"/>
              </a:endParaRPr>
            </a:p>
          </p:txBody>
        </p:sp>
      </p:grpSp>
      <p:sp>
        <p:nvSpPr>
          <p:cNvPr id="100363" name="Line 14"/>
          <p:cNvSpPr>
            <a:spLocks noChangeShapeType="1"/>
          </p:cNvSpPr>
          <p:nvPr/>
        </p:nvSpPr>
        <p:spPr bwMode="auto">
          <a:xfrm>
            <a:off x="3886200" y="594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0364" name="Text Box 15"/>
          <p:cNvSpPr txBox="1">
            <a:spLocks noChangeArrowheads="1"/>
          </p:cNvSpPr>
          <p:nvPr/>
        </p:nvSpPr>
        <p:spPr bwMode="auto">
          <a:xfrm>
            <a:off x="228600" y="4054475"/>
            <a:ext cx="12939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Jester" pitchFamily="2" charset="0"/>
              </a:rPr>
              <a:t>SE Trades</a:t>
            </a:r>
          </a:p>
        </p:txBody>
      </p:sp>
      <p:sp>
        <p:nvSpPr>
          <p:cNvPr id="100365" name="Text Box 16"/>
          <p:cNvSpPr txBox="1">
            <a:spLocks noChangeArrowheads="1"/>
          </p:cNvSpPr>
          <p:nvPr/>
        </p:nvSpPr>
        <p:spPr bwMode="auto">
          <a:xfrm>
            <a:off x="228600" y="2835275"/>
            <a:ext cx="13195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Jester" pitchFamily="2" charset="0"/>
              </a:rPr>
              <a:t>NE Trades</a:t>
            </a:r>
          </a:p>
        </p:txBody>
      </p:sp>
      <p:sp>
        <p:nvSpPr>
          <p:cNvPr id="100366" name="Text Box 17"/>
          <p:cNvSpPr txBox="1">
            <a:spLocks noChangeArrowheads="1"/>
          </p:cNvSpPr>
          <p:nvPr/>
        </p:nvSpPr>
        <p:spPr bwMode="auto">
          <a:xfrm>
            <a:off x="7010400" y="4624388"/>
            <a:ext cx="7857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Jester" pitchFamily="2" charset="0"/>
              </a:rPr>
              <a:t>30˚ S</a:t>
            </a:r>
          </a:p>
        </p:txBody>
      </p:sp>
      <p:sp>
        <p:nvSpPr>
          <p:cNvPr id="100367" name="Text Box 18"/>
          <p:cNvSpPr txBox="1">
            <a:spLocks noChangeArrowheads="1"/>
          </p:cNvSpPr>
          <p:nvPr/>
        </p:nvSpPr>
        <p:spPr bwMode="auto">
          <a:xfrm>
            <a:off x="6248400" y="5614988"/>
            <a:ext cx="792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Jester" pitchFamily="2" charset="0"/>
              </a:rPr>
              <a:t>60˚ S</a:t>
            </a:r>
          </a:p>
        </p:txBody>
      </p:sp>
      <p:sp>
        <p:nvSpPr>
          <p:cNvPr id="100368" name="Text Box 19"/>
          <p:cNvSpPr txBox="1">
            <a:spLocks noChangeArrowheads="1"/>
          </p:cNvSpPr>
          <p:nvPr/>
        </p:nvSpPr>
        <p:spPr bwMode="auto">
          <a:xfrm>
            <a:off x="7570904" y="3405188"/>
            <a:ext cx="12682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Jester" pitchFamily="2" charset="0"/>
              </a:rPr>
              <a:t>Equator—</a:t>
            </a:r>
          </a:p>
          <a:p>
            <a:pPr algn="ctr"/>
            <a:r>
              <a:rPr lang="en-US" sz="2000" b="1" dirty="0">
                <a:latin typeface="Jester" pitchFamily="2" charset="0"/>
              </a:rPr>
              <a:t>Doldrums</a:t>
            </a:r>
          </a:p>
        </p:txBody>
      </p:sp>
      <p:sp>
        <p:nvSpPr>
          <p:cNvPr id="100369" name="Text Box 20"/>
          <p:cNvSpPr txBox="1">
            <a:spLocks noChangeArrowheads="1"/>
          </p:cNvSpPr>
          <p:nvPr/>
        </p:nvSpPr>
        <p:spPr bwMode="auto">
          <a:xfrm>
            <a:off x="6934200" y="2262188"/>
            <a:ext cx="8114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Jester" pitchFamily="2" charset="0"/>
              </a:rPr>
              <a:t>30˚ N</a:t>
            </a:r>
          </a:p>
        </p:txBody>
      </p:sp>
      <p:sp>
        <p:nvSpPr>
          <p:cNvPr id="100370" name="Text Box 21"/>
          <p:cNvSpPr txBox="1">
            <a:spLocks noChangeArrowheads="1"/>
          </p:cNvSpPr>
          <p:nvPr/>
        </p:nvSpPr>
        <p:spPr bwMode="auto">
          <a:xfrm>
            <a:off x="6172200" y="1271588"/>
            <a:ext cx="8178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Jester" pitchFamily="2" charset="0"/>
              </a:rPr>
              <a:t>60˚ N</a:t>
            </a:r>
          </a:p>
        </p:txBody>
      </p:sp>
      <p:sp>
        <p:nvSpPr>
          <p:cNvPr id="100371" name="Oval 22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0372" name="Text Box 23"/>
          <p:cNvSpPr txBox="1">
            <a:spLocks noChangeArrowheads="1"/>
          </p:cNvSpPr>
          <p:nvPr/>
        </p:nvSpPr>
        <p:spPr bwMode="auto">
          <a:xfrm>
            <a:off x="7694550" y="2149475"/>
            <a:ext cx="14574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Jester" pitchFamily="2" charset="0"/>
              </a:rPr>
              <a:t>Subtropical</a:t>
            </a:r>
          </a:p>
          <a:p>
            <a:pPr algn="ctr"/>
            <a:r>
              <a:rPr lang="en-US" sz="2000" b="1" dirty="0">
                <a:latin typeface="Jester" pitchFamily="2" charset="0"/>
              </a:rPr>
              <a:t>High</a:t>
            </a:r>
          </a:p>
        </p:txBody>
      </p:sp>
      <p:sp>
        <p:nvSpPr>
          <p:cNvPr id="100373" name="Text Box 24"/>
          <p:cNvSpPr txBox="1">
            <a:spLocks noChangeArrowheads="1"/>
          </p:cNvSpPr>
          <p:nvPr/>
        </p:nvSpPr>
        <p:spPr bwMode="auto">
          <a:xfrm>
            <a:off x="7694550" y="4435475"/>
            <a:ext cx="14574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Jester" pitchFamily="2" charset="0"/>
              </a:rPr>
              <a:t>Subtropical</a:t>
            </a:r>
          </a:p>
          <a:p>
            <a:pPr algn="ctr"/>
            <a:r>
              <a:rPr lang="en-US" sz="2000" b="1" dirty="0">
                <a:latin typeface="Jester" pitchFamily="2" charset="0"/>
              </a:rPr>
              <a:t> High</a:t>
            </a:r>
          </a:p>
        </p:txBody>
      </p:sp>
      <p:sp>
        <p:nvSpPr>
          <p:cNvPr id="100374" name="Text Box 25"/>
          <p:cNvSpPr txBox="1">
            <a:spLocks noChangeArrowheads="1"/>
          </p:cNvSpPr>
          <p:nvPr/>
        </p:nvSpPr>
        <p:spPr bwMode="auto">
          <a:xfrm>
            <a:off x="7162800" y="1235075"/>
            <a:ext cx="1705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Jester" pitchFamily="2" charset="0"/>
              </a:rPr>
              <a:t>Subpolar</a:t>
            </a:r>
            <a:r>
              <a:rPr lang="en-US" sz="2000" b="1" dirty="0">
                <a:latin typeface="Jester" pitchFamily="2" charset="0"/>
              </a:rPr>
              <a:t> Low</a:t>
            </a:r>
          </a:p>
        </p:txBody>
      </p:sp>
      <p:sp>
        <p:nvSpPr>
          <p:cNvPr id="88090" name="Text Box 26"/>
          <p:cNvSpPr txBox="1">
            <a:spLocks noChangeArrowheads="1"/>
          </p:cNvSpPr>
          <p:nvPr/>
        </p:nvSpPr>
        <p:spPr bwMode="auto">
          <a:xfrm>
            <a:off x="730250" y="247650"/>
            <a:ext cx="7896714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Jester" pitchFamily="2" charset="0"/>
              </a:rPr>
              <a:t>So the </a:t>
            </a:r>
            <a:r>
              <a:rPr lang="en-US" sz="2400" dirty="0" err="1">
                <a:latin typeface="Jester" pitchFamily="2" charset="0"/>
              </a:rPr>
              <a:t>Equatorward</a:t>
            </a:r>
            <a:r>
              <a:rPr lang="en-US" sz="2400" dirty="0">
                <a:latin typeface="Jester" pitchFamily="2" charset="0"/>
              </a:rPr>
              <a:t> Winds Become the NE and SE Trades</a:t>
            </a:r>
          </a:p>
        </p:txBody>
      </p:sp>
      <p:sp>
        <p:nvSpPr>
          <p:cNvPr id="88091" name="Line 27"/>
          <p:cNvSpPr>
            <a:spLocks noChangeShapeType="1"/>
          </p:cNvSpPr>
          <p:nvPr/>
        </p:nvSpPr>
        <p:spPr bwMode="auto">
          <a:xfrm flipV="1">
            <a:off x="4648200" y="3810000"/>
            <a:ext cx="0" cy="8382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92" name="Line 28"/>
          <p:cNvSpPr>
            <a:spLocks noChangeShapeType="1"/>
          </p:cNvSpPr>
          <p:nvPr/>
        </p:nvSpPr>
        <p:spPr bwMode="auto">
          <a:xfrm>
            <a:off x="4648200" y="2667000"/>
            <a:ext cx="0" cy="8382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0378" name="Text Box 29"/>
          <p:cNvSpPr txBox="1">
            <a:spLocks noChangeArrowheads="1"/>
          </p:cNvSpPr>
          <p:nvPr/>
        </p:nvSpPr>
        <p:spPr bwMode="auto">
          <a:xfrm>
            <a:off x="7162800" y="5630863"/>
            <a:ext cx="1705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Jester" pitchFamily="2" charset="0"/>
              </a:rPr>
              <a:t>Subpolar</a:t>
            </a:r>
            <a:r>
              <a:rPr lang="en-US" sz="2000" b="1" dirty="0">
                <a:latin typeface="Jester" pitchFamily="2" charset="0"/>
              </a:rPr>
              <a:t> Low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A8855E4-F9D1-42EB-8365-872C39F0BBD5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91" grpId="0" animBg="1"/>
      <p:bldP spid="8809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417A8-F4CA-4703-A707-B5FB0AE511C4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308226" name="Oval 2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Jester" pitchFamily="2" charset="0"/>
              <a:cs typeface="+mn-cs"/>
            </a:endParaRPr>
          </a:p>
        </p:txBody>
      </p:sp>
      <p:sp>
        <p:nvSpPr>
          <p:cNvPr id="13317" name="Line 3"/>
          <p:cNvSpPr>
            <a:spLocks noChangeShapeType="1"/>
          </p:cNvSpPr>
          <p:nvPr/>
        </p:nvSpPr>
        <p:spPr bwMode="auto">
          <a:xfrm flipH="1" flipV="1">
            <a:off x="1946565" y="25146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18" name="Line 4"/>
          <p:cNvSpPr>
            <a:spLocks noChangeShapeType="1"/>
          </p:cNvSpPr>
          <p:nvPr/>
        </p:nvSpPr>
        <p:spPr bwMode="auto">
          <a:xfrm flipH="1">
            <a:off x="1676400" y="3657600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19" name="Line 5"/>
          <p:cNvSpPr>
            <a:spLocks noChangeShapeType="1"/>
          </p:cNvSpPr>
          <p:nvPr/>
        </p:nvSpPr>
        <p:spPr bwMode="auto">
          <a:xfrm flipH="1">
            <a:off x="1905000" y="4800600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20" name="Line 6"/>
          <p:cNvSpPr>
            <a:spLocks noChangeShapeType="1"/>
          </p:cNvSpPr>
          <p:nvPr/>
        </p:nvSpPr>
        <p:spPr bwMode="auto">
          <a:xfrm flipH="1">
            <a:off x="2667000" y="57912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21" name="Line 7"/>
          <p:cNvSpPr>
            <a:spLocks noChangeShapeType="1"/>
          </p:cNvSpPr>
          <p:nvPr/>
        </p:nvSpPr>
        <p:spPr bwMode="auto">
          <a:xfrm flipH="1">
            <a:off x="2743200" y="1524000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22" name="Line 8"/>
          <p:cNvSpPr>
            <a:spLocks noChangeShapeType="1"/>
          </p:cNvSpPr>
          <p:nvPr/>
        </p:nvSpPr>
        <p:spPr bwMode="auto">
          <a:xfrm>
            <a:off x="3886200" y="594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26" name="Freeform 12"/>
          <p:cNvSpPr>
            <a:spLocks/>
          </p:cNvSpPr>
          <p:nvPr/>
        </p:nvSpPr>
        <p:spPr bwMode="auto">
          <a:xfrm>
            <a:off x="4260850" y="5962650"/>
            <a:ext cx="263525" cy="387350"/>
          </a:xfrm>
          <a:custGeom>
            <a:avLst/>
            <a:gdLst>
              <a:gd name="T0" fmla="*/ 2147483647 w 166"/>
              <a:gd name="T1" fmla="*/ 2147483647 h 244"/>
              <a:gd name="T2" fmla="*/ 2147483647 w 166"/>
              <a:gd name="T3" fmla="*/ 2147483647 h 244"/>
              <a:gd name="T4" fmla="*/ 2147483647 w 166"/>
              <a:gd name="T5" fmla="*/ 2147483647 h 244"/>
              <a:gd name="T6" fmla="*/ 0 w 166"/>
              <a:gd name="T7" fmla="*/ 0 h 244"/>
              <a:gd name="T8" fmla="*/ 0 60000 65536"/>
              <a:gd name="T9" fmla="*/ 0 60000 65536"/>
              <a:gd name="T10" fmla="*/ 0 60000 65536"/>
              <a:gd name="T11" fmla="*/ 0 60000 65536"/>
              <a:gd name="T12" fmla="*/ 0 w 166"/>
              <a:gd name="T13" fmla="*/ 0 h 244"/>
              <a:gd name="T14" fmla="*/ 166 w 166"/>
              <a:gd name="T15" fmla="*/ 244 h 2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6" h="244">
                <a:moveTo>
                  <a:pt x="31" y="244"/>
                </a:moveTo>
                <a:cubicBezTo>
                  <a:pt x="49" y="223"/>
                  <a:pt x="130" y="156"/>
                  <a:pt x="148" y="120"/>
                </a:cubicBezTo>
                <a:cubicBezTo>
                  <a:pt x="166" y="84"/>
                  <a:pt x="161" y="48"/>
                  <a:pt x="136" y="28"/>
                </a:cubicBezTo>
                <a:cubicBezTo>
                  <a:pt x="111" y="8"/>
                  <a:pt x="28" y="6"/>
                  <a:pt x="0" y="0"/>
                </a:cubicBezTo>
              </a:path>
            </a:pathLst>
          </a:cu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27" name="Freeform 13"/>
          <p:cNvSpPr>
            <a:spLocks/>
          </p:cNvSpPr>
          <p:nvPr/>
        </p:nvSpPr>
        <p:spPr bwMode="auto">
          <a:xfrm>
            <a:off x="4340225" y="5981700"/>
            <a:ext cx="512763" cy="368300"/>
          </a:xfrm>
          <a:custGeom>
            <a:avLst/>
            <a:gdLst>
              <a:gd name="T0" fmla="*/ 0 w 323"/>
              <a:gd name="T1" fmla="*/ 2147483647 h 232"/>
              <a:gd name="T2" fmla="*/ 2147483647 w 323"/>
              <a:gd name="T3" fmla="*/ 2147483647 h 232"/>
              <a:gd name="T4" fmla="*/ 2147483647 w 323"/>
              <a:gd name="T5" fmla="*/ 2147483647 h 232"/>
              <a:gd name="T6" fmla="*/ 2147483647 w 323"/>
              <a:gd name="T7" fmla="*/ 0 h 232"/>
              <a:gd name="T8" fmla="*/ 0 60000 65536"/>
              <a:gd name="T9" fmla="*/ 0 60000 65536"/>
              <a:gd name="T10" fmla="*/ 0 60000 65536"/>
              <a:gd name="T11" fmla="*/ 0 60000 65536"/>
              <a:gd name="T12" fmla="*/ 0 w 323"/>
              <a:gd name="T13" fmla="*/ 0 h 232"/>
              <a:gd name="T14" fmla="*/ 323 w 323"/>
              <a:gd name="T15" fmla="*/ 232 h 2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3" h="232">
                <a:moveTo>
                  <a:pt x="0" y="232"/>
                </a:moveTo>
                <a:cubicBezTo>
                  <a:pt x="30" y="222"/>
                  <a:pt x="138" y="199"/>
                  <a:pt x="190" y="172"/>
                </a:cubicBezTo>
                <a:cubicBezTo>
                  <a:pt x="242" y="145"/>
                  <a:pt x="297" y="101"/>
                  <a:pt x="310" y="72"/>
                </a:cubicBezTo>
                <a:cubicBezTo>
                  <a:pt x="323" y="43"/>
                  <a:pt x="278" y="15"/>
                  <a:pt x="270" y="0"/>
                </a:cubicBezTo>
              </a:path>
            </a:pathLst>
          </a:cu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28" name="Freeform 14"/>
          <p:cNvSpPr>
            <a:spLocks/>
          </p:cNvSpPr>
          <p:nvPr/>
        </p:nvSpPr>
        <p:spPr bwMode="auto">
          <a:xfrm>
            <a:off x="3624263" y="5981700"/>
            <a:ext cx="754062" cy="368300"/>
          </a:xfrm>
          <a:custGeom>
            <a:avLst/>
            <a:gdLst>
              <a:gd name="T0" fmla="*/ 2147483647 w 475"/>
              <a:gd name="T1" fmla="*/ 2147483647 h 232"/>
              <a:gd name="T2" fmla="*/ 2147483647 w 475"/>
              <a:gd name="T3" fmla="*/ 2147483647 h 232"/>
              <a:gd name="T4" fmla="*/ 2147483647 w 475"/>
              <a:gd name="T5" fmla="*/ 2147483647 h 232"/>
              <a:gd name="T6" fmla="*/ 2147483647 w 475"/>
              <a:gd name="T7" fmla="*/ 2147483647 h 232"/>
              <a:gd name="T8" fmla="*/ 0 w 475"/>
              <a:gd name="T9" fmla="*/ 0 h 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5"/>
              <a:gd name="T16" fmla="*/ 0 h 232"/>
              <a:gd name="T17" fmla="*/ 475 w 475"/>
              <a:gd name="T18" fmla="*/ 232 h 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5" h="232">
                <a:moveTo>
                  <a:pt x="432" y="232"/>
                </a:moveTo>
                <a:cubicBezTo>
                  <a:pt x="435" y="217"/>
                  <a:pt x="475" y="169"/>
                  <a:pt x="459" y="141"/>
                </a:cubicBezTo>
                <a:cubicBezTo>
                  <a:pt x="443" y="113"/>
                  <a:pt x="383" y="86"/>
                  <a:pt x="336" y="64"/>
                </a:cubicBezTo>
                <a:cubicBezTo>
                  <a:pt x="289" y="42"/>
                  <a:pt x="232" y="23"/>
                  <a:pt x="176" y="12"/>
                </a:cubicBezTo>
                <a:cubicBezTo>
                  <a:pt x="120" y="1"/>
                  <a:pt x="37" y="2"/>
                  <a:pt x="0" y="0"/>
                </a:cubicBezTo>
              </a:path>
            </a:pathLst>
          </a:cu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29" name="Freeform 15"/>
          <p:cNvSpPr>
            <a:spLocks/>
          </p:cNvSpPr>
          <p:nvPr/>
        </p:nvSpPr>
        <p:spPr bwMode="auto">
          <a:xfrm>
            <a:off x="4354513" y="6019800"/>
            <a:ext cx="835025" cy="373063"/>
          </a:xfrm>
          <a:custGeom>
            <a:avLst/>
            <a:gdLst>
              <a:gd name="T0" fmla="*/ 0 w 526"/>
              <a:gd name="T1" fmla="*/ 2147483647 h 235"/>
              <a:gd name="T2" fmla="*/ 2147483647 w 526"/>
              <a:gd name="T3" fmla="*/ 2147483647 h 235"/>
              <a:gd name="T4" fmla="*/ 2147483647 w 526"/>
              <a:gd name="T5" fmla="*/ 2147483647 h 235"/>
              <a:gd name="T6" fmla="*/ 2147483647 w 526"/>
              <a:gd name="T7" fmla="*/ 2147483647 h 235"/>
              <a:gd name="T8" fmla="*/ 2147483647 w 526"/>
              <a:gd name="T9" fmla="*/ 0 h 2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6"/>
              <a:gd name="T16" fmla="*/ 0 h 235"/>
              <a:gd name="T17" fmla="*/ 526 w 526"/>
              <a:gd name="T18" fmla="*/ 235 h 2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6" h="235">
                <a:moveTo>
                  <a:pt x="0" y="235"/>
                </a:moveTo>
                <a:cubicBezTo>
                  <a:pt x="32" y="229"/>
                  <a:pt x="125" y="205"/>
                  <a:pt x="192" y="190"/>
                </a:cubicBezTo>
                <a:cubicBezTo>
                  <a:pt x="259" y="175"/>
                  <a:pt x="347" y="164"/>
                  <a:pt x="401" y="144"/>
                </a:cubicBezTo>
                <a:cubicBezTo>
                  <a:pt x="455" y="124"/>
                  <a:pt x="508" y="96"/>
                  <a:pt x="517" y="72"/>
                </a:cubicBezTo>
                <a:cubicBezTo>
                  <a:pt x="526" y="48"/>
                  <a:pt x="466" y="15"/>
                  <a:pt x="453" y="0"/>
                </a:cubicBezTo>
              </a:path>
            </a:pathLst>
          </a:cu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30" name="Line 16"/>
          <p:cNvSpPr>
            <a:spLocks noChangeShapeType="1"/>
          </p:cNvSpPr>
          <p:nvPr/>
        </p:nvSpPr>
        <p:spPr bwMode="auto">
          <a:xfrm flipH="1">
            <a:off x="3471863" y="597535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31" name="Line 17"/>
          <p:cNvSpPr>
            <a:spLocks noChangeShapeType="1"/>
          </p:cNvSpPr>
          <p:nvPr/>
        </p:nvSpPr>
        <p:spPr bwMode="auto">
          <a:xfrm flipH="1" flipV="1">
            <a:off x="4114800" y="5949950"/>
            <a:ext cx="152400" cy="127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32" name="Line 18"/>
          <p:cNvSpPr>
            <a:spLocks noChangeShapeType="1"/>
          </p:cNvSpPr>
          <p:nvPr/>
        </p:nvSpPr>
        <p:spPr bwMode="auto">
          <a:xfrm flipH="1" flipV="1">
            <a:off x="4610100" y="5949950"/>
            <a:ext cx="152400" cy="3175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33" name="Line 19"/>
          <p:cNvSpPr>
            <a:spLocks noChangeShapeType="1"/>
          </p:cNvSpPr>
          <p:nvPr/>
        </p:nvSpPr>
        <p:spPr bwMode="auto">
          <a:xfrm flipH="1" flipV="1">
            <a:off x="4933950" y="5956300"/>
            <a:ext cx="152400" cy="762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34" name="Freeform 20"/>
          <p:cNvSpPr>
            <a:spLocks/>
          </p:cNvSpPr>
          <p:nvPr/>
        </p:nvSpPr>
        <p:spPr bwMode="auto">
          <a:xfrm>
            <a:off x="4165600" y="914400"/>
            <a:ext cx="436563" cy="384175"/>
          </a:xfrm>
          <a:custGeom>
            <a:avLst/>
            <a:gdLst>
              <a:gd name="T0" fmla="*/ 2147483647 w 275"/>
              <a:gd name="T1" fmla="*/ 0 h 242"/>
              <a:gd name="T2" fmla="*/ 2147483647 w 275"/>
              <a:gd name="T3" fmla="*/ 2147483647 h 242"/>
              <a:gd name="T4" fmla="*/ 2147483647 w 275"/>
              <a:gd name="T5" fmla="*/ 2147483647 h 242"/>
              <a:gd name="T6" fmla="*/ 0 w 275"/>
              <a:gd name="T7" fmla="*/ 2147483647 h 242"/>
              <a:gd name="T8" fmla="*/ 0 60000 65536"/>
              <a:gd name="T9" fmla="*/ 0 60000 65536"/>
              <a:gd name="T10" fmla="*/ 0 60000 65536"/>
              <a:gd name="T11" fmla="*/ 0 60000 65536"/>
              <a:gd name="T12" fmla="*/ 0 w 275"/>
              <a:gd name="T13" fmla="*/ 0 h 242"/>
              <a:gd name="T14" fmla="*/ 275 w 275"/>
              <a:gd name="T15" fmla="*/ 242 h 2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5" h="242">
                <a:moveTo>
                  <a:pt x="160" y="0"/>
                </a:moveTo>
                <a:cubicBezTo>
                  <a:pt x="179" y="30"/>
                  <a:pt x="275" y="141"/>
                  <a:pt x="274" y="178"/>
                </a:cubicBezTo>
                <a:cubicBezTo>
                  <a:pt x="273" y="215"/>
                  <a:pt x="201" y="213"/>
                  <a:pt x="155" y="224"/>
                </a:cubicBezTo>
                <a:cubicBezTo>
                  <a:pt x="109" y="235"/>
                  <a:pt x="32" y="238"/>
                  <a:pt x="0" y="242"/>
                </a:cubicBezTo>
              </a:path>
            </a:pathLst>
          </a:cu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35" name="Freeform 21"/>
          <p:cNvSpPr>
            <a:spLocks/>
          </p:cNvSpPr>
          <p:nvPr/>
        </p:nvSpPr>
        <p:spPr bwMode="auto">
          <a:xfrm>
            <a:off x="4419600" y="914400"/>
            <a:ext cx="585788" cy="398463"/>
          </a:xfrm>
          <a:custGeom>
            <a:avLst/>
            <a:gdLst>
              <a:gd name="T0" fmla="*/ 0 w 369"/>
              <a:gd name="T1" fmla="*/ 0 h 251"/>
              <a:gd name="T2" fmla="*/ 2147483647 w 369"/>
              <a:gd name="T3" fmla="*/ 2147483647 h 251"/>
              <a:gd name="T4" fmla="*/ 2147483647 w 369"/>
              <a:gd name="T5" fmla="*/ 2147483647 h 251"/>
              <a:gd name="T6" fmla="*/ 2147483647 w 369"/>
              <a:gd name="T7" fmla="*/ 2147483647 h 251"/>
              <a:gd name="T8" fmla="*/ 2147483647 w 369"/>
              <a:gd name="T9" fmla="*/ 2147483647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9"/>
              <a:gd name="T16" fmla="*/ 0 h 251"/>
              <a:gd name="T17" fmla="*/ 369 w 369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9" h="251">
                <a:moveTo>
                  <a:pt x="0" y="0"/>
                </a:moveTo>
                <a:cubicBezTo>
                  <a:pt x="96" y="28"/>
                  <a:pt x="180" y="65"/>
                  <a:pt x="240" y="96"/>
                </a:cubicBezTo>
                <a:cubicBezTo>
                  <a:pt x="300" y="127"/>
                  <a:pt x="353" y="163"/>
                  <a:pt x="361" y="187"/>
                </a:cubicBezTo>
                <a:cubicBezTo>
                  <a:pt x="369" y="211"/>
                  <a:pt x="315" y="229"/>
                  <a:pt x="288" y="240"/>
                </a:cubicBezTo>
                <a:cubicBezTo>
                  <a:pt x="261" y="251"/>
                  <a:pt x="216" y="249"/>
                  <a:pt x="197" y="251"/>
                </a:cubicBezTo>
              </a:path>
            </a:pathLst>
          </a:cu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36" name="Freeform 22"/>
          <p:cNvSpPr>
            <a:spLocks/>
          </p:cNvSpPr>
          <p:nvPr/>
        </p:nvSpPr>
        <p:spPr bwMode="auto">
          <a:xfrm>
            <a:off x="4419600" y="914400"/>
            <a:ext cx="1104900" cy="457200"/>
          </a:xfrm>
          <a:custGeom>
            <a:avLst/>
            <a:gdLst>
              <a:gd name="T0" fmla="*/ 0 w 696"/>
              <a:gd name="T1" fmla="*/ 0 h 288"/>
              <a:gd name="T2" fmla="*/ 2147483647 w 696"/>
              <a:gd name="T3" fmla="*/ 2147483647 h 288"/>
              <a:gd name="T4" fmla="*/ 2147483647 w 696"/>
              <a:gd name="T5" fmla="*/ 2147483647 h 288"/>
              <a:gd name="T6" fmla="*/ 2147483647 w 696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696"/>
              <a:gd name="T13" fmla="*/ 0 h 288"/>
              <a:gd name="T14" fmla="*/ 696 w 69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6" h="288">
                <a:moveTo>
                  <a:pt x="0" y="0"/>
                </a:moveTo>
                <a:cubicBezTo>
                  <a:pt x="160" y="28"/>
                  <a:pt x="320" y="62"/>
                  <a:pt x="432" y="96"/>
                </a:cubicBezTo>
                <a:cubicBezTo>
                  <a:pt x="544" y="130"/>
                  <a:pt x="648" y="174"/>
                  <a:pt x="672" y="206"/>
                </a:cubicBezTo>
                <a:cubicBezTo>
                  <a:pt x="696" y="238"/>
                  <a:pt x="596" y="271"/>
                  <a:pt x="576" y="288"/>
                </a:cubicBezTo>
              </a:path>
            </a:pathLst>
          </a:cu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37" name="Freeform 23"/>
          <p:cNvSpPr>
            <a:spLocks/>
          </p:cNvSpPr>
          <p:nvPr/>
        </p:nvSpPr>
        <p:spPr bwMode="auto">
          <a:xfrm>
            <a:off x="3584575" y="914400"/>
            <a:ext cx="835025" cy="355600"/>
          </a:xfrm>
          <a:custGeom>
            <a:avLst/>
            <a:gdLst>
              <a:gd name="T0" fmla="*/ 2147483647 w 526"/>
              <a:gd name="T1" fmla="*/ 0 h 224"/>
              <a:gd name="T2" fmla="*/ 2147483647 w 526"/>
              <a:gd name="T3" fmla="*/ 2147483647 h 224"/>
              <a:gd name="T4" fmla="*/ 2147483647 w 526"/>
              <a:gd name="T5" fmla="*/ 2147483647 h 224"/>
              <a:gd name="T6" fmla="*/ 0 w 526"/>
              <a:gd name="T7" fmla="*/ 2147483647 h 224"/>
              <a:gd name="T8" fmla="*/ 0 60000 65536"/>
              <a:gd name="T9" fmla="*/ 0 60000 65536"/>
              <a:gd name="T10" fmla="*/ 0 60000 65536"/>
              <a:gd name="T11" fmla="*/ 0 60000 65536"/>
              <a:gd name="T12" fmla="*/ 0 w 526"/>
              <a:gd name="T13" fmla="*/ 0 h 224"/>
              <a:gd name="T14" fmla="*/ 526 w 526"/>
              <a:gd name="T15" fmla="*/ 224 h 2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6" h="224">
                <a:moveTo>
                  <a:pt x="526" y="0"/>
                </a:moveTo>
                <a:cubicBezTo>
                  <a:pt x="512" y="14"/>
                  <a:pt x="473" y="60"/>
                  <a:pt x="439" y="87"/>
                </a:cubicBezTo>
                <a:cubicBezTo>
                  <a:pt x="405" y="114"/>
                  <a:pt x="393" y="137"/>
                  <a:pt x="320" y="160"/>
                </a:cubicBezTo>
                <a:cubicBezTo>
                  <a:pt x="247" y="183"/>
                  <a:pt x="67" y="211"/>
                  <a:pt x="0" y="224"/>
                </a:cubicBezTo>
              </a:path>
            </a:pathLst>
          </a:cu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38" name="Line 24"/>
          <p:cNvSpPr>
            <a:spLocks noChangeShapeType="1"/>
          </p:cNvSpPr>
          <p:nvPr/>
        </p:nvSpPr>
        <p:spPr bwMode="auto">
          <a:xfrm flipH="1">
            <a:off x="3476625" y="1262063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39" name="Line 25"/>
          <p:cNvSpPr>
            <a:spLocks noChangeShapeType="1"/>
          </p:cNvSpPr>
          <p:nvPr/>
        </p:nvSpPr>
        <p:spPr bwMode="auto">
          <a:xfrm flipH="1">
            <a:off x="4038600" y="129540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40" name="Line 26"/>
          <p:cNvSpPr>
            <a:spLocks noChangeShapeType="1"/>
          </p:cNvSpPr>
          <p:nvPr/>
        </p:nvSpPr>
        <p:spPr bwMode="auto">
          <a:xfrm flipH="1">
            <a:off x="4572000" y="131445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41" name="Line 27"/>
          <p:cNvSpPr>
            <a:spLocks noChangeShapeType="1"/>
          </p:cNvSpPr>
          <p:nvPr/>
        </p:nvSpPr>
        <p:spPr bwMode="auto">
          <a:xfrm flipH="1">
            <a:off x="5181600" y="137160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42" name="Text Box 28"/>
          <p:cNvSpPr txBox="1">
            <a:spLocks noChangeArrowheads="1"/>
          </p:cNvSpPr>
          <p:nvPr/>
        </p:nvSpPr>
        <p:spPr bwMode="auto">
          <a:xfrm>
            <a:off x="228600" y="1844675"/>
            <a:ext cx="1415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>
                <a:latin typeface="Jester" pitchFamily="2" charset="0"/>
              </a:rPr>
              <a:t>Westerlies </a:t>
            </a:r>
          </a:p>
        </p:txBody>
      </p:sp>
      <p:sp>
        <p:nvSpPr>
          <p:cNvPr id="13343" name="Text Box 29"/>
          <p:cNvSpPr txBox="1">
            <a:spLocks noChangeArrowheads="1"/>
          </p:cNvSpPr>
          <p:nvPr/>
        </p:nvSpPr>
        <p:spPr bwMode="auto">
          <a:xfrm>
            <a:off x="228600" y="4054475"/>
            <a:ext cx="12907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>
                <a:latin typeface="Jester" pitchFamily="2" charset="0"/>
              </a:rPr>
              <a:t>SE Trades</a:t>
            </a:r>
          </a:p>
        </p:txBody>
      </p:sp>
      <p:sp>
        <p:nvSpPr>
          <p:cNvPr id="13344" name="Text Box 30"/>
          <p:cNvSpPr txBox="1">
            <a:spLocks noChangeArrowheads="1"/>
          </p:cNvSpPr>
          <p:nvPr/>
        </p:nvSpPr>
        <p:spPr bwMode="auto">
          <a:xfrm>
            <a:off x="228600" y="5273675"/>
            <a:ext cx="13468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>
                <a:latin typeface="Jester" pitchFamily="2" charset="0"/>
              </a:rPr>
              <a:t>Westerlies</a:t>
            </a:r>
          </a:p>
        </p:txBody>
      </p:sp>
      <p:sp>
        <p:nvSpPr>
          <p:cNvPr id="13345" name="Text Box 31"/>
          <p:cNvSpPr txBox="1">
            <a:spLocks noChangeArrowheads="1"/>
          </p:cNvSpPr>
          <p:nvPr/>
        </p:nvSpPr>
        <p:spPr bwMode="auto">
          <a:xfrm>
            <a:off x="228600" y="2835275"/>
            <a:ext cx="1317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>
                <a:latin typeface="Jester" pitchFamily="2" charset="0"/>
              </a:rPr>
              <a:t>NE Trades</a:t>
            </a:r>
          </a:p>
        </p:txBody>
      </p:sp>
      <p:sp>
        <p:nvSpPr>
          <p:cNvPr id="13346" name="Text Box 32"/>
          <p:cNvSpPr txBox="1">
            <a:spLocks noChangeArrowheads="1"/>
          </p:cNvSpPr>
          <p:nvPr/>
        </p:nvSpPr>
        <p:spPr bwMode="auto">
          <a:xfrm>
            <a:off x="304800" y="1006475"/>
            <a:ext cx="19127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>
                <a:latin typeface="Jester" pitchFamily="2" charset="0"/>
              </a:rPr>
              <a:t>Polar Easterlies</a:t>
            </a:r>
          </a:p>
        </p:txBody>
      </p:sp>
      <p:sp>
        <p:nvSpPr>
          <p:cNvPr id="13347" name="Text Box 33"/>
          <p:cNvSpPr txBox="1">
            <a:spLocks noChangeArrowheads="1"/>
          </p:cNvSpPr>
          <p:nvPr/>
        </p:nvSpPr>
        <p:spPr bwMode="auto">
          <a:xfrm>
            <a:off x="228600" y="6035675"/>
            <a:ext cx="19127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>
                <a:latin typeface="Jester" pitchFamily="2" charset="0"/>
              </a:rPr>
              <a:t>Polar Easterlies</a:t>
            </a:r>
          </a:p>
        </p:txBody>
      </p:sp>
      <p:sp>
        <p:nvSpPr>
          <p:cNvPr id="13348" name="Text Box 34"/>
          <p:cNvSpPr txBox="1">
            <a:spLocks noChangeArrowheads="1"/>
          </p:cNvSpPr>
          <p:nvPr/>
        </p:nvSpPr>
        <p:spPr bwMode="auto">
          <a:xfrm>
            <a:off x="7010400" y="4629090"/>
            <a:ext cx="7841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>
                <a:latin typeface="Jester" pitchFamily="2" charset="0"/>
              </a:rPr>
              <a:t>30˚ S</a:t>
            </a:r>
          </a:p>
        </p:txBody>
      </p:sp>
      <p:sp>
        <p:nvSpPr>
          <p:cNvPr id="13349" name="Text Box 35"/>
          <p:cNvSpPr txBox="1">
            <a:spLocks noChangeArrowheads="1"/>
          </p:cNvSpPr>
          <p:nvPr/>
        </p:nvSpPr>
        <p:spPr bwMode="auto">
          <a:xfrm>
            <a:off x="6324600" y="5614988"/>
            <a:ext cx="790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latin typeface="Jester" pitchFamily="2" charset="0"/>
              </a:rPr>
              <a:t>60˚ S</a:t>
            </a:r>
          </a:p>
        </p:txBody>
      </p:sp>
      <p:sp>
        <p:nvSpPr>
          <p:cNvPr id="13350" name="Text Box 36"/>
          <p:cNvSpPr txBox="1">
            <a:spLocks noChangeArrowheads="1"/>
          </p:cNvSpPr>
          <p:nvPr/>
        </p:nvSpPr>
        <p:spPr bwMode="auto">
          <a:xfrm>
            <a:off x="7497910" y="3405188"/>
            <a:ext cx="12650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Jester" pitchFamily="2" charset="0"/>
              </a:rPr>
              <a:t>Equator—</a:t>
            </a:r>
          </a:p>
          <a:p>
            <a:r>
              <a:rPr lang="en-US" sz="2000" b="1" dirty="0">
                <a:latin typeface="Jester" pitchFamily="2" charset="0"/>
              </a:rPr>
              <a:t>Doldrums</a:t>
            </a:r>
          </a:p>
        </p:txBody>
      </p:sp>
      <p:sp>
        <p:nvSpPr>
          <p:cNvPr id="13351" name="Text Box 37"/>
          <p:cNvSpPr txBox="1">
            <a:spLocks noChangeArrowheads="1"/>
          </p:cNvSpPr>
          <p:nvPr/>
        </p:nvSpPr>
        <p:spPr bwMode="auto">
          <a:xfrm>
            <a:off x="6934200" y="2262188"/>
            <a:ext cx="8114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latin typeface="Jester" pitchFamily="2" charset="0"/>
              </a:rPr>
              <a:t>30˚ N</a:t>
            </a:r>
          </a:p>
        </p:txBody>
      </p:sp>
      <p:sp>
        <p:nvSpPr>
          <p:cNvPr id="13352" name="Text Box 38"/>
          <p:cNvSpPr txBox="1">
            <a:spLocks noChangeArrowheads="1"/>
          </p:cNvSpPr>
          <p:nvPr/>
        </p:nvSpPr>
        <p:spPr bwMode="auto">
          <a:xfrm>
            <a:off x="6248400" y="1276290"/>
            <a:ext cx="8178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>
                <a:latin typeface="Jester" pitchFamily="2" charset="0"/>
              </a:rPr>
              <a:t>60˚ N</a:t>
            </a:r>
          </a:p>
        </p:txBody>
      </p:sp>
      <p:sp>
        <p:nvSpPr>
          <p:cNvPr id="13355" name="Oval 41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56" name="Text Box 42"/>
          <p:cNvSpPr txBox="1">
            <a:spLocks noChangeArrowheads="1"/>
          </p:cNvSpPr>
          <p:nvPr/>
        </p:nvSpPr>
        <p:spPr bwMode="auto">
          <a:xfrm>
            <a:off x="7731125" y="2149475"/>
            <a:ext cx="152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Jester" pitchFamily="2" charset="0"/>
              </a:rPr>
              <a:t>Subtropical </a:t>
            </a:r>
          </a:p>
          <a:p>
            <a:r>
              <a:rPr lang="en-US" sz="2000" b="1">
                <a:latin typeface="Jester" pitchFamily="2" charset="0"/>
              </a:rPr>
              <a:t>High</a:t>
            </a:r>
          </a:p>
        </p:txBody>
      </p:sp>
      <p:sp>
        <p:nvSpPr>
          <p:cNvPr id="13357" name="Text Box 43"/>
          <p:cNvSpPr txBox="1">
            <a:spLocks noChangeArrowheads="1"/>
          </p:cNvSpPr>
          <p:nvPr/>
        </p:nvSpPr>
        <p:spPr bwMode="auto">
          <a:xfrm>
            <a:off x="7759700" y="4435475"/>
            <a:ext cx="1455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Jester" pitchFamily="2" charset="0"/>
              </a:rPr>
              <a:t>Subtropical</a:t>
            </a:r>
          </a:p>
          <a:p>
            <a:r>
              <a:rPr lang="en-US" sz="2000" b="1">
                <a:latin typeface="Jester" pitchFamily="2" charset="0"/>
              </a:rPr>
              <a:t> High</a:t>
            </a:r>
          </a:p>
        </p:txBody>
      </p:sp>
      <p:sp>
        <p:nvSpPr>
          <p:cNvPr id="13358" name="Text Box 44"/>
          <p:cNvSpPr txBox="1">
            <a:spLocks noChangeArrowheads="1"/>
          </p:cNvSpPr>
          <p:nvPr/>
        </p:nvSpPr>
        <p:spPr bwMode="auto">
          <a:xfrm>
            <a:off x="7162800" y="5619690"/>
            <a:ext cx="17043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dirty="0" err="1">
                <a:latin typeface="Jester" pitchFamily="2" charset="0"/>
              </a:rPr>
              <a:t>Subpolar</a:t>
            </a:r>
            <a:r>
              <a:rPr lang="en-US" sz="2000" b="1" dirty="0">
                <a:latin typeface="Jester" pitchFamily="2" charset="0"/>
              </a:rPr>
              <a:t> Low</a:t>
            </a:r>
          </a:p>
        </p:txBody>
      </p:sp>
      <p:sp>
        <p:nvSpPr>
          <p:cNvPr id="13359" name="Text Box 45"/>
          <p:cNvSpPr txBox="1">
            <a:spLocks noChangeArrowheads="1"/>
          </p:cNvSpPr>
          <p:nvPr/>
        </p:nvSpPr>
        <p:spPr bwMode="auto">
          <a:xfrm>
            <a:off x="7162800" y="1276290"/>
            <a:ext cx="17043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dirty="0" err="1">
                <a:latin typeface="Jester" pitchFamily="2" charset="0"/>
              </a:rPr>
              <a:t>Subpolar</a:t>
            </a:r>
            <a:r>
              <a:rPr lang="en-US" sz="2000" b="1" dirty="0">
                <a:latin typeface="Jester" pitchFamily="2" charset="0"/>
              </a:rPr>
              <a:t> Low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2209800" y="1674813"/>
            <a:ext cx="4419600" cy="3975100"/>
            <a:chOff x="1392" y="1055"/>
            <a:chExt cx="2784" cy="2504"/>
          </a:xfrm>
        </p:grpSpPr>
        <p:grpSp>
          <p:nvGrpSpPr>
            <p:cNvPr id="3" name="Group 47"/>
            <p:cNvGrpSpPr>
              <a:grpSpLocks/>
            </p:cNvGrpSpPr>
            <p:nvPr/>
          </p:nvGrpSpPr>
          <p:grpSpPr bwMode="auto">
            <a:xfrm rot="10800000">
              <a:off x="1392" y="1056"/>
              <a:ext cx="864" cy="384"/>
              <a:chOff x="1536" y="1488"/>
              <a:chExt cx="960" cy="544"/>
            </a:xfrm>
          </p:grpSpPr>
          <p:sp>
            <p:nvSpPr>
              <p:cNvPr id="13427" name="Freeform 48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>
                  <a:gd name="T0" fmla="*/ 864 w 864"/>
                  <a:gd name="T1" fmla="*/ 0 h 544"/>
                  <a:gd name="T2" fmla="*/ 600 w 864"/>
                  <a:gd name="T3" fmla="*/ 300 h 544"/>
                  <a:gd name="T4" fmla="*/ 408 w 864"/>
                  <a:gd name="T5" fmla="*/ 444 h 544"/>
                  <a:gd name="T6" fmla="*/ 264 w 864"/>
                  <a:gd name="T7" fmla="*/ 500 h 544"/>
                  <a:gd name="T8" fmla="*/ 180 w 864"/>
                  <a:gd name="T9" fmla="*/ 520 h 544"/>
                  <a:gd name="T10" fmla="*/ 0 w 864"/>
                  <a:gd name="T11" fmla="*/ 544 h 5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544"/>
                  <a:gd name="T20" fmla="*/ 864 w 864"/>
                  <a:gd name="T21" fmla="*/ 544 h 5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428" name="Line 49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4" name="Group 50"/>
            <p:cNvGrpSpPr>
              <a:grpSpLocks/>
            </p:cNvGrpSpPr>
            <p:nvPr/>
          </p:nvGrpSpPr>
          <p:grpSpPr bwMode="auto">
            <a:xfrm rot="-10496342">
              <a:off x="1869" y="1055"/>
              <a:ext cx="960" cy="496"/>
              <a:chOff x="1536" y="1488"/>
              <a:chExt cx="960" cy="544"/>
            </a:xfrm>
          </p:grpSpPr>
          <p:sp>
            <p:nvSpPr>
              <p:cNvPr id="13425" name="Freeform 51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>
                  <a:gd name="T0" fmla="*/ 864 w 864"/>
                  <a:gd name="T1" fmla="*/ 0 h 544"/>
                  <a:gd name="T2" fmla="*/ 600 w 864"/>
                  <a:gd name="T3" fmla="*/ 300 h 544"/>
                  <a:gd name="T4" fmla="*/ 408 w 864"/>
                  <a:gd name="T5" fmla="*/ 444 h 544"/>
                  <a:gd name="T6" fmla="*/ 264 w 864"/>
                  <a:gd name="T7" fmla="*/ 500 h 544"/>
                  <a:gd name="T8" fmla="*/ 180 w 864"/>
                  <a:gd name="T9" fmla="*/ 520 h 544"/>
                  <a:gd name="T10" fmla="*/ 0 w 864"/>
                  <a:gd name="T11" fmla="*/ 544 h 5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544"/>
                  <a:gd name="T20" fmla="*/ 864 w 864"/>
                  <a:gd name="T21" fmla="*/ 544 h 5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426" name="Line 52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5" name="Group 53"/>
            <p:cNvGrpSpPr>
              <a:grpSpLocks/>
            </p:cNvGrpSpPr>
            <p:nvPr/>
          </p:nvGrpSpPr>
          <p:grpSpPr bwMode="auto">
            <a:xfrm rot="-10609935">
              <a:off x="2547" y="1058"/>
              <a:ext cx="864" cy="432"/>
              <a:chOff x="1536" y="1488"/>
              <a:chExt cx="960" cy="544"/>
            </a:xfrm>
          </p:grpSpPr>
          <p:sp>
            <p:nvSpPr>
              <p:cNvPr id="13423" name="Freeform 54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>
                  <a:gd name="T0" fmla="*/ 864 w 864"/>
                  <a:gd name="T1" fmla="*/ 0 h 544"/>
                  <a:gd name="T2" fmla="*/ 600 w 864"/>
                  <a:gd name="T3" fmla="*/ 300 h 544"/>
                  <a:gd name="T4" fmla="*/ 408 w 864"/>
                  <a:gd name="T5" fmla="*/ 444 h 544"/>
                  <a:gd name="T6" fmla="*/ 264 w 864"/>
                  <a:gd name="T7" fmla="*/ 500 h 544"/>
                  <a:gd name="T8" fmla="*/ 180 w 864"/>
                  <a:gd name="T9" fmla="*/ 520 h 544"/>
                  <a:gd name="T10" fmla="*/ 0 w 864"/>
                  <a:gd name="T11" fmla="*/ 544 h 5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544"/>
                  <a:gd name="T20" fmla="*/ 864 w 864"/>
                  <a:gd name="T21" fmla="*/ 544 h 5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424" name="Line 55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6" name="Group 56"/>
            <p:cNvGrpSpPr>
              <a:grpSpLocks/>
            </p:cNvGrpSpPr>
            <p:nvPr/>
          </p:nvGrpSpPr>
          <p:grpSpPr bwMode="auto">
            <a:xfrm rot="-10477584">
              <a:off x="3170" y="1061"/>
              <a:ext cx="817" cy="427"/>
              <a:chOff x="1536" y="1488"/>
              <a:chExt cx="960" cy="544"/>
            </a:xfrm>
          </p:grpSpPr>
          <p:sp>
            <p:nvSpPr>
              <p:cNvPr id="13421" name="Freeform 57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>
                  <a:gd name="T0" fmla="*/ 864 w 864"/>
                  <a:gd name="T1" fmla="*/ 0 h 544"/>
                  <a:gd name="T2" fmla="*/ 600 w 864"/>
                  <a:gd name="T3" fmla="*/ 300 h 544"/>
                  <a:gd name="T4" fmla="*/ 408 w 864"/>
                  <a:gd name="T5" fmla="*/ 444 h 544"/>
                  <a:gd name="T6" fmla="*/ 264 w 864"/>
                  <a:gd name="T7" fmla="*/ 500 h 544"/>
                  <a:gd name="T8" fmla="*/ 180 w 864"/>
                  <a:gd name="T9" fmla="*/ 520 h 544"/>
                  <a:gd name="T10" fmla="*/ 0 w 864"/>
                  <a:gd name="T11" fmla="*/ 544 h 5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544"/>
                  <a:gd name="T20" fmla="*/ 864 w 864"/>
                  <a:gd name="T21" fmla="*/ 544 h 5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422" name="Line 58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7" name="Group 59"/>
            <p:cNvGrpSpPr>
              <a:grpSpLocks/>
            </p:cNvGrpSpPr>
            <p:nvPr/>
          </p:nvGrpSpPr>
          <p:grpSpPr bwMode="auto">
            <a:xfrm rot="10800000">
              <a:off x="2688" y="3168"/>
              <a:ext cx="864" cy="391"/>
              <a:chOff x="1488" y="2108"/>
              <a:chExt cx="1008" cy="535"/>
            </a:xfrm>
          </p:grpSpPr>
          <p:sp>
            <p:nvSpPr>
              <p:cNvPr id="13419" name="Freeform 60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>
                  <a:gd name="T0" fmla="*/ 908 w 908"/>
                  <a:gd name="T1" fmla="*/ 535 h 535"/>
                  <a:gd name="T2" fmla="*/ 664 w 908"/>
                  <a:gd name="T3" fmla="*/ 279 h 535"/>
                  <a:gd name="T4" fmla="*/ 468 w 908"/>
                  <a:gd name="T5" fmla="*/ 116 h 535"/>
                  <a:gd name="T6" fmla="*/ 324 w 908"/>
                  <a:gd name="T7" fmla="*/ 48 h 535"/>
                  <a:gd name="T8" fmla="*/ 192 w 908"/>
                  <a:gd name="T9" fmla="*/ 20 h 535"/>
                  <a:gd name="T10" fmla="*/ 0 w 908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8"/>
                  <a:gd name="T19" fmla="*/ 0 h 535"/>
                  <a:gd name="T20" fmla="*/ 908 w 908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420" name="Line 61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8" name="Group 62"/>
            <p:cNvGrpSpPr>
              <a:grpSpLocks/>
            </p:cNvGrpSpPr>
            <p:nvPr/>
          </p:nvGrpSpPr>
          <p:grpSpPr bwMode="auto">
            <a:xfrm rot="10602419">
              <a:off x="2016" y="3168"/>
              <a:ext cx="960" cy="391"/>
              <a:chOff x="1488" y="2108"/>
              <a:chExt cx="1008" cy="535"/>
            </a:xfrm>
          </p:grpSpPr>
          <p:sp>
            <p:nvSpPr>
              <p:cNvPr id="13417" name="Freeform 63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>
                  <a:gd name="T0" fmla="*/ 908 w 908"/>
                  <a:gd name="T1" fmla="*/ 535 h 535"/>
                  <a:gd name="T2" fmla="*/ 664 w 908"/>
                  <a:gd name="T3" fmla="*/ 279 h 535"/>
                  <a:gd name="T4" fmla="*/ 468 w 908"/>
                  <a:gd name="T5" fmla="*/ 116 h 535"/>
                  <a:gd name="T6" fmla="*/ 324 w 908"/>
                  <a:gd name="T7" fmla="*/ 48 h 535"/>
                  <a:gd name="T8" fmla="*/ 192 w 908"/>
                  <a:gd name="T9" fmla="*/ 20 h 535"/>
                  <a:gd name="T10" fmla="*/ 0 w 908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8"/>
                  <a:gd name="T19" fmla="*/ 0 h 535"/>
                  <a:gd name="T20" fmla="*/ 908 w 908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418" name="Line 64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9" name="Group 65"/>
            <p:cNvGrpSpPr>
              <a:grpSpLocks/>
            </p:cNvGrpSpPr>
            <p:nvPr/>
          </p:nvGrpSpPr>
          <p:grpSpPr bwMode="auto">
            <a:xfrm rot="10800000">
              <a:off x="1392" y="3168"/>
              <a:ext cx="864" cy="391"/>
              <a:chOff x="1488" y="2108"/>
              <a:chExt cx="1008" cy="535"/>
            </a:xfrm>
          </p:grpSpPr>
          <p:sp>
            <p:nvSpPr>
              <p:cNvPr id="13415" name="Freeform 66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>
                  <a:gd name="T0" fmla="*/ 908 w 908"/>
                  <a:gd name="T1" fmla="*/ 535 h 535"/>
                  <a:gd name="T2" fmla="*/ 664 w 908"/>
                  <a:gd name="T3" fmla="*/ 279 h 535"/>
                  <a:gd name="T4" fmla="*/ 468 w 908"/>
                  <a:gd name="T5" fmla="*/ 116 h 535"/>
                  <a:gd name="T6" fmla="*/ 324 w 908"/>
                  <a:gd name="T7" fmla="*/ 48 h 535"/>
                  <a:gd name="T8" fmla="*/ 192 w 908"/>
                  <a:gd name="T9" fmla="*/ 20 h 535"/>
                  <a:gd name="T10" fmla="*/ 0 w 908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8"/>
                  <a:gd name="T19" fmla="*/ 0 h 535"/>
                  <a:gd name="T20" fmla="*/ 908 w 908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416" name="Line 67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10" name="Group 68"/>
            <p:cNvGrpSpPr>
              <a:grpSpLocks/>
            </p:cNvGrpSpPr>
            <p:nvPr/>
          </p:nvGrpSpPr>
          <p:grpSpPr bwMode="auto">
            <a:xfrm rot="-10568592">
              <a:off x="3216" y="3168"/>
              <a:ext cx="768" cy="343"/>
              <a:chOff x="1488" y="2108"/>
              <a:chExt cx="1008" cy="535"/>
            </a:xfrm>
          </p:grpSpPr>
          <p:sp>
            <p:nvSpPr>
              <p:cNvPr id="13413" name="Freeform 69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>
                  <a:gd name="T0" fmla="*/ 908 w 908"/>
                  <a:gd name="T1" fmla="*/ 535 h 535"/>
                  <a:gd name="T2" fmla="*/ 664 w 908"/>
                  <a:gd name="T3" fmla="*/ 279 h 535"/>
                  <a:gd name="T4" fmla="*/ 468 w 908"/>
                  <a:gd name="T5" fmla="*/ 116 h 535"/>
                  <a:gd name="T6" fmla="*/ 324 w 908"/>
                  <a:gd name="T7" fmla="*/ 48 h 535"/>
                  <a:gd name="T8" fmla="*/ 192 w 908"/>
                  <a:gd name="T9" fmla="*/ 20 h 535"/>
                  <a:gd name="T10" fmla="*/ 0 w 908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8"/>
                  <a:gd name="T19" fmla="*/ 0 h 535"/>
                  <a:gd name="T20" fmla="*/ 908 w 908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414" name="Line 70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11" name="Group 71"/>
            <p:cNvGrpSpPr>
              <a:grpSpLocks/>
            </p:cNvGrpSpPr>
            <p:nvPr/>
          </p:nvGrpSpPr>
          <p:grpSpPr bwMode="auto">
            <a:xfrm rot="-10568592">
              <a:off x="3696" y="3120"/>
              <a:ext cx="480" cy="199"/>
              <a:chOff x="1488" y="2108"/>
              <a:chExt cx="1008" cy="535"/>
            </a:xfrm>
          </p:grpSpPr>
          <p:sp>
            <p:nvSpPr>
              <p:cNvPr id="13411" name="Freeform 72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>
                  <a:gd name="T0" fmla="*/ 908 w 908"/>
                  <a:gd name="T1" fmla="*/ 535 h 535"/>
                  <a:gd name="T2" fmla="*/ 664 w 908"/>
                  <a:gd name="T3" fmla="*/ 279 h 535"/>
                  <a:gd name="T4" fmla="*/ 468 w 908"/>
                  <a:gd name="T5" fmla="*/ 116 h 535"/>
                  <a:gd name="T6" fmla="*/ 324 w 908"/>
                  <a:gd name="T7" fmla="*/ 48 h 535"/>
                  <a:gd name="T8" fmla="*/ 192 w 908"/>
                  <a:gd name="T9" fmla="*/ 20 h 535"/>
                  <a:gd name="T10" fmla="*/ 0 w 908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8"/>
                  <a:gd name="T19" fmla="*/ 0 h 535"/>
                  <a:gd name="T20" fmla="*/ 908 w 908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412" name="Line 73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12" name="Group 74"/>
            <p:cNvGrpSpPr>
              <a:grpSpLocks/>
            </p:cNvGrpSpPr>
            <p:nvPr/>
          </p:nvGrpSpPr>
          <p:grpSpPr bwMode="auto">
            <a:xfrm rot="10523841">
              <a:off x="3552" y="1296"/>
              <a:ext cx="579" cy="187"/>
              <a:chOff x="1536" y="1488"/>
              <a:chExt cx="960" cy="544"/>
            </a:xfrm>
          </p:grpSpPr>
          <p:sp>
            <p:nvSpPr>
              <p:cNvPr id="13409" name="Freeform 75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>
                  <a:gd name="T0" fmla="*/ 864 w 864"/>
                  <a:gd name="T1" fmla="*/ 0 h 544"/>
                  <a:gd name="T2" fmla="*/ 600 w 864"/>
                  <a:gd name="T3" fmla="*/ 300 h 544"/>
                  <a:gd name="T4" fmla="*/ 408 w 864"/>
                  <a:gd name="T5" fmla="*/ 444 h 544"/>
                  <a:gd name="T6" fmla="*/ 264 w 864"/>
                  <a:gd name="T7" fmla="*/ 500 h 544"/>
                  <a:gd name="T8" fmla="*/ 180 w 864"/>
                  <a:gd name="T9" fmla="*/ 520 h 544"/>
                  <a:gd name="T10" fmla="*/ 0 w 864"/>
                  <a:gd name="T11" fmla="*/ 544 h 5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544"/>
                  <a:gd name="T20" fmla="*/ 864 w 864"/>
                  <a:gd name="T21" fmla="*/ 544 h 5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410" name="Line 76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</p:grpSp>
      <p:grpSp>
        <p:nvGrpSpPr>
          <p:cNvPr id="13" name="Group 77"/>
          <p:cNvGrpSpPr>
            <a:grpSpLocks/>
          </p:cNvGrpSpPr>
          <p:nvPr/>
        </p:nvGrpSpPr>
        <p:grpSpPr bwMode="auto">
          <a:xfrm>
            <a:off x="1745675" y="2590800"/>
            <a:ext cx="5257800" cy="2144713"/>
            <a:chOff x="1104" y="1632"/>
            <a:chExt cx="3312" cy="1351"/>
          </a:xfrm>
        </p:grpSpPr>
        <p:grpSp>
          <p:nvGrpSpPr>
            <p:cNvPr id="14" name="Group 78"/>
            <p:cNvGrpSpPr>
              <a:grpSpLocks/>
            </p:cNvGrpSpPr>
            <p:nvPr/>
          </p:nvGrpSpPr>
          <p:grpSpPr bwMode="auto">
            <a:xfrm>
              <a:off x="1536" y="1728"/>
              <a:ext cx="912" cy="448"/>
              <a:chOff x="1536" y="1488"/>
              <a:chExt cx="960" cy="544"/>
            </a:xfrm>
          </p:grpSpPr>
          <p:sp>
            <p:nvSpPr>
              <p:cNvPr id="13397" name="Freeform 79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>
                  <a:gd name="T0" fmla="*/ 864 w 864"/>
                  <a:gd name="T1" fmla="*/ 0 h 544"/>
                  <a:gd name="T2" fmla="*/ 600 w 864"/>
                  <a:gd name="T3" fmla="*/ 300 h 544"/>
                  <a:gd name="T4" fmla="*/ 408 w 864"/>
                  <a:gd name="T5" fmla="*/ 444 h 544"/>
                  <a:gd name="T6" fmla="*/ 264 w 864"/>
                  <a:gd name="T7" fmla="*/ 500 h 544"/>
                  <a:gd name="T8" fmla="*/ 180 w 864"/>
                  <a:gd name="T9" fmla="*/ 520 h 544"/>
                  <a:gd name="T10" fmla="*/ 0 w 864"/>
                  <a:gd name="T11" fmla="*/ 544 h 5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544"/>
                  <a:gd name="T20" fmla="*/ 864 w 864"/>
                  <a:gd name="T21" fmla="*/ 544 h 5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98" name="Line 80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15" name="Group 81"/>
            <p:cNvGrpSpPr>
              <a:grpSpLocks/>
            </p:cNvGrpSpPr>
            <p:nvPr/>
          </p:nvGrpSpPr>
          <p:grpSpPr bwMode="auto">
            <a:xfrm>
              <a:off x="1152" y="1632"/>
              <a:ext cx="864" cy="480"/>
              <a:chOff x="1536" y="1488"/>
              <a:chExt cx="960" cy="544"/>
            </a:xfrm>
          </p:grpSpPr>
          <p:sp>
            <p:nvSpPr>
              <p:cNvPr id="13395" name="Freeform 82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>
                  <a:gd name="T0" fmla="*/ 864 w 864"/>
                  <a:gd name="T1" fmla="*/ 0 h 544"/>
                  <a:gd name="T2" fmla="*/ 600 w 864"/>
                  <a:gd name="T3" fmla="*/ 300 h 544"/>
                  <a:gd name="T4" fmla="*/ 408 w 864"/>
                  <a:gd name="T5" fmla="*/ 444 h 544"/>
                  <a:gd name="T6" fmla="*/ 264 w 864"/>
                  <a:gd name="T7" fmla="*/ 500 h 544"/>
                  <a:gd name="T8" fmla="*/ 180 w 864"/>
                  <a:gd name="T9" fmla="*/ 520 h 544"/>
                  <a:gd name="T10" fmla="*/ 0 w 864"/>
                  <a:gd name="T11" fmla="*/ 544 h 5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544"/>
                  <a:gd name="T20" fmla="*/ 864 w 864"/>
                  <a:gd name="T21" fmla="*/ 544 h 5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96" name="Line 83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16" name="Group 84"/>
            <p:cNvGrpSpPr>
              <a:grpSpLocks/>
            </p:cNvGrpSpPr>
            <p:nvPr/>
          </p:nvGrpSpPr>
          <p:grpSpPr bwMode="auto">
            <a:xfrm>
              <a:off x="2112" y="1728"/>
              <a:ext cx="864" cy="400"/>
              <a:chOff x="1536" y="1488"/>
              <a:chExt cx="960" cy="544"/>
            </a:xfrm>
          </p:grpSpPr>
          <p:sp>
            <p:nvSpPr>
              <p:cNvPr id="13393" name="Freeform 85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>
                  <a:gd name="T0" fmla="*/ 864 w 864"/>
                  <a:gd name="T1" fmla="*/ 0 h 544"/>
                  <a:gd name="T2" fmla="*/ 600 w 864"/>
                  <a:gd name="T3" fmla="*/ 300 h 544"/>
                  <a:gd name="T4" fmla="*/ 408 w 864"/>
                  <a:gd name="T5" fmla="*/ 444 h 544"/>
                  <a:gd name="T6" fmla="*/ 264 w 864"/>
                  <a:gd name="T7" fmla="*/ 500 h 544"/>
                  <a:gd name="T8" fmla="*/ 180 w 864"/>
                  <a:gd name="T9" fmla="*/ 520 h 544"/>
                  <a:gd name="T10" fmla="*/ 0 w 864"/>
                  <a:gd name="T11" fmla="*/ 544 h 5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544"/>
                  <a:gd name="T20" fmla="*/ 864 w 864"/>
                  <a:gd name="T21" fmla="*/ 544 h 5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94" name="Line 86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17" name="Group 87"/>
            <p:cNvGrpSpPr>
              <a:grpSpLocks/>
            </p:cNvGrpSpPr>
            <p:nvPr/>
          </p:nvGrpSpPr>
          <p:grpSpPr bwMode="auto">
            <a:xfrm>
              <a:off x="2784" y="1680"/>
              <a:ext cx="912" cy="448"/>
              <a:chOff x="1536" y="1488"/>
              <a:chExt cx="960" cy="544"/>
            </a:xfrm>
          </p:grpSpPr>
          <p:sp>
            <p:nvSpPr>
              <p:cNvPr id="13391" name="Freeform 88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>
                  <a:gd name="T0" fmla="*/ 864 w 864"/>
                  <a:gd name="T1" fmla="*/ 0 h 544"/>
                  <a:gd name="T2" fmla="*/ 600 w 864"/>
                  <a:gd name="T3" fmla="*/ 300 h 544"/>
                  <a:gd name="T4" fmla="*/ 408 w 864"/>
                  <a:gd name="T5" fmla="*/ 444 h 544"/>
                  <a:gd name="T6" fmla="*/ 264 w 864"/>
                  <a:gd name="T7" fmla="*/ 500 h 544"/>
                  <a:gd name="T8" fmla="*/ 180 w 864"/>
                  <a:gd name="T9" fmla="*/ 520 h 544"/>
                  <a:gd name="T10" fmla="*/ 0 w 864"/>
                  <a:gd name="T11" fmla="*/ 544 h 5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544"/>
                  <a:gd name="T20" fmla="*/ 864 w 864"/>
                  <a:gd name="T21" fmla="*/ 544 h 5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92" name="Line 89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18" name="Group 90"/>
            <p:cNvGrpSpPr>
              <a:grpSpLocks/>
            </p:cNvGrpSpPr>
            <p:nvPr/>
          </p:nvGrpSpPr>
          <p:grpSpPr bwMode="auto">
            <a:xfrm>
              <a:off x="3264" y="1680"/>
              <a:ext cx="864" cy="448"/>
              <a:chOff x="1536" y="1488"/>
              <a:chExt cx="960" cy="544"/>
            </a:xfrm>
          </p:grpSpPr>
          <p:sp>
            <p:nvSpPr>
              <p:cNvPr id="13389" name="Freeform 91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>
                  <a:gd name="T0" fmla="*/ 864 w 864"/>
                  <a:gd name="T1" fmla="*/ 0 h 544"/>
                  <a:gd name="T2" fmla="*/ 600 w 864"/>
                  <a:gd name="T3" fmla="*/ 300 h 544"/>
                  <a:gd name="T4" fmla="*/ 408 w 864"/>
                  <a:gd name="T5" fmla="*/ 444 h 544"/>
                  <a:gd name="T6" fmla="*/ 264 w 864"/>
                  <a:gd name="T7" fmla="*/ 500 h 544"/>
                  <a:gd name="T8" fmla="*/ 180 w 864"/>
                  <a:gd name="T9" fmla="*/ 520 h 544"/>
                  <a:gd name="T10" fmla="*/ 0 w 864"/>
                  <a:gd name="T11" fmla="*/ 544 h 5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544"/>
                  <a:gd name="T20" fmla="*/ 864 w 864"/>
                  <a:gd name="T21" fmla="*/ 544 h 5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90" name="Line 92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19" name="Group 93"/>
            <p:cNvGrpSpPr>
              <a:grpSpLocks/>
            </p:cNvGrpSpPr>
            <p:nvPr/>
          </p:nvGrpSpPr>
          <p:grpSpPr bwMode="auto">
            <a:xfrm>
              <a:off x="1488" y="2448"/>
              <a:ext cx="1008" cy="535"/>
              <a:chOff x="1488" y="2108"/>
              <a:chExt cx="1008" cy="535"/>
            </a:xfrm>
          </p:grpSpPr>
          <p:sp>
            <p:nvSpPr>
              <p:cNvPr id="13387" name="Freeform 94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>
                  <a:gd name="T0" fmla="*/ 908 w 908"/>
                  <a:gd name="T1" fmla="*/ 535 h 535"/>
                  <a:gd name="T2" fmla="*/ 664 w 908"/>
                  <a:gd name="T3" fmla="*/ 279 h 535"/>
                  <a:gd name="T4" fmla="*/ 468 w 908"/>
                  <a:gd name="T5" fmla="*/ 116 h 535"/>
                  <a:gd name="T6" fmla="*/ 324 w 908"/>
                  <a:gd name="T7" fmla="*/ 48 h 535"/>
                  <a:gd name="T8" fmla="*/ 192 w 908"/>
                  <a:gd name="T9" fmla="*/ 20 h 535"/>
                  <a:gd name="T10" fmla="*/ 0 w 908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8"/>
                  <a:gd name="T19" fmla="*/ 0 h 535"/>
                  <a:gd name="T20" fmla="*/ 908 w 908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88" name="Line 95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20" name="Group 96"/>
            <p:cNvGrpSpPr>
              <a:grpSpLocks/>
            </p:cNvGrpSpPr>
            <p:nvPr/>
          </p:nvGrpSpPr>
          <p:grpSpPr bwMode="auto">
            <a:xfrm>
              <a:off x="2112" y="2448"/>
              <a:ext cx="1008" cy="535"/>
              <a:chOff x="1488" y="2108"/>
              <a:chExt cx="1008" cy="535"/>
            </a:xfrm>
          </p:grpSpPr>
          <p:sp>
            <p:nvSpPr>
              <p:cNvPr id="13385" name="Freeform 97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>
                  <a:gd name="T0" fmla="*/ 908 w 908"/>
                  <a:gd name="T1" fmla="*/ 535 h 535"/>
                  <a:gd name="T2" fmla="*/ 664 w 908"/>
                  <a:gd name="T3" fmla="*/ 279 h 535"/>
                  <a:gd name="T4" fmla="*/ 468 w 908"/>
                  <a:gd name="T5" fmla="*/ 116 h 535"/>
                  <a:gd name="T6" fmla="*/ 324 w 908"/>
                  <a:gd name="T7" fmla="*/ 48 h 535"/>
                  <a:gd name="T8" fmla="*/ 192 w 908"/>
                  <a:gd name="T9" fmla="*/ 20 h 535"/>
                  <a:gd name="T10" fmla="*/ 0 w 908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8"/>
                  <a:gd name="T19" fmla="*/ 0 h 535"/>
                  <a:gd name="T20" fmla="*/ 908 w 908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86" name="Line 98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21" name="Group 99"/>
            <p:cNvGrpSpPr>
              <a:grpSpLocks/>
            </p:cNvGrpSpPr>
            <p:nvPr/>
          </p:nvGrpSpPr>
          <p:grpSpPr bwMode="auto">
            <a:xfrm>
              <a:off x="2688" y="2448"/>
              <a:ext cx="1008" cy="535"/>
              <a:chOff x="1488" y="2108"/>
              <a:chExt cx="1008" cy="535"/>
            </a:xfrm>
          </p:grpSpPr>
          <p:sp>
            <p:nvSpPr>
              <p:cNvPr id="13383" name="Freeform 100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>
                  <a:gd name="T0" fmla="*/ 908 w 908"/>
                  <a:gd name="T1" fmla="*/ 535 h 535"/>
                  <a:gd name="T2" fmla="*/ 664 w 908"/>
                  <a:gd name="T3" fmla="*/ 279 h 535"/>
                  <a:gd name="T4" fmla="*/ 468 w 908"/>
                  <a:gd name="T5" fmla="*/ 116 h 535"/>
                  <a:gd name="T6" fmla="*/ 324 w 908"/>
                  <a:gd name="T7" fmla="*/ 48 h 535"/>
                  <a:gd name="T8" fmla="*/ 192 w 908"/>
                  <a:gd name="T9" fmla="*/ 20 h 535"/>
                  <a:gd name="T10" fmla="*/ 0 w 908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8"/>
                  <a:gd name="T19" fmla="*/ 0 h 535"/>
                  <a:gd name="T20" fmla="*/ 908 w 908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84" name="Line 101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22" name="Group 102"/>
            <p:cNvGrpSpPr>
              <a:grpSpLocks/>
            </p:cNvGrpSpPr>
            <p:nvPr/>
          </p:nvGrpSpPr>
          <p:grpSpPr bwMode="auto">
            <a:xfrm>
              <a:off x="3312" y="2448"/>
              <a:ext cx="1008" cy="528"/>
              <a:chOff x="1488" y="2108"/>
              <a:chExt cx="1008" cy="535"/>
            </a:xfrm>
          </p:grpSpPr>
          <p:sp>
            <p:nvSpPr>
              <p:cNvPr id="13381" name="Freeform 103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>
                  <a:gd name="T0" fmla="*/ 908 w 908"/>
                  <a:gd name="T1" fmla="*/ 535 h 535"/>
                  <a:gd name="T2" fmla="*/ 664 w 908"/>
                  <a:gd name="T3" fmla="*/ 279 h 535"/>
                  <a:gd name="T4" fmla="*/ 468 w 908"/>
                  <a:gd name="T5" fmla="*/ 116 h 535"/>
                  <a:gd name="T6" fmla="*/ 324 w 908"/>
                  <a:gd name="T7" fmla="*/ 48 h 535"/>
                  <a:gd name="T8" fmla="*/ 192 w 908"/>
                  <a:gd name="T9" fmla="*/ 20 h 535"/>
                  <a:gd name="T10" fmla="*/ 0 w 908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8"/>
                  <a:gd name="T19" fmla="*/ 0 h 535"/>
                  <a:gd name="T20" fmla="*/ 908 w 908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82" name="Line 104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23" name="Group 105"/>
            <p:cNvGrpSpPr>
              <a:grpSpLocks/>
            </p:cNvGrpSpPr>
            <p:nvPr/>
          </p:nvGrpSpPr>
          <p:grpSpPr bwMode="auto">
            <a:xfrm>
              <a:off x="1104" y="2496"/>
              <a:ext cx="816" cy="480"/>
              <a:chOff x="1488" y="2108"/>
              <a:chExt cx="1008" cy="535"/>
            </a:xfrm>
          </p:grpSpPr>
          <p:sp>
            <p:nvSpPr>
              <p:cNvPr id="13379" name="Freeform 106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>
                  <a:gd name="T0" fmla="*/ 908 w 908"/>
                  <a:gd name="T1" fmla="*/ 535 h 535"/>
                  <a:gd name="T2" fmla="*/ 664 w 908"/>
                  <a:gd name="T3" fmla="*/ 279 h 535"/>
                  <a:gd name="T4" fmla="*/ 468 w 908"/>
                  <a:gd name="T5" fmla="*/ 116 h 535"/>
                  <a:gd name="T6" fmla="*/ 324 w 908"/>
                  <a:gd name="T7" fmla="*/ 48 h 535"/>
                  <a:gd name="T8" fmla="*/ 192 w 908"/>
                  <a:gd name="T9" fmla="*/ 20 h 535"/>
                  <a:gd name="T10" fmla="*/ 0 w 908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8"/>
                  <a:gd name="T19" fmla="*/ 0 h 535"/>
                  <a:gd name="T20" fmla="*/ 908 w 908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80" name="Line 107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24" name="Group 108"/>
            <p:cNvGrpSpPr>
              <a:grpSpLocks/>
            </p:cNvGrpSpPr>
            <p:nvPr/>
          </p:nvGrpSpPr>
          <p:grpSpPr bwMode="auto">
            <a:xfrm>
              <a:off x="3792" y="1824"/>
              <a:ext cx="624" cy="352"/>
              <a:chOff x="1536" y="1488"/>
              <a:chExt cx="960" cy="544"/>
            </a:xfrm>
          </p:grpSpPr>
          <p:sp>
            <p:nvSpPr>
              <p:cNvPr id="13377" name="Freeform 109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>
                  <a:gd name="T0" fmla="*/ 864 w 864"/>
                  <a:gd name="T1" fmla="*/ 0 h 544"/>
                  <a:gd name="T2" fmla="*/ 600 w 864"/>
                  <a:gd name="T3" fmla="*/ 300 h 544"/>
                  <a:gd name="T4" fmla="*/ 408 w 864"/>
                  <a:gd name="T5" fmla="*/ 444 h 544"/>
                  <a:gd name="T6" fmla="*/ 264 w 864"/>
                  <a:gd name="T7" fmla="*/ 500 h 544"/>
                  <a:gd name="T8" fmla="*/ 180 w 864"/>
                  <a:gd name="T9" fmla="*/ 520 h 544"/>
                  <a:gd name="T10" fmla="*/ 0 w 864"/>
                  <a:gd name="T11" fmla="*/ 544 h 5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544"/>
                  <a:gd name="T20" fmla="*/ 864 w 864"/>
                  <a:gd name="T21" fmla="*/ 544 h 5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78" name="Line 110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  <p:grpSp>
          <p:nvGrpSpPr>
            <p:cNvPr id="25" name="Group 111"/>
            <p:cNvGrpSpPr>
              <a:grpSpLocks/>
            </p:cNvGrpSpPr>
            <p:nvPr/>
          </p:nvGrpSpPr>
          <p:grpSpPr bwMode="auto">
            <a:xfrm>
              <a:off x="3888" y="2448"/>
              <a:ext cx="528" cy="288"/>
              <a:chOff x="1488" y="2108"/>
              <a:chExt cx="1008" cy="535"/>
            </a:xfrm>
          </p:grpSpPr>
          <p:sp>
            <p:nvSpPr>
              <p:cNvPr id="13375" name="Freeform 112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>
                  <a:gd name="T0" fmla="*/ 908 w 908"/>
                  <a:gd name="T1" fmla="*/ 535 h 535"/>
                  <a:gd name="T2" fmla="*/ 664 w 908"/>
                  <a:gd name="T3" fmla="*/ 279 h 535"/>
                  <a:gd name="T4" fmla="*/ 468 w 908"/>
                  <a:gd name="T5" fmla="*/ 116 h 535"/>
                  <a:gd name="T6" fmla="*/ 324 w 908"/>
                  <a:gd name="T7" fmla="*/ 48 h 535"/>
                  <a:gd name="T8" fmla="*/ 192 w 908"/>
                  <a:gd name="T9" fmla="*/ 20 h 535"/>
                  <a:gd name="T10" fmla="*/ 0 w 908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8"/>
                  <a:gd name="T19" fmla="*/ 0 h 535"/>
                  <a:gd name="T20" fmla="*/ 908 w 908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  <p:sp>
            <p:nvSpPr>
              <p:cNvPr id="13376" name="Line 113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Jester" pitchFamily="2" charset="0"/>
                </a:endParaRPr>
              </a:p>
            </p:txBody>
          </p:sp>
        </p:grpSp>
      </p:grpSp>
      <p:sp>
        <p:nvSpPr>
          <p:cNvPr id="13362" name="Text Box 114"/>
          <p:cNvSpPr txBox="1">
            <a:spLocks noChangeArrowheads="1"/>
          </p:cNvSpPr>
          <p:nvPr/>
        </p:nvSpPr>
        <p:spPr bwMode="auto">
          <a:xfrm>
            <a:off x="1444625" y="247650"/>
            <a:ext cx="6099747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latin typeface="Jester" pitchFamily="2" charset="0"/>
              </a:rPr>
              <a:t>Major Wind Zones on an Earth with No Land</a:t>
            </a:r>
          </a:p>
        </p:txBody>
      </p:sp>
      <p:sp>
        <p:nvSpPr>
          <p:cNvPr id="13354" name="Text Box 40"/>
          <p:cNvSpPr txBox="1">
            <a:spLocks noChangeArrowheads="1"/>
          </p:cNvSpPr>
          <p:nvPr/>
        </p:nvSpPr>
        <p:spPr bwMode="auto">
          <a:xfrm>
            <a:off x="3764224" y="1295400"/>
            <a:ext cx="1417376" cy="400110"/>
          </a:xfrm>
          <a:prstGeom prst="rect">
            <a:avLst/>
          </a:prstGeom>
          <a:solidFill>
            <a:srgbClr val="0000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  <a:latin typeface="Jester" pitchFamily="2" charset="0"/>
              </a:rPr>
              <a:t>Polar Front</a:t>
            </a:r>
          </a:p>
        </p:txBody>
      </p:sp>
      <p:sp>
        <p:nvSpPr>
          <p:cNvPr id="13325" name="Text Box 11"/>
          <p:cNvSpPr txBox="1">
            <a:spLocks noChangeArrowheads="1"/>
          </p:cNvSpPr>
          <p:nvPr/>
        </p:nvSpPr>
        <p:spPr bwMode="auto">
          <a:xfrm>
            <a:off x="3551238" y="2406650"/>
            <a:ext cx="1915909" cy="400110"/>
          </a:xfrm>
          <a:prstGeom prst="rect">
            <a:avLst/>
          </a:prstGeom>
          <a:solidFill>
            <a:srgbClr val="0000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  <a:latin typeface="Jester" pitchFamily="2" charset="0"/>
              </a:rPr>
              <a:t>Horse Latitudes</a:t>
            </a:r>
          </a:p>
        </p:txBody>
      </p:sp>
      <p:sp>
        <p:nvSpPr>
          <p:cNvPr id="13323" name="Text Box 9"/>
          <p:cNvSpPr txBox="1">
            <a:spLocks noChangeArrowheads="1"/>
          </p:cNvSpPr>
          <p:nvPr/>
        </p:nvSpPr>
        <p:spPr bwMode="auto">
          <a:xfrm>
            <a:off x="2895600" y="3429000"/>
            <a:ext cx="3781805" cy="400110"/>
          </a:xfrm>
          <a:prstGeom prst="rect">
            <a:avLst/>
          </a:prstGeom>
          <a:solidFill>
            <a:srgbClr val="0000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  <a:latin typeface="Jester" pitchFamily="2" charset="0"/>
              </a:rPr>
              <a:t>Inter-Tropical Convergence Zone</a:t>
            </a:r>
          </a:p>
        </p:txBody>
      </p:sp>
      <p:sp>
        <p:nvSpPr>
          <p:cNvPr id="13324" name="Text Box 10"/>
          <p:cNvSpPr txBox="1">
            <a:spLocks noChangeArrowheads="1"/>
          </p:cNvSpPr>
          <p:nvPr/>
        </p:nvSpPr>
        <p:spPr bwMode="auto">
          <a:xfrm>
            <a:off x="3394075" y="4659313"/>
            <a:ext cx="1915909" cy="400110"/>
          </a:xfrm>
          <a:prstGeom prst="rect">
            <a:avLst/>
          </a:prstGeom>
          <a:solidFill>
            <a:srgbClr val="0000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Jester" pitchFamily="2" charset="0"/>
              </a:rPr>
              <a:t>Horse Latitudes</a:t>
            </a:r>
          </a:p>
        </p:txBody>
      </p:sp>
      <p:sp>
        <p:nvSpPr>
          <p:cNvPr id="13353" name="Text Box 39"/>
          <p:cNvSpPr txBox="1">
            <a:spLocks noChangeArrowheads="1"/>
          </p:cNvSpPr>
          <p:nvPr/>
        </p:nvSpPr>
        <p:spPr bwMode="auto">
          <a:xfrm>
            <a:off x="3530600" y="5683250"/>
            <a:ext cx="1417376" cy="400110"/>
          </a:xfrm>
          <a:prstGeom prst="rect">
            <a:avLst/>
          </a:prstGeom>
          <a:solidFill>
            <a:srgbClr val="0000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Jester" pitchFamily="2" charset="0"/>
              </a:rPr>
              <a:t>Polar Front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10595" name="Picture 2" descr="ocean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8534400" cy="395763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0597" name="Text Box 4"/>
          <p:cNvSpPr txBox="1">
            <a:spLocks noChangeArrowheads="1"/>
          </p:cNvSpPr>
          <p:nvPr/>
        </p:nvSpPr>
        <p:spPr bwMode="auto">
          <a:xfrm>
            <a:off x="4327525" y="26019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10598" name="Text Box 5"/>
          <p:cNvSpPr txBox="1">
            <a:spLocks noChangeArrowheads="1"/>
          </p:cNvSpPr>
          <p:nvPr/>
        </p:nvSpPr>
        <p:spPr bwMode="auto">
          <a:xfrm>
            <a:off x="6765925" y="27543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10599" name="Text Box 6"/>
          <p:cNvSpPr txBox="1">
            <a:spLocks noChangeArrowheads="1"/>
          </p:cNvSpPr>
          <p:nvPr/>
        </p:nvSpPr>
        <p:spPr bwMode="auto">
          <a:xfrm>
            <a:off x="5318125" y="40497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10600" name="Text Box 7"/>
          <p:cNvSpPr txBox="1">
            <a:spLocks noChangeArrowheads="1"/>
          </p:cNvSpPr>
          <p:nvPr/>
        </p:nvSpPr>
        <p:spPr bwMode="auto">
          <a:xfrm>
            <a:off x="1127125" y="40497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10601" name="Text Box 8"/>
          <p:cNvSpPr txBox="1">
            <a:spLocks noChangeArrowheads="1"/>
          </p:cNvSpPr>
          <p:nvPr/>
        </p:nvSpPr>
        <p:spPr bwMode="auto">
          <a:xfrm>
            <a:off x="7070725" y="39735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98313" name="AutoShape 9"/>
          <p:cNvSpPr>
            <a:spLocks noChangeArrowheads="1"/>
          </p:cNvSpPr>
          <p:nvPr/>
        </p:nvSpPr>
        <p:spPr bwMode="auto">
          <a:xfrm rot="10800000">
            <a:off x="4038600" y="3124200"/>
            <a:ext cx="6096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761800"/>
              </a:gs>
              <a:gs pos="5000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10603" name="Text Box 10"/>
          <p:cNvSpPr txBox="1">
            <a:spLocks noChangeArrowheads="1"/>
          </p:cNvSpPr>
          <p:nvPr/>
        </p:nvSpPr>
        <p:spPr bwMode="auto">
          <a:xfrm>
            <a:off x="2897629" y="6115050"/>
            <a:ext cx="20553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Surface Wind </a:t>
            </a:r>
          </a:p>
        </p:txBody>
      </p:sp>
      <p:sp>
        <p:nvSpPr>
          <p:cNvPr id="110604" name="AutoShape 11"/>
          <p:cNvSpPr>
            <a:spLocks noChangeArrowheads="1"/>
          </p:cNvSpPr>
          <p:nvPr/>
        </p:nvSpPr>
        <p:spPr bwMode="auto">
          <a:xfrm>
            <a:off x="5048250" y="6096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10605" name="Text Box 12"/>
          <p:cNvSpPr txBox="1">
            <a:spLocks noChangeArrowheads="1"/>
          </p:cNvSpPr>
          <p:nvPr/>
        </p:nvSpPr>
        <p:spPr bwMode="auto">
          <a:xfrm>
            <a:off x="486640" y="4948535"/>
            <a:ext cx="898003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July 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74B003B-D7EF-4299-81EF-D3F29E34B615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8600" y="857071"/>
            <a:ext cx="8754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Average Surface Barometric Pressure Field</a:t>
            </a:r>
          </a:p>
          <a:p>
            <a:endParaRPr lang="en-US" sz="3600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13667" name="Picture 2" descr="ocean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8534400" cy="3957638"/>
          </a:xfrm>
          <a:prstGeom prst="rect">
            <a:avLst/>
          </a:prstGeom>
          <a:solidFill>
            <a:srgbClr val="FF0000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3669" name="AutoShape 4"/>
          <p:cNvSpPr>
            <a:spLocks noChangeArrowheads="1"/>
          </p:cNvSpPr>
          <p:nvPr/>
        </p:nvSpPr>
        <p:spPr bwMode="auto">
          <a:xfrm rot="16200000" flipH="1">
            <a:off x="3619500" y="4076700"/>
            <a:ext cx="9906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2060"/>
              </a:solidFill>
              <a:latin typeface="Jester" pitchFamily="2" charset="0"/>
            </a:endParaRPr>
          </a:p>
        </p:txBody>
      </p:sp>
      <p:sp>
        <p:nvSpPr>
          <p:cNvPr id="113670" name="AutoShape 5"/>
          <p:cNvSpPr>
            <a:spLocks noChangeArrowheads="1"/>
          </p:cNvSpPr>
          <p:nvPr/>
        </p:nvSpPr>
        <p:spPr bwMode="auto">
          <a:xfrm rot="5400000" flipH="1">
            <a:off x="5257800" y="3962400"/>
            <a:ext cx="8382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2060"/>
              </a:solidFill>
              <a:latin typeface="Jester" pitchFamily="2" charset="0"/>
            </a:endParaRPr>
          </a:p>
        </p:txBody>
      </p:sp>
      <p:sp>
        <p:nvSpPr>
          <p:cNvPr id="113671" name="AutoShape 6"/>
          <p:cNvSpPr>
            <a:spLocks noChangeArrowheads="1"/>
          </p:cNvSpPr>
          <p:nvPr/>
        </p:nvSpPr>
        <p:spPr bwMode="auto">
          <a:xfrm rot="5400000">
            <a:off x="4341019" y="2593181"/>
            <a:ext cx="885825" cy="881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2060"/>
              </a:solidFill>
              <a:latin typeface="Jester" pitchFamily="2" charset="0"/>
            </a:endParaRPr>
          </a:p>
        </p:txBody>
      </p:sp>
      <p:sp>
        <p:nvSpPr>
          <p:cNvPr id="113672" name="AutoShape 7"/>
          <p:cNvSpPr>
            <a:spLocks noChangeArrowheads="1"/>
          </p:cNvSpPr>
          <p:nvPr/>
        </p:nvSpPr>
        <p:spPr bwMode="auto">
          <a:xfrm rot="-5164402">
            <a:off x="3198019" y="2516981"/>
            <a:ext cx="885825" cy="881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2060"/>
              </a:solidFill>
              <a:latin typeface="Jester" pitchFamily="2" charset="0"/>
            </a:endParaRPr>
          </a:p>
        </p:txBody>
      </p:sp>
      <p:sp>
        <p:nvSpPr>
          <p:cNvPr id="113673" name="AutoShape 8"/>
          <p:cNvSpPr>
            <a:spLocks noChangeArrowheads="1"/>
          </p:cNvSpPr>
          <p:nvPr/>
        </p:nvSpPr>
        <p:spPr bwMode="auto">
          <a:xfrm rot="-5400000">
            <a:off x="5941219" y="2593181"/>
            <a:ext cx="885825" cy="881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2060"/>
              </a:solidFill>
              <a:latin typeface="Jester" pitchFamily="2" charset="0"/>
            </a:endParaRPr>
          </a:p>
        </p:txBody>
      </p:sp>
      <p:sp>
        <p:nvSpPr>
          <p:cNvPr id="113674" name="AutoShape 9"/>
          <p:cNvSpPr>
            <a:spLocks noChangeArrowheads="1"/>
          </p:cNvSpPr>
          <p:nvPr/>
        </p:nvSpPr>
        <p:spPr bwMode="auto">
          <a:xfrm rot="5400000">
            <a:off x="6627019" y="2669381"/>
            <a:ext cx="885825" cy="881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13675" name="AutoShape 10"/>
          <p:cNvSpPr>
            <a:spLocks noChangeArrowheads="1"/>
          </p:cNvSpPr>
          <p:nvPr/>
        </p:nvSpPr>
        <p:spPr bwMode="auto">
          <a:xfrm rot="16200000" flipH="1">
            <a:off x="647700" y="4000500"/>
            <a:ext cx="9906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13676" name="AutoShape 11"/>
          <p:cNvSpPr>
            <a:spLocks noChangeArrowheads="1"/>
          </p:cNvSpPr>
          <p:nvPr/>
        </p:nvSpPr>
        <p:spPr bwMode="auto">
          <a:xfrm rot="16200000" flipH="1">
            <a:off x="6591300" y="4000500"/>
            <a:ext cx="9906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2060"/>
              </a:solidFill>
              <a:latin typeface="Rockwell Extra Bold" pitchFamily="18" charset="0"/>
            </a:endParaRPr>
          </a:p>
        </p:txBody>
      </p:sp>
      <p:sp>
        <p:nvSpPr>
          <p:cNvPr id="113677" name="AutoShape 12"/>
          <p:cNvSpPr>
            <a:spLocks noChangeArrowheads="1"/>
          </p:cNvSpPr>
          <p:nvPr/>
        </p:nvSpPr>
        <p:spPr bwMode="auto">
          <a:xfrm rot="5400000" flipH="1">
            <a:off x="1676400" y="3962400"/>
            <a:ext cx="8382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13678" name="AutoShape 13"/>
          <p:cNvSpPr>
            <a:spLocks noChangeArrowheads="1"/>
          </p:cNvSpPr>
          <p:nvPr/>
        </p:nvSpPr>
        <p:spPr bwMode="auto">
          <a:xfrm rot="5400000" flipH="1">
            <a:off x="7391400" y="3962400"/>
            <a:ext cx="8382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13679" name="Text Box 14"/>
          <p:cNvSpPr txBox="1">
            <a:spLocks noChangeArrowheads="1"/>
          </p:cNvSpPr>
          <p:nvPr/>
        </p:nvSpPr>
        <p:spPr bwMode="auto">
          <a:xfrm>
            <a:off x="2895600" y="6123710"/>
            <a:ext cx="20553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Surface Wind </a:t>
            </a:r>
          </a:p>
        </p:txBody>
      </p:sp>
      <p:sp>
        <p:nvSpPr>
          <p:cNvPr id="113680" name="AutoShape 15"/>
          <p:cNvSpPr>
            <a:spLocks noChangeArrowheads="1"/>
          </p:cNvSpPr>
          <p:nvPr/>
        </p:nvSpPr>
        <p:spPr bwMode="auto">
          <a:xfrm>
            <a:off x="5034685" y="6096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13681" name="Text Box 16"/>
          <p:cNvSpPr txBox="1">
            <a:spLocks noChangeArrowheads="1"/>
          </p:cNvSpPr>
          <p:nvPr/>
        </p:nvSpPr>
        <p:spPr bwMode="auto">
          <a:xfrm>
            <a:off x="4354512" y="2738438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13682" name="Text Box 17"/>
          <p:cNvSpPr txBox="1">
            <a:spLocks noChangeArrowheads="1"/>
          </p:cNvSpPr>
          <p:nvPr/>
        </p:nvSpPr>
        <p:spPr bwMode="auto">
          <a:xfrm>
            <a:off x="6553200" y="27670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13683" name="Text Box 18"/>
          <p:cNvSpPr txBox="1">
            <a:spLocks noChangeArrowheads="1"/>
          </p:cNvSpPr>
          <p:nvPr/>
        </p:nvSpPr>
        <p:spPr bwMode="auto">
          <a:xfrm>
            <a:off x="1212850" y="4135438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13684" name="Text Box 19"/>
          <p:cNvSpPr txBox="1">
            <a:spLocks noChangeArrowheads="1"/>
          </p:cNvSpPr>
          <p:nvPr/>
        </p:nvSpPr>
        <p:spPr bwMode="auto">
          <a:xfrm>
            <a:off x="5268912" y="414496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13685" name="Text Box 20"/>
          <p:cNvSpPr txBox="1">
            <a:spLocks noChangeArrowheads="1"/>
          </p:cNvSpPr>
          <p:nvPr/>
        </p:nvSpPr>
        <p:spPr bwMode="auto">
          <a:xfrm>
            <a:off x="7010400" y="414496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13686" name="Text Box 21"/>
          <p:cNvSpPr txBox="1">
            <a:spLocks noChangeArrowheads="1"/>
          </p:cNvSpPr>
          <p:nvPr/>
        </p:nvSpPr>
        <p:spPr bwMode="auto">
          <a:xfrm>
            <a:off x="508000" y="4954588"/>
            <a:ext cx="898003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July 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8482190-FA38-4953-93D5-B832F3C5C6B4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8600" y="849959"/>
            <a:ext cx="875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Average Surface Barometric Pressure Field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1828800" y="381000"/>
            <a:ext cx="55356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And Let</a:t>
            </a:r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" charset="0"/>
              </a:rPr>
              <a:t>’</a:t>
            </a:r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 Introduce Aeolus</a:t>
            </a:r>
          </a:p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God of Wind</a:t>
            </a:r>
          </a:p>
        </p:txBody>
      </p:sp>
      <p:pic>
        <p:nvPicPr>
          <p:cNvPr id="346115" name="Picture 3" descr="compass ros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2590800"/>
            <a:ext cx="289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6116" name="Text Box 4"/>
          <p:cNvSpPr txBox="1">
            <a:spLocks noChangeArrowheads="1"/>
          </p:cNvSpPr>
          <p:nvPr/>
        </p:nvSpPr>
        <p:spPr bwMode="auto">
          <a:xfrm>
            <a:off x="0" y="3886200"/>
            <a:ext cx="33909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Who, of course,</a:t>
            </a:r>
          </a:p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Can Blow From </a:t>
            </a:r>
          </a:p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All Points of the</a:t>
            </a:r>
          </a:p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Compass Rose</a:t>
            </a:r>
          </a:p>
        </p:txBody>
      </p:sp>
      <p:pic>
        <p:nvPicPr>
          <p:cNvPr id="346117" name="Picture 5" descr="Image 1 in Circulation and Productivity of the Seas of Ba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1600200"/>
            <a:ext cx="21145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760516C-A279-4BD6-95B3-612A95023252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4" dur="2000" fill="hold"/>
                                        <p:tgtEl>
                                          <p:spTgt spid="346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C 0.12552 2.22222E-6 0.22917 0.12407 0.22917 0.27754 C 0.22917 0.43009 0.12552 0.55486 -3.33333E-6 0.55486 C -0.12725 0.55486 -0.22916 0.43009 -0.22916 0.27754 C -0.22916 0.12407 -0.12725 2.22222E-6 -3.33333E-6 2.22222E-6 Z " pathEditMode="relative" rAng="0" ptsTypes="fffff">
                                      <p:cBhvr>
                                        <p:cTn id="18" dur="5000" spd="-100000" fill="hold"/>
                                        <p:tgtEl>
                                          <p:spTgt spid="346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5000" fill="hold"/>
                                        <p:tgtEl>
                                          <p:spTgt spid="346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5" name="california_goe_2010021_lrg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457200" y="1714500"/>
            <a:ext cx="8001000" cy="40005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55634" y="399871"/>
            <a:ext cx="6118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Remember this Week?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(19 January-21 January 2010)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838200" y="3886200"/>
            <a:ext cx="5715000" cy="484632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B697EFD-FF10-4EC3-8371-68C2ADB36671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033" name="Picture 2" descr="ocean49"/>
          <p:cNvPicPr>
            <a:picLocks noChangeAspect="1" noChangeArrowheads="1"/>
          </p:cNvPicPr>
          <p:nvPr/>
        </p:nvPicPr>
        <p:blipFill>
          <a:blip r:embed="rId4" cstate="print"/>
          <a:srcRect t="1926" b="3731"/>
          <a:stretch>
            <a:fillRect/>
          </a:stretch>
        </p:blipFill>
        <p:spPr bwMode="auto">
          <a:xfrm>
            <a:off x="304800" y="1952625"/>
            <a:ext cx="8534400" cy="37338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34" name="Text Box 3"/>
          <p:cNvSpPr txBox="1">
            <a:spLocks noChangeArrowheads="1"/>
          </p:cNvSpPr>
          <p:nvPr/>
        </p:nvSpPr>
        <p:spPr bwMode="auto">
          <a:xfrm>
            <a:off x="228600" y="1093788"/>
            <a:ext cx="87430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Average Surface Barometric Pressure Field</a:t>
            </a:r>
          </a:p>
        </p:txBody>
      </p:sp>
      <p:sp>
        <p:nvSpPr>
          <p:cNvPr id="1035" name="Oval 4"/>
          <p:cNvSpPr>
            <a:spLocks noChangeArrowheads="1"/>
          </p:cNvSpPr>
          <p:nvPr/>
        </p:nvSpPr>
        <p:spPr bwMode="auto">
          <a:xfrm>
            <a:off x="2971800" y="2562225"/>
            <a:ext cx="19812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36" name="Oval 5"/>
          <p:cNvSpPr>
            <a:spLocks noChangeArrowheads="1"/>
          </p:cNvSpPr>
          <p:nvPr/>
        </p:nvSpPr>
        <p:spPr bwMode="auto">
          <a:xfrm>
            <a:off x="6172200" y="2590800"/>
            <a:ext cx="12954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37" name="Oval 6"/>
          <p:cNvSpPr>
            <a:spLocks noChangeArrowheads="1"/>
          </p:cNvSpPr>
          <p:nvPr/>
        </p:nvSpPr>
        <p:spPr bwMode="auto">
          <a:xfrm>
            <a:off x="4114800" y="4010025"/>
            <a:ext cx="17526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38" name="Line 7"/>
          <p:cNvSpPr>
            <a:spLocks noChangeShapeType="1"/>
          </p:cNvSpPr>
          <p:nvPr/>
        </p:nvSpPr>
        <p:spPr bwMode="auto">
          <a:xfrm>
            <a:off x="3810000" y="2562225"/>
            <a:ext cx="15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39" name="Line 8"/>
          <p:cNvSpPr>
            <a:spLocks noChangeShapeType="1"/>
          </p:cNvSpPr>
          <p:nvPr/>
        </p:nvSpPr>
        <p:spPr bwMode="auto">
          <a:xfrm>
            <a:off x="6781800" y="2638425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0" name="Line 9"/>
          <p:cNvSpPr>
            <a:spLocks noChangeShapeType="1"/>
          </p:cNvSpPr>
          <p:nvPr/>
        </p:nvSpPr>
        <p:spPr bwMode="auto">
          <a:xfrm flipH="1" flipV="1">
            <a:off x="5029200" y="4010025"/>
            <a:ext cx="15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1" name="Line 10"/>
          <p:cNvSpPr>
            <a:spLocks noChangeShapeType="1"/>
          </p:cNvSpPr>
          <p:nvPr/>
        </p:nvSpPr>
        <p:spPr bwMode="auto">
          <a:xfrm>
            <a:off x="6705600" y="2638425"/>
            <a:ext cx="15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2" name="Oval 11"/>
          <p:cNvSpPr>
            <a:spLocks noChangeArrowheads="1"/>
          </p:cNvSpPr>
          <p:nvPr/>
        </p:nvSpPr>
        <p:spPr bwMode="auto">
          <a:xfrm>
            <a:off x="6781800" y="4010025"/>
            <a:ext cx="11430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3" name="Line 12"/>
          <p:cNvSpPr>
            <a:spLocks noChangeShapeType="1"/>
          </p:cNvSpPr>
          <p:nvPr/>
        </p:nvSpPr>
        <p:spPr bwMode="auto">
          <a:xfrm flipH="1">
            <a:off x="7239000" y="4010025"/>
            <a:ext cx="22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4" name="Oval 13"/>
          <p:cNvSpPr>
            <a:spLocks noChangeArrowheads="1"/>
          </p:cNvSpPr>
          <p:nvPr/>
        </p:nvSpPr>
        <p:spPr bwMode="auto">
          <a:xfrm>
            <a:off x="914400" y="4010025"/>
            <a:ext cx="15240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5" name="Line 14"/>
          <p:cNvSpPr>
            <a:spLocks noChangeShapeType="1"/>
          </p:cNvSpPr>
          <p:nvPr/>
        </p:nvSpPr>
        <p:spPr bwMode="auto">
          <a:xfrm flipH="1">
            <a:off x="1600200" y="4010025"/>
            <a:ext cx="22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070" name="Text Box 15"/>
          <p:cNvSpPr txBox="1">
            <a:spLocks noChangeArrowheads="1"/>
          </p:cNvSpPr>
          <p:nvPr/>
        </p:nvSpPr>
        <p:spPr bwMode="auto">
          <a:xfrm>
            <a:off x="4251325" y="2649538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071" name="Text Box 16"/>
          <p:cNvSpPr txBox="1">
            <a:spLocks noChangeArrowheads="1"/>
          </p:cNvSpPr>
          <p:nvPr/>
        </p:nvSpPr>
        <p:spPr bwMode="auto">
          <a:xfrm>
            <a:off x="6705600" y="278606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072" name="Text Box 17"/>
          <p:cNvSpPr txBox="1">
            <a:spLocks noChangeArrowheads="1"/>
          </p:cNvSpPr>
          <p:nvPr/>
        </p:nvSpPr>
        <p:spPr bwMode="auto">
          <a:xfrm>
            <a:off x="1143000" y="423386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073" name="Text Box 18"/>
          <p:cNvSpPr txBox="1">
            <a:spLocks noChangeArrowheads="1"/>
          </p:cNvSpPr>
          <p:nvPr/>
        </p:nvSpPr>
        <p:spPr bwMode="auto">
          <a:xfrm>
            <a:off x="5257800" y="415766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074" name="Text Box 19"/>
          <p:cNvSpPr txBox="1">
            <a:spLocks noChangeArrowheads="1"/>
          </p:cNvSpPr>
          <p:nvPr/>
        </p:nvSpPr>
        <p:spPr bwMode="auto">
          <a:xfrm>
            <a:off x="7162800" y="415766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075" name="Text Box 20"/>
          <p:cNvSpPr txBox="1">
            <a:spLocks noChangeArrowheads="1"/>
          </p:cNvSpPr>
          <p:nvPr/>
        </p:nvSpPr>
        <p:spPr bwMode="auto">
          <a:xfrm>
            <a:off x="3087688" y="6191250"/>
            <a:ext cx="2056973" cy="46166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Surface Wind </a:t>
            </a:r>
          </a:p>
        </p:txBody>
      </p:sp>
      <p:sp>
        <p:nvSpPr>
          <p:cNvPr id="1052" name="AutoShape 21"/>
          <p:cNvSpPr>
            <a:spLocks noChangeArrowheads="1"/>
          </p:cNvSpPr>
          <p:nvPr/>
        </p:nvSpPr>
        <p:spPr bwMode="auto">
          <a:xfrm>
            <a:off x="5464175" y="61722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53" name="Text Box 22"/>
          <p:cNvSpPr txBox="1">
            <a:spLocks noChangeArrowheads="1"/>
          </p:cNvSpPr>
          <p:nvPr/>
        </p:nvSpPr>
        <p:spPr bwMode="auto">
          <a:xfrm>
            <a:off x="457200" y="5029200"/>
            <a:ext cx="898003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July </a:t>
            </a:r>
          </a:p>
        </p:txBody>
      </p:sp>
      <p:graphicFrame>
        <p:nvGraphicFramePr>
          <p:cNvPr id="350231" name="Object 23"/>
          <p:cNvGraphicFramePr>
            <a:graphicFrameLocks noChangeAspect="1"/>
          </p:cNvGraphicFramePr>
          <p:nvPr/>
        </p:nvGraphicFramePr>
        <p:xfrm>
          <a:off x="3581400" y="3124200"/>
          <a:ext cx="990600" cy="930275"/>
        </p:xfrm>
        <a:graphic>
          <a:graphicData uri="http://schemas.openxmlformats.org/presentationml/2006/ole">
            <p:oleObj spid="_x0000_s2050" name="Image" r:id="rId5" imgW="343082" imgH="321480" progId="Photoshop.Image.6">
              <p:embed/>
            </p:oleObj>
          </a:graphicData>
        </a:graphic>
      </p:graphicFrame>
      <p:graphicFrame>
        <p:nvGraphicFramePr>
          <p:cNvPr id="350232" name="Object 24"/>
          <p:cNvGraphicFramePr>
            <a:graphicFrameLocks noChangeAspect="1"/>
          </p:cNvGraphicFramePr>
          <p:nvPr/>
        </p:nvGraphicFramePr>
        <p:xfrm>
          <a:off x="4648200" y="3733800"/>
          <a:ext cx="838200" cy="787400"/>
        </p:xfrm>
        <a:graphic>
          <a:graphicData uri="http://schemas.openxmlformats.org/presentationml/2006/ole">
            <p:oleObj spid="_x0000_s2051" name="Image" r:id="rId6" imgW="343082" imgH="321480" progId="Photoshop.Image.6">
              <p:embed/>
            </p:oleObj>
          </a:graphicData>
        </a:graphic>
      </p:graphicFrame>
      <p:graphicFrame>
        <p:nvGraphicFramePr>
          <p:cNvPr id="350233" name="Object 25"/>
          <p:cNvGraphicFramePr>
            <a:graphicFrameLocks noChangeAspect="1"/>
          </p:cNvGraphicFramePr>
          <p:nvPr/>
        </p:nvGraphicFramePr>
        <p:xfrm>
          <a:off x="6248400" y="3124200"/>
          <a:ext cx="838200" cy="787400"/>
        </p:xfrm>
        <a:graphic>
          <a:graphicData uri="http://schemas.openxmlformats.org/presentationml/2006/ole">
            <p:oleObj spid="_x0000_s2052" name="Image" r:id="rId7" imgW="343082" imgH="321480" progId="Photoshop.Image.6">
              <p:embed/>
            </p:oleObj>
          </a:graphicData>
        </a:graphic>
      </p:graphicFrame>
      <p:graphicFrame>
        <p:nvGraphicFramePr>
          <p:cNvPr id="350234" name="Object 26"/>
          <p:cNvGraphicFramePr>
            <a:graphicFrameLocks noChangeAspect="1"/>
          </p:cNvGraphicFramePr>
          <p:nvPr/>
        </p:nvGraphicFramePr>
        <p:xfrm>
          <a:off x="6858000" y="3733800"/>
          <a:ext cx="838200" cy="787400"/>
        </p:xfrm>
        <a:graphic>
          <a:graphicData uri="http://schemas.openxmlformats.org/presentationml/2006/ole">
            <p:oleObj spid="_x0000_s2053" name="Image" r:id="rId8" imgW="343082" imgH="321480" progId="Photoshop.Image.6">
              <p:embed/>
            </p:oleObj>
          </a:graphicData>
        </a:graphic>
      </p:graphicFrame>
      <p:graphicFrame>
        <p:nvGraphicFramePr>
          <p:cNvPr id="350235" name="Object 27"/>
          <p:cNvGraphicFramePr>
            <a:graphicFrameLocks noChangeAspect="1"/>
          </p:cNvGraphicFramePr>
          <p:nvPr/>
        </p:nvGraphicFramePr>
        <p:xfrm>
          <a:off x="1295400" y="3733800"/>
          <a:ext cx="838200" cy="787400"/>
        </p:xfrm>
        <a:graphic>
          <a:graphicData uri="http://schemas.openxmlformats.org/presentationml/2006/ole">
            <p:oleObj spid="_x0000_s2054" name="Image" r:id="rId9" imgW="343082" imgH="321480" progId="Photoshop.Image.6">
              <p:embed/>
            </p:oleObj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32 -0.01366 C 0.00712 -0.01482 -0.03645 -0.01412 -0.05868 -0.02014 C -0.0809 -0.02616 -0.10364 -0.03704 -0.11354 -0.05023 C -0.12343 -0.06343 -0.13159 -0.08264 -0.1184 -0.09977 C -0.1052 -0.1169 -0.06597 -0.14931 -0.03455 -0.15347 C -0.00312 -0.15764 0.04879 -0.14167 0.07032 -0.12546 C 0.09184 -0.10926 0.09896 -0.07407 0.09514 -0.05579 C 0.09132 -0.0375 0.0599 -0.02245 0.04775 -0.01574 C 0.03559 -0.00903 0.02622 -0.01574 0.02188 -0.01574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" y="-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C -0.01875 0.00278 -0.03768 -0.00694 -0.04844 -0.02592 C -0.0592 -0.0449 -0.07448 -0.09259 -0.06459 -0.11412 C -0.05469 -0.13564 -0.01233 -0.15463 0.01128 -0.15486 C 0.03489 -0.15509 0.06857 -0.13472 0.07743 -0.1162 C 0.08628 -0.09768 0.07621 -0.06134 0.06441 -0.04305 C 0.0526 -0.02476 0.01875 -0.00277 2.77778E-7 -7.40741E-7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-0.0169 C -0.02205 -0.01088 -0.06562 0.00185 -0.07587 0.01945 C -0.08611 0.03704 -0.08628 0.07222 -0.07292 0.08843 C -0.05955 0.10463 -0.02066 0.11991 0.00451 0.11644 C 0.02969 0.11296 0.06944 0.08565 0.07865 0.0669 C 0.08785 0.04815 0.07257 0.01829 0.05955 0.0044 C 0.04653 -0.00949 0.01024 -0.01366 2.77556E-17 -0.01713 " pathEditMode="relative" rAng="0" ptsTypes="aaaaaaa">
                                      <p:cBhvr>
                                        <p:cTn id="16" dur="5000" fill="hold"/>
                                        <p:tgtEl>
                                          <p:spTgt spid="350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1898 C -0.00555 -0.01504 -0.02864 -0.01528 -0.03784 0.00255 C -0.04705 0.02037 -0.05607 0.06945 -0.05069 0.08843 C -0.04531 0.10741 -0.02066 0.1125 -0.00555 0.11644 C 0.00955 0.12037 0.02848 0.11759 0.03959 0.11204 C 0.0507 0.10648 0.05677 0.09838 0.06129 0.0838 C 0.0658 0.06921 0.07379 0.04144 0.06702 0.02384 C 0.06025 0.00625 0.03073 -0.01412 0.02032 -0.02129 C 0.0099 -0.02847 0.01615 -0.02754 0.00417 -0.01898 Z " pathEditMode="relative" rAng="0" ptsTypes="aaaaaaaaa">
                                      <p:cBhvr>
                                        <p:cTn id="18" dur="5000" fill="hold"/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6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5000" fill="hold"/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5000" fill="hold"/>
                                        <p:tgtEl>
                                          <p:spTgt spid="350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169 C -0.01719 -0.01273 -0.05851 -0.00301 -0.07431 0.01065 C -0.09011 0.02431 -0.1125 0.04653 -0.10087 0.06482 C -0.08924 0.0831 -0.03403 0.11875 -0.00417 0.12084 C 0.02569 0.12292 0.06771 0.09838 0.07812 0.07778 C 0.08854 0.05718 0.07152 0.01273 0.05798 -0.00231 C 0.04444 -0.01736 0.01875 -0.01504 -0.0033 -0.01296 " pathEditMode="relative" rAng="0" ptsTypes="aaaaaaa">
                                      <p:cBhvr>
                                        <p:cTn id="24" dur="5000" fill="hold"/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3648258-A9A1-4EDC-89A5-888D76014DBB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32772" name="Picture 2" descr="global curre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98613"/>
            <a:ext cx="8686800" cy="438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0" y="685800"/>
            <a:ext cx="91278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  <a:cs typeface="Arial" pitchFamily="34" charset="0"/>
              </a:rPr>
              <a:t>The Major Current Gyres of the Global Ocean</a:t>
            </a:r>
          </a:p>
        </p:txBody>
      </p:sp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2057400" y="2895600"/>
            <a:ext cx="445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California </a:t>
            </a:r>
          </a:p>
          <a:p>
            <a:pPr algn="ctr"/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Current</a:t>
            </a:r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6477000" y="3363913"/>
            <a:ext cx="705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Canary </a:t>
            </a:r>
          </a:p>
          <a:p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Current</a:t>
            </a:r>
          </a:p>
        </p:txBody>
      </p:sp>
      <p:sp>
        <p:nvSpPr>
          <p:cNvPr id="32776" name="Text Box 6"/>
          <p:cNvSpPr txBox="1">
            <a:spLocks noChangeArrowheads="1"/>
          </p:cNvSpPr>
          <p:nvPr/>
        </p:nvSpPr>
        <p:spPr bwMode="auto">
          <a:xfrm>
            <a:off x="7029134" y="4278313"/>
            <a:ext cx="853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solidFill>
                  <a:srgbClr val="A50021"/>
                </a:solidFill>
                <a:latin typeface="Jester" pitchFamily="2" charset="0"/>
                <a:cs typeface="Arial" pitchFamily="34" charset="0"/>
              </a:rPr>
              <a:t>Benguela</a:t>
            </a:r>
            <a:r>
              <a:rPr lang="en-US" sz="1200" dirty="0">
                <a:solidFill>
                  <a:srgbClr val="A50021"/>
                </a:solidFill>
                <a:latin typeface="Jester" pitchFamily="2" charset="0"/>
                <a:cs typeface="Arial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A50021"/>
                </a:solidFill>
                <a:latin typeface="Jester" pitchFamily="2" charset="0"/>
                <a:cs typeface="Arial" pitchFamily="34" charset="0"/>
              </a:rPr>
              <a:t>Current</a:t>
            </a:r>
          </a:p>
        </p:txBody>
      </p:sp>
      <p:sp>
        <p:nvSpPr>
          <p:cNvPr id="32777" name="Text Box 7"/>
          <p:cNvSpPr txBox="1">
            <a:spLocks noChangeArrowheads="1"/>
          </p:cNvSpPr>
          <p:nvPr/>
        </p:nvSpPr>
        <p:spPr bwMode="auto">
          <a:xfrm>
            <a:off x="4897913" y="4202113"/>
            <a:ext cx="6896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Peru</a:t>
            </a:r>
          </a:p>
          <a:p>
            <a:pPr algn="ctr" eaLnBrk="1" hangingPunct="1"/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Current</a:t>
            </a:r>
          </a:p>
        </p:txBody>
      </p:sp>
      <p:sp>
        <p:nvSpPr>
          <p:cNvPr id="394248" name="Freeform 8"/>
          <p:cNvSpPr>
            <a:spLocks/>
          </p:cNvSpPr>
          <p:nvPr/>
        </p:nvSpPr>
        <p:spPr bwMode="auto">
          <a:xfrm>
            <a:off x="2590800" y="3276600"/>
            <a:ext cx="257175" cy="360363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192"/>
              </a:cxn>
              <a:cxn ang="0">
                <a:pos x="57" y="210"/>
              </a:cxn>
              <a:cxn ang="0">
                <a:pos x="3" y="144"/>
              </a:cxn>
              <a:cxn ang="0">
                <a:pos x="39" y="84"/>
              </a:cxn>
              <a:cxn ang="0">
                <a:pos x="111" y="66"/>
              </a:cxn>
              <a:cxn ang="0">
                <a:pos x="147" y="0"/>
              </a:cxn>
            </a:cxnLst>
            <a:rect l="0" t="0" r="r" b="b"/>
            <a:pathLst>
              <a:path w="162" h="227">
                <a:moveTo>
                  <a:pt x="147" y="0"/>
                </a:moveTo>
                <a:cubicBezTo>
                  <a:pt x="159" y="24"/>
                  <a:pt x="162" y="157"/>
                  <a:pt x="147" y="192"/>
                </a:cubicBezTo>
                <a:cubicBezTo>
                  <a:pt x="132" y="227"/>
                  <a:pt x="81" y="218"/>
                  <a:pt x="57" y="210"/>
                </a:cubicBezTo>
                <a:cubicBezTo>
                  <a:pt x="33" y="202"/>
                  <a:pt x="6" y="165"/>
                  <a:pt x="3" y="144"/>
                </a:cubicBezTo>
                <a:cubicBezTo>
                  <a:pt x="0" y="123"/>
                  <a:pt x="21" y="97"/>
                  <a:pt x="39" y="84"/>
                </a:cubicBezTo>
                <a:cubicBezTo>
                  <a:pt x="57" y="71"/>
                  <a:pt x="93" y="80"/>
                  <a:pt x="111" y="66"/>
                </a:cubicBezTo>
                <a:cubicBezTo>
                  <a:pt x="129" y="52"/>
                  <a:pt x="139" y="14"/>
                  <a:pt x="147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285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394249" name="Freeform 9"/>
          <p:cNvSpPr>
            <a:spLocks/>
          </p:cNvSpPr>
          <p:nvPr/>
        </p:nvSpPr>
        <p:spPr bwMode="auto">
          <a:xfrm>
            <a:off x="6143625" y="3983038"/>
            <a:ext cx="257175" cy="360362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192"/>
              </a:cxn>
              <a:cxn ang="0">
                <a:pos x="57" y="210"/>
              </a:cxn>
              <a:cxn ang="0">
                <a:pos x="3" y="144"/>
              </a:cxn>
              <a:cxn ang="0">
                <a:pos x="39" y="84"/>
              </a:cxn>
              <a:cxn ang="0">
                <a:pos x="111" y="66"/>
              </a:cxn>
              <a:cxn ang="0">
                <a:pos x="147" y="0"/>
              </a:cxn>
            </a:cxnLst>
            <a:rect l="0" t="0" r="r" b="b"/>
            <a:pathLst>
              <a:path w="162" h="227">
                <a:moveTo>
                  <a:pt x="147" y="0"/>
                </a:moveTo>
                <a:cubicBezTo>
                  <a:pt x="159" y="24"/>
                  <a:pt x="162" y="157"/>
                  <a:pt x="147" y="192"/>
                </a:cubicBezTo>
                <a:cubicBezTo>
                  <a:pt x="132" y="227"/>
                  <a:pt x="81" y="218"/>
                  <a:pt x="57" y="210"/>
                </a:cubicBezTo>
                <a:cubicBezTo>
                  <a:pt x="33" y="202"/>
                  <a:pt x="6" y="165"/>
                  <a:pt x="3" y="144"/>
                </a:cubicBezTo>
                <a:cubicBezTo>
                  <a:pt x="0" y="123"/>
                  <a:pt x="21" y="97"/>
                  <a:pt x="39" y="84"/>
                </a:cubicBezTo>
                <a:cubicBezTo>
                  <a:pt x="57" y="71"/>
                  <a:pt x="93" y="80"/>
                  <a:pt x="111" y="66"/>
                </a:cubicBezTo>
                <a:cubicBezTo>
                  <a:pt x="129" y="52"/>
                  <a:pt x="139" y="14"/>
                  <a:pt x="147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285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394250" name="Freeform 10"/>
          <p:cNvSpPr>
            <a:spLocks/>
          </p:cNvSpPr>
          <p:nvPr/>
        </p:nvSpPr>
        <p:spPr bwMode="auto">
          <a:xfrm>
            <a:off x="4038600" y="4038600"/>
            <a:ext cx="257175" cy="360363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192"/>
              </a:cxn>
              <a:cxn ang="0">
                <a:pos x="57" y="210"/>
              </a:cxn>
              <a:cxn ang="0">
                <a:pos x="3" y="144"/>
              </a:cxn>
              <a:cxn ang="0">
                <a:pos x="39" y="84"/>
              </a:cxn>
              <a:cxn ang="0">
                <a:pos x="111" y="66"/>
              </a:cxn>
              <a:cxn ang="0">
                <a:pos x="147" y="0"/>
              </a:cxn>
            </a:cxnLst>
            <a:rect l="0" t="0" r="r" b="b"/>
            <a:pathLst>
              <a:path w="162" h="227">
                <a:moveTo>
                  <a:pt x="147" y="0"/>
                </a:moveTo>
                <a:cubicBezTo>
                  <a:pt x="159" y="24"/>
                  <a:pt x="162" y="157"/>
                  <a:pt x="147" y="192"/>
                </a:cubicBezTo>
                <a:cubicBezTo>
                  <a:pt x="132" y="227"/>
                  <a:pt x="81" y="218"/>
                  <a:pt x="57" y="210"/>
                </a:cubicBezTo>
                <a:cubicBezTo>
                  <a:pt x="33" y="202"/>
                  <a:pt x="6" y="165"/>
                  <a:pt x="3" y="144"/>
                </a:cubicBezTo>
                <a:cubicBezTo>
                  <a:pt x="0" y="123"/>
                  <a:pt x="21" y="97"/>
                  <a:pt x="39" y="84"/>
                </a:cubicBezTo>
                <a:cubicBezTo>
                  <a:pt x="57" y="71"/>
                  <a:pt x="93" y="80"/>
                  <a:pt x="111" y="66"/>
                </a:cubicBezTo>
                <a:cubicBezTo>
                  <a:pt x="129" y="52"/>
                  <a:pt x="139" y="14"/>
                  <a:pt x="147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285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394251" name="Freeform 11"/>
          <p:cNvSpPr>
            <a:spLocks/>
          </p:cNvSpPr>
          <p:nvPr/>
        </p:nvSpPr>
        <p:spPr bwMode="auto">
          <a:xfrm>
            <a:off x="5562600" y="3352800"/>
            <a:ext cx="257175" cy="360363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192"/>
              </a:cxn>
              <a:cxn ang="0">
                <a:pos x="57" y="210"/>
              </a:cxn>
              <a:cxn ang="0">
                <a:pos x="3" y="144"/>
              </a:cxn>
              <a:cxn ang="0">
                <a:pos x="39" y="84"/>
              </a:cxn>
              <a:cxn ang="0">
                <a:pos x="111" y="66"/>
              </a:cxn>
              <a:cxn ang="0">
                <a:pos x="147" y="0"/>
              </a:cxn>
            </a:cxnLst>
            <a:rect l="0" t="0" r="r" b="b"/>
            <a:pathLst>
              <a:path w="162" h="227">
                <a:moveTo>
                  <a:pt x="147" y="0"/>
                </a:moveTo>
                <a:cubicBezTo>
                  <a:pt x="159" y="24"/>
                  <a:pt x="162" y="157"/>
                  <a:pt x="147" y="192"/>
                </a:cubicBezTo>
                <a:cubicBezTo>
                  <a:pt x="132" y="227"/>
                  <a:pt x="81" y="218"/>
                  <a:pt x="57" y="210"/>
                </a:cubicBezTo>
                <a:cubicBezTo>
                  <a:pt x="33" y="202"/>
                  <a:pt x="6" y="165"/>
                  <a:pt x="3" y="144"/>
                </a:cubicBezTo>
                <a:cubicBezTo>
                  <a:pt x="0" y="123"/>
                  <a:pt x="21" y="97"/>
                  <a:pt x="39" y="84"/>
                </a:cubicBezTo>
                <a:cubicBezTo>
                  <a:pt x="57" y="71"/>
                  <a:pt x="93" y="80"/>
                  <a:pt x="111" y="66"/>
                </a:cubicBezTo>
                <a:cubicBezTo>
                  <a:pt x="129" y="52"/>
                  <a:pt x="139" y="14"/>
                  <a:pt x="147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285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C -0.01077 0.00092 -0.0191 -0.00139 -0.03334 4.81481E-6 C -0.04757 0.00138 -0.06823 0.00671 -0.08594 0.00856 C -0.10365 0.01041 -0.12917 0.01736 -0.14011 0.01134 C -0.15105 0.00532 -0.15886 -0.01343 -0.15157 -0.02755 C -0.14427 -0.04167 -0.10487 -0.06505 -0.09636 -0.07338 C -0.08785 -0.08172 -0.10521 -0.07524 -0.1 -0.07778 C -0.0948 -0.08033 -0.0757 -0.08426 -0.06511 -0.08866 C -0.05452 -0.09306 -0.04653 -0.10163 -0.03594 -0.10394 C -0.02535 -0.10625 -0.01389 -0.10232 -0.00157 -0.10255 C 0.01076 -0.10278 0.02795 -0.10417 0.03802 -0.10533 C 0.04809 -0.10649 0.05034 -0.10857 0.05885 -0.1095 C 0.06736 -0.11042 0.08038 -0.11366 0.08906 -0.11088 C 0.09774 -0.10811 0.10625 -0.09838 0.11093 -0.09283 C 0.11562 -0.08727 0.11579 -0.08588 0.11666 -0.07778 C 0.11753 -0.06968 0.11944 -0.05186 0.11666 -0.04445 C 0.11388 -0.03704 0.10555 -0.03889 0.1 -0.03334 C 0.09444 -0.02778 0.08975 -0.01505 0.08333 -0.01112 C 0.07691 -0.00718 0.07048 -0.01042 0.06198 -0.0095 C 0.05347 -0.00857 0.04201 -0.00695 0.03177 -0.00533 C 0.02152 -0.00371 0.01076 -0.00093 4.16667E-6 4.81481E-6 Z " pathEditMode="relative" rAng="0" ptsTypes="aaaaaaaaaaaaaaaaaaaaa">
                                      <p:cBhvr>
                                        <p:cTn id="6" dur="5000" fill="hold"/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-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811 C -0.00591 -0.00857 -0.02379 -0.0088 -0.03334 -0.01111 C -0.04289 -0.01343 -0.05209 -0.01945 -0.05834 -0.02223 C -0.06459 -0.025 -0.06858 -0.02199 -0.07136 -0.02755 C -0.07414 -0.03311 -0.07674 -0.04815 -0.075 -0.05556 C -0.07327 -0.06297 -0.06737 -0.06713 -0.06094 -0.07199 C -0.05452 -0.07686 -0.04532 -0.08102 -0.03698 -0.08449 C -0.02865 -0.08797 -0.02049 -0.09028 -0.01094 -0.09283 C -0.00139 -0.09537 0.00885 -0.10047 0.02031 -0.09977 C 0.03177 -0.09908 0.05243 -0.09792 0.05833 -0.08889 C 0.06423 -0.07986 0.0585 -0.05672 0.05573 -0.04561 C 0.05295 -0.03449 0.05069 -0.02848 0.04166 -0.02223 C 0.03263 -0.01598 0.00989 -0.01111 0.00156 -0.00811 " pathEditMode="relative" rAng="0" ptsTypes="aaaaaaaaaaaaa">
                                      <p:cBhvr>
                                        <p:cTn id="8" dur="5000" fill="hold"/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2338 C -0.01597 -0.02431 -0.04219 -0.03611 -0.06927 -0.02616 C -0.09635 -0.01621 -0.14757 0.01157 -0.1651 0.03634 C -0.18264 0.06111 -0.18646 0.1037 -0.17448 0.12245 C -0.1625 0.1412 -0.11858 0.14351 -0.09323 0.14884 C -0.06788 0.15416 -0.04566 0.15509 -0.0224 0.15439 C 0.00087 0.1537 0.02934 0.15625 0.04635 0.14467 C 0.06337 0.1331 0.07587 0.10555 0.07969 0.08495 C 0.08351 0.06435 0.07552 0.03657 0.06927 0.02106 C 0.06302 0.00555 0.05191 -0.00116 0.04219 -0.00811 C 0.03246 -0.01505 0.0184 -0.01806 0.01094 -0.02061 C 0.00347 -0.02315 0.01076 -0.02246 -0.0026 -0.02338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394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324 C -0.00469 -0.00138 -0.02031 -0.00092 -0.02865 0.00834 C -0.03698 0.0176 -0.04167 0.03264 -0.05 0.05232 C -0.05834 0.072 -0.08629 0.11019 -0.07865 0.12639 C -0.07101 0.1426 -0.02466 0.14931 -0.00469 0.15 C 0.01528 0.1507 0.02847 0.14075 0.04166 0.1301 C 0.05486 0.11945 0.07083 0.10232 0.075 0.08565 C 0.07916 0.06899 0.07309 0.04468 0.06666 0.0301 C 0.06024 0.01551 0.04809 0.00371 0.03698 -0.00185 C 0.02587 -0.0074 0.00607 -0.003 2.5E-6 -0.00324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8" grpId="0" animBg="1"/>
      <p:bldP spid="394249" grpId="0" animBg="1"/>
      <p:bldP spid="394250" grpId="0" animBg="1"/>
      <p:bldP spid="39425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3200400" y="6096000"/>
            <a:ext cx="5486400" cy="457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19BF2-242A-45AE-8499-29330BB09CF5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4341" name="Picture 2" descr="wind_speed_climatolo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52400"/>
            <a:ext cx="5334000" cy="6172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49319" y="2209800"/>
            <a:ext cx="307488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  <a:cs typeface="+mn-cs"/>
              </a:rPr>
              <a:t>Global Averages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  <a:cs typeface="+mn-cs"/>
              </a:rPr>
              <a:t>Of Wind Speed</a:t>
            </a:r>
          </a:p>
          <a:p>
            <a:pPr algn="ctr">
              <a:defRPr/>
            </a:pPr>
            <a:endParaRPr lang="en-US" sz="2400" b="1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  <a:cs typeface="+mn-cs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  <a:cs typeface="+mn-cs"/>
              </a:rPr>
              <a:t>1 m/sec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Subway"/>
                <a:cs typeface="Arial"/>
              </a:rPr>
              <a:t>≈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  <a:cs typeface="Arial"/>
              </a:rPr>
              <a:t>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  <a:cs typeface="Arial"/>
              </a:rPr>
              <a:t>2 knots</a:t>
            </a:r>
            <a:endParaRPr lang="en-US" sz="2400" b="1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  <a:cs typeface="+mn-cs"/>
            </a:endParaRP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10800000" flipV="1">
            <a:off x="5257800" y="1219200"/>
            <a:ext cx="381000" cy="1524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rot="10800000">
            <a:off x="5486400" y="1676400"/>
            <a:ext cx="381000" cy="762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rot="10800000" flipV="1">
            <a:off x="5181600" y="3962400"/>
            <a:ext cx="381000" cy="1524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10800000">
            <a:off x="5562600" y="4572000"/>
            <a:ext cx="381000" cy="762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/>
          <p:nvPr/>
        </p:nvSpPr>
        <p:spPr>
          <a:xfrm>
            <a:off x="3276600" y="2743200"/>
            <a:ext cx="98777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Jester" pitchFamily="2" charset="0"/>
                <a:cs typeface="+mn-cs"/>
              </a:rPr>
              <a:t>January</a:t>
            </a:r>
            <a:endParaRPr lang="en-US" dirty="0">
              <a:solidFill>
                <a:schemeClr val="bg1">
                  <a:lumMod val="50000"/>
                </a:schemeClr>
              </a:solidFill>
              <a:latin typeface="Jester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5650468"/>
            <a:ext cx="59984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Jester" pitchFamily="2" charset="0"/>
                <a:cs typeface="+mn-cs"/>
              </a:rPr>
              <a:t>July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11435" y="5705883"/>
            <a:ext cx="222048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Jester" pitchFamily="2" charset="0"/>
                <a:cs typeface="+mn-cs"/>
              </a:rPr>
              <a:t>Wind Speed (m/sec)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19600" y="6200775"/>
            <a:ext cx="3186113" cy="27622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Jester" pitchFamily="2" charset="0"/>
                <a:cs typeface="+mn-cs"/>
              </a:rPr>
              <a:t>0                              7                             14   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200400" y="76200"/>
            <a:ext cx="5486400" cy="6477000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Jester" pitchFamily="2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8018" y="1219200"/>
            <a:ext cx="2859982" cy="4114800"/>
            <a:chOff x="188018" y="1219200"/>
            <a:chExt cx="2859982" cy="4114800"/>
          </a:xfrm>
        </p:grpSpPr>
        <p:pic>
          <p:nvPicPr>
            <p:cNvPr id="20" name="Picture 19" descr="wonds from space sat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018" y="1219200"/>
              <a:ext cx="2859982" cy="4114800"/>
            </a:xfrm>
            <a:prstGeom prst="rect">
              <a:avLst/>
            </a:prstGeom>
            <a:ln w="76200">
              <a:solidFill>
                <a:schemeClr val="accent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914400" y="1371600"/>
              <a:ext cx="1598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QUIKSCAT</a:t>
              </a:r>
              <a:endParaRPr lang="en-US" sz="2400" b="1" dirty="0"/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walk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4850" y="533400"/>
            <a:ext cx="4171950" cy="55626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5607" y="541139"/>
            <a:ext cx="3928448" cy="7078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Sir Gilbert Walker, FRS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(1868-1958)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~~~~~~~~~~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Director, Indian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Meteorological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Department 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1903-1924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Professor of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Meteorology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Imperial College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of Science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and Technology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1924-1934</a:t>
            </a:r>
          </a:p>
          <a:p>
            <a:endParaRPr lang="en-US" b="1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endParaRPr lang="en-US" b="1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endParaRPr lang="en-US" b="1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endParaRPr lang="en-US" b="1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endParaRPr lang="en-US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walk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4850" y="533400"/>
            <a:ext cx="4171950" cy="55626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1833" y="743426"/>
            <a:ext cx="4172937" cy="664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Sir Gilbert Walker, FRS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(1868-1958)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~~~~~~~~~~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Walker was trying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To predict the Monsoon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And realized that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Pressure Differences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Can be Used to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Predict Winds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~~~~~~~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Defined the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“Southern Oscillation” </a:t>
            </a:r>
          </a:p>
          <a:p>
            <a:endParaRPr lang="en-US" b="1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endParaRPr lang="en-US" b="1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endParaRPr lang="en-US" b="1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endParaRPr lang="en-US" b="1" dirty="0" smtClean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endParaRPr lang="en-US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A40173-9CB9-4ABB-A8A9-D5AD35B07BAD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381000" y="2971800"/>
            <a:ext cx="8458200" cy="2971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Jester" pitchFamily="2" charset="0"/>
              <a:cs typeface="+mn-cs"/>
            </a:endParaRPr>
          </a:p>
        </p:txBody>
      </p:sp>
      <p:sp>
        <p:nvSpPr>
          <p:cNvPr id="38917" name="Line 3"/>
          <p:cNvSpPr>
            <a:spLocks noChangeShapeType="1"/>
          </p:cNvSpPr>
          <p:nvPr/>
        </p:nvSpPr>
        <p:spPr bwMode="auto">
          <a:xfrm>
            <a:off x="7296150" y="375285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8918" name="Rectangle 4"/>
          <p:cNvSpPr>
            <a:spLocks noChangeArrowheads="1"/>
          </p:cNvSpPr>
          <p:nvPr/>
        </p:nvSpPr>
        <p:spPr bwMode="auto">
          <a:xfrm>
            <a:off x="838200" y="3429000"/>
            <a:ext cx="7543800" cy="1905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38919" name="Freeform 5"/>
          <p:cNvSpPr>
            <a:spLocks/>
          </p:cNvSpPr>
          <p:nvPr/>
        </p:nvSpPr>
        <p:spPr bwMode="auto">
          <a:xfrm>
            <a:off x="7729538" y="3365500"/>
            <a:ext cx="665162" cy="1468438"/>
          </a:xfrm>
          <a:custGeom>
            <a:avLst/>
            <a:gdLst>
              <a:gd name="T0" fmla="*/ 2147483647 w 419"/>
              <a:gd name="T1" fmla="*/ 2147483647 h 925"/>
              <a:gd name="T2" fmla="*/ 2147483647 w 419"/>
              <a:gd name="T3" fmla="*/ 2147483647 h 925"/>
              <a:gd name="T4" fmla="*/ 2147483647 w 419"/>
              <a:gd name="T5" fmla="*/ 2147483647 h 925"/>
              <a:gd name="T6" fmla="*/ 2147483647 w 419"/>
              <a:gd name="T7" fmla="*/ 2147483647 h 925"/>
              <a:gd name="T8" fmla="*/ 2147483647 w 419"/>
              <a:gd name="T9" fmla="*/ 2147483647 h 925"/>
              <a:gd name="T10" fmla="*/ 2147483647 w 419"/>
              <a:gd name="T11" fmla="*/ 2147483647 h 925"/>
              <a:gd name="T12" fmla="*/ 2147483647 w 419"/>
              <a:gd name="T13" fmla="*/ 2147483647 h 925"/>
              <a:gd name="T14" fmla="*/ 2147483647 w 419"/>
              <a:gd name="T15" fmla="*/ 2147483647 h 925"/>
              <a:gd name="T16" fmla="*/ 2147483647 w 419"/>
              <a:gd name="T17" fmla="*/ 2147483647 h 925"/>
              <a:gd name="T18" fmla="*/ 2147483647 w 419"/>
              <a:gd name="T19" fmla="*/ 2147483647 h 925"/>
              <a:gd name="T20" fmla="*/ 2147483647 w 419"/>
              <a:gd name="T21" fmla="*/ 2147483647 h 925"/>
              <a:gd name="T22" fmla="*/ 2147483647 w 419"/>
              <a:gd name="T23" fmla="*/ 2147483647 h 925"/>
              <a:gd name="T24" fmla="*/ 2147483647 w 419"/>
              <a:gd name="T25" fmla="*/ 2147483647 h 925"/>
              <a:gd name="T26" fmla="*/ 2147483647 w 419"/>
              <a:gd name="T27" fmla="*/ 2147483647 h 925"/>
              <a:gd name="T28" fmla="*/ 2147483647 w 419"/>
              <a:gd name="T29" fmla="*/ 2147483647 h 925"/>
              <a:gd name="T30" fmla="*/ 2147483647 w 419"/>
              <a:gd name="T31" fmla="*/ 2147483647 h 925"/>
              <a:gd name="T32" fmla="*/ 2147483647 w 419"/>
              <a:gd name="T33" fmla="*/ 2147483647 h 925"/>
              <a:gd name="T34" fmla="*/ 2147483647 w 419"/>
              <a:gd name="T35" fmla="*/ 2147483647 h 925"/>
              <a:gd name="T36" fmla="*/ 2147483647 w 419"/>
              <a:gd name="T37" fmla="*/ 2147483647 h 925"/>
              <a:gd name="T38" fmla="*/ 2147483647 w 419"/>
              <a:gd name="T39" fmla="*/ 2147483647 h 925"/>
              <a:gd name="T40" fmla="*/ 2147483647 w 419"/>
              <a:gd name="T41" fmla="*/ 2147483647 h 925"/>
              <a:gd name="T42" fmla="*/ 2147483647 w 419"/>
              <a:gd name="T43" fmla="*/ 2147483647 h 925"/>
              <a:gd name="T44" fmla="*/ 2147483647 w 419"/>
              <a:gd name="T45" fmla="*/ 2147483647 h 925"/>
              <a:gd name="T46" fmla="*/ 2147483647 w 419"/>
              <a:gd name="T47" fmla="*/ 2147483647 h 925"/>
              <a:gd name="T48" fmla="*/ 2147483647 w 419"/>
              <a:gd name="T49" fmla="*/ 2147483647 h 925"/>
              <a:gd name="T50" fmla="*/ 2147483647 w 419"/>
              <a:gd name="T51" fmla="*/ 2147483647 h 925"/>
              <a:gd name="T52" fmla="*/ 2147483647 w 419"/>
              <a:gd name="T53" fmla="*/ 2147483647 h 925"/>
              <a:gd name="T54" fmla="*/ 2147483647 w 419"/>
              <a:gd name="T55" fmla="*/ 2147483647 h 925"/>
              <a:gd name="T56" fmla="*/ 2147483647 w 419"/>
              <a:gd name="T57" fmla="*/ 2147483647 h 925"/>
              <a:gd name="T58" fmla="*/ 2147483647 w 419"/>
              <a:gd name="T59" fmla="*/ 2147483647 h 92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19"/>
              <a:gd name="T91" fmla="*/ 0 h 925"/>
              <a:gd name="T92" fmla="*/ 419 w 419"/>
              <a:gd name="T93" fmla="*/ 925 h 92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19" h="925">
                <a:moveTo>
                  <a:pt x="411" y="128"/>
                </a:moveTo>
                <a:cubicBezTo>
                  <a:pt x="403" y="0"/>
                  <a:pt x="378" y="51"/>
                  <a:pt x="363" y="40"/>
                </a:cubicBezTo>
                <a:cubicBezTo>
                  <a:pt x="348" y="29"/>
                  <a:pt x="339" y="52"/>
                  <a:pt x="323" y="60"/>
                </a:cubicBezTo>
                <a:cubicBezTo>
                  <a:pt x="307" y="68"/>
                  <a:pt x="280" y="79"/>
                  <a:pt x="267" y="88"/>
                </a:cubicBezTo>
                <a:cubicBezTo>
                  <a:pt x="254" y="97"/>
                  <a:pt x="259" y="112"/>
                  <a:pt x="243" y="112"/>
                </a:cubicBezTo>
                <a:cubicBezTo>
                  <a:pt x="227" y="112"/>
                  <a:pt x="189" y="89"/>
                  <a:pt x="171" y="88"/>
                </a:cubicBezTo>
                <a:cubicBezTo>
                  <a:pt x="153" y="87"/>
                  <a:pt x="151" y="104"/>
                  <a:pt x="135" y="104"/>
                </a:cubicBezTo>
                <a:cubicBezTo>
                  <a:pt x="119" y="104"/>
                  <a:pt x="92" y="93"/>
                  <a:pt x="75" y="88"/>
                </a:cubicBezTo>
                <a:cubicBezTo>
                  <a:pt x="58" y="83"/>
                  <a:pt x="46" y="72"/>
                  <a:pt x="35" y="72"/>
                </a:cubicBezTo>
                <a:cubicBezTo>
                  <a:pt x="24" y="72"/>
                  <a:pt x="0" y="77"/>
                  <a:pt x="7" y="88"/>
                </a:cubicBezTo>
                <a:cubicBezTo>
                  <a:pt x="14" y="99"/>
                  <a:pt x="54" y="126"/>
                  <a:pt x="75" y="136"/>
                </a:cubicBezTo>
                <a:cubicBezTo>
                  <a:pt x="96" y="146"/>
                  <a:pt x="119" y="148"/>
                  <a:pt x="135" y="148"/>
                </a:cubicBezTo>
                <a:cubicBezTo>
                  <a:pt x="151" y="148"/>
                  <a:pt x="157" y="138"/>
                  <a:pt x="171" y="136"/>
                </a:cubicBezTo>
                <a:cubicBezTo>
                  <a:pt x="185" y="134"/>
                  <a:pt x="208" y="126"/>
                  <a:pt x="219" y="136"/>
                </a:cubicBezTo>
                <a:cubicBezTo>
                  <a:pt x="230" y="146"/>
                  <a:pt x="239" y="180"/>
                  <a:pt x="239" y="196"/>
                </a:cubicBezTo>
                <a:cubicBezTo>
                  <a:pt x="239" y="212"/>
                  <a:pt x="220" y="220"/>
                  <a:pt x="219" y="232"/>
                </a:cubicBezTo>
                <a:cubicBezTo>
                  <a:pt x="218" y="244"/>
                  <a:pt x="236" y="251"/>
                  <a:pt x="231" y="268"/>
                </a:cubicBezTo>
                <a:cubicBezTo>
                  <a:pt x="226" y="285"/>
                  <a:pt x="203" y="315"/>
                  <a:pt x="191" y="332"/>
                </a:cubicBezTo>
                <a:cubicBezTo>
                  <a:pt x="179" y="349"/>
                  <a:pt x="168" y="359"/>
                  <a:pt x="159" y="372"/>
                </a:cubicBezTo>
                <a:cubicBezTo>
                  <a:pt x="150" y="385"/>
                  <a:pt x="137" y="393"/>
                  <a:pt x="135" y="408"/>
                </a:cubicBezTo>
                <a:cubicBezTo>
                  <a:pt x="133" y="423"/>
                  <a:pt x="149" y="441"/>
                  <a:pt x="147" y="460"/>
                </a:cubicBezTo>
                <a:cubicBezTo>
                  <a:pt x="145" y="479"/>
                  <a:pt x="118" y="499"/>
                  <a:pt x="123" y="520"/>
                </a:cubicBezTo>
                <a:cubicBezTo>
                  <a:pt x="128" y="541"/>
                  <a:pt x="162" y="569"/>
                  <a:pt x="175" y="588"/>
                </a:cubicBezTo>
                <a:cubicBezTo>
                  <a:pt x="188" y="607"/>
                  <a:pt x="192" y="617"/>
                  <a:pt x="203" y="632"/>
                </a:cubicBezTo>
                <a:cubicBezTo>
                  <a:pt x="214" y="647"/>
                  <a:pt x="232" y="657"/>
                  <a:pt x="243" y="676"/>
                </a:cubicBezTo>
                <a:cubicBezTo>
                  <a:pt x="254" y="695"/>
                  <a:pt x="256" y="727"/>
                  <a:pt x="267" y="744"/>
                </a:cubicBezTo>
                <a:cubicBezTo>
                  <a:pt x="278" y="761"/>
                  <a:pt x="290" y="765"/>
                  <a:pt x="307" y="780"/>
                </a:cubicBezTo>
                <a:cubicBezTo>
                  <a:pt x="324" y="795"/>
                  <a:pt x="354" y="827"/>
                  <a:pt x="371" y="832"/>
                </a:cubicBezTo>
                <a:cubicBezTo>
                  <a:pt x="388" y="837"/>
                  <a:pt x="404" y="925"/>
                  <a:pt x="411" y="808"/>
                </a:cubicBezTo>
                <a:cubicBezTo>
                  <a:pt x="418" y="691"/>
                  <a:pt x="419" y="256"/>
                  <a:pt x="411" y="128"/>
                </a:cubicBezTo>
                <a:close/>
              </a:path>
            </a:pathLst>
          </a:custGeom>
          <a:gradFill rotWithShape="1">
            <a:gsLst>
              <a:gs pos="0">
                <a:srgbClr val="477647"/>
              </a:gs>
              <a:gs pos="50000">
                <a:srgbClr val="99FF99"/>
              </a:gs>
              <a:gs pos="100000">
                <a:srgbClr val="477647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8921" name="Freeform 7"/>
          <p:cNvSpPr>
            <a:spLocks/>
          </p:cNvSpPr>
          <p:nvPr/>
        </p:nvSpPr>
        <p:spPr bwMode="auto">
          <a:xfrm>
            <a:off x="820738" y="4457700"/>
            <a:ext cx="1535112" cy="881063"/>
          </a:xfrm>
          <a:custGeom>
            <a:avLst/>
            <a:gdLst>
              <a:gd name="T0" fmla="*/ 2147483647 w 967"/>
              <a:gd name="T1" fmla="*/ 2147483647 h 555"/>
              <a:gd name="T2" fmla="*/ 2147483647 w 967"/>
              <a:gd name="T3" fmla="*/ 2147483647 h 555"/>
              <a:gd name="T4" fmla="*/ 2147483647 w 967"/>
              <a:gd name="T5" fmla="*/ 2147483647 h 555"/>
              <a:gd name="T6" fmla="*/ 2147483647 w 967"/>
              <a:gd name="T7" fmla="*/ 2147483647 h 555"/>
              <a:gd name="T8" fmla="*/ 2147483647 w 967"/>
              <a:gd name="T9" fmla="*/ 2147483647 h 555"/>
              <a:gd name="T10" fmla="*/ 2147483647 w 967"/>
              <a:gd name="T11" fmla="*/ 2147483647 h 555"/>
              <a:gd name="T12" fmla="*/ 2147483647 w 967"/>
              <a:gd name="T13" fmla="*/ 2147483647 h 555"/>
              <a:gd name="T14" fmla="*/ 2147483647 w 967"/>
              <a:gd name="T15" fmla="*/ 2147483647 h 555"/>
              <a:gd name="T16" fmla="*/ 2147483647 w 967"/>
              <a:gd name="T17" fmla="*/ 2147483647 h 555"/>
              <a:gd name="T18" fmla="*/ 2147483647 w 967"/>
              <a:gd name="T19" fmla="*/ 2147483647 h 555"/>
              <a:gd name="T20" fmla="*/ 2147483647 w 967"/>
              <a:gd name="T21" fmla="*/ 2147483647 h 555"/>
              <a:gd name="T22" fmla="*/ 2147483647 w 967"/>
              <a:gd name="T23" fmla="*/ 2147483647 h 555"/>
              <a:gd name="T24" fmla="*/ 2147483647 w 967"/>
              <a:gd name="T25" fmla="*/ 2147483647 h 555"/>
              <a:gd name="T26" fmla="*/ 2147483647 w 967"/>
              <a:gd name="T27" fmla="*/ 2147483647 h 555"/>
              <a:gd name="T28" fmla="*/ 2147483647 w 967"/>
              <a:gd name="T29" fmla="*/ 2147483647 h 555"/>
              <a:gd name="T30" fmla="*/ 2147483647 w 967"/>
              <a:gd name="T31" fmla="*/ 2147483647 h 555"/>
              <a:gd name="T32" fmla="*/ 2147483647 w 967"/>
              <a:gd name="T33" fmla="*/ 2147483647 h 555"/>
              <a:gd name="T34" fmla="*/ 2147483647 w 967"/>
              <a:gd name="T35" fmla="*/ 2147483647 h 555"/>
              <a:gd name="T36" fmla="*/ 2147483647 w 967"/>
              <a:gd name="T37" fmla="*/ 2147483647 h 555"/>
              <a:gd name="T38" fmla="*/ 2147483647 w 967"/>
              <a:gd name="T39" fmla="*/ 2147483647 h 555"/>
              <a:gd name="T40" fmla="*/ 2147483647 w 967"/>
              <a:gd name="T41" fmla="*/ 2147483647 h 555"/>
              <a:gd name="T42" fmla="*/ 2147483647 w 967"/>
              <a:gd name="T43" fmla="*/ 2147483647 h 555"/>
              <a:gd name="T44" fmla="*/ 2147483647 w 967"/>
              <a:gd name="T45" fmla="*/ 2147483647 h 555"/>
              <a:gd name="T46" fmla="*/ 2147483647 w 967"/>
              <a:gd name="T47" fmla="*/ 2147483647 h 555"/>
              <a:gd name="T48" fmla="*/ 2147483647 w 967"/>
              <a:gd name="T49" fmla="*/ 2147483647 h 555"/>
              <a:gd name="T50" fmla="*/ 2147483647 w 967"/>
              <a:gd name="T51" fmla="*/ 2147483647 h 555"/>
              <a:gd name="T52" fmla="*/ 2147483647 w 967"/>
              <a:gd name="T53" fmla="*/ 2147483647 h 555"/>
              <a:gd name="T54" fmla="*/ 2147483647 w 967"/>
              <a:gd name="T55" fmla="*/ 2147483647 h 555"/>
              <a:gd name="T56" fmla="*/ 2147483647 w 967"/>
              <a:gd name="T57" fmla="*/ 2147483647 h 555"/>
              <a:gd name="T58" fmla="*/ 2147483647 w 967"/>
              <a:gd name="T59" fmla="*/ 2147483647 h 55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67"/>
              <a:gd name="T91" fmla="*/ 0 h 555"/>
              <a:gd name="T92" fmla="*/ 967 w 967"/>
              <a:gd name="T93" fmla="*/ 555 h 55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67" h="555">
                <a:moveTo>
                  <a:pt x="11" y="264"/>
                </a:moveTo>
                <a:cubicBezTo>
                  <a:pt x="18" y="256"/>
                  <a:pt x="44" y="232"/>
                  <a:pt x="55" y="216"/>
                </a:cubicBezTo>
                <a:cubicBezTo>
                  <a:pt x="66" y="200"/>
                  <a:pt x="64" y="177"/>
                  <a:pt x="75" y="168"/>
                </a:cubicBezTo>
                <a:cubicBezTo>
                  <a:pt x="86" y="159"/>
                  <a:pt x="111" y="169"/>
                  <a:pt x="123" y="160"/>
                </a:cubicBezTo>
                <a:cubicBezTo>
                  <a:pt x="135" y="151"/>
                  <a:pt x="134" y="123"/>
                  <a:pt x="147" y="112"/>
                </a:cubicBezTo>
                <a:cubicBezTo>
                  <a:pt x="160" y="101"/>
                  <a:pt x="183" y="92"/>
                  <a:pt x="199" y="92"/>
                </a:cubicBezTo>
                <a:cubicBezTo>
                  <a:pt x="215" y="92"/>
                  <a:pt x="228" y="119"/>
                  <a:pt x="243" y="112"/>
                </a:cubicBezTo>
                <a:cubicBezTo>
                  <a:pt x="258" y="105"/>
                  <a:pt x="270" y="63"/>
                  <a:pt x="291" y="52"/>
                </a:cubicBezTo>
                <a:cubicBezTo>
                  <a:pt x="312" y="41"/>
                  <a:pt x="344" y="45"/>
                  <a:pt x="367" y="44"/>
                </a:cubicBezTo>
                <a:cubicBezTo>
                  <a:pt x="390" y="43"/>
                  <a:pt x="416" y="32"/>
                  <a:pt x="431" y="44"/>
                </a:cubicBezTo>
                <a:cubicBezTo>
                  <a:pt x="446" y="56"/>
                  <a:pt x="441" y="95"/>
                  <a:pt x="459" y="116"/>
                </a:cubicBezTo>
                <a:cubicBezTo>
                  <a:pt x="477" y="137"/>
                  <a:pt x="516" y="159"/>
                  <a:pt x="539" y="168"/>
                </a:cubicBezTo>
                <a:cubicBezTo>
                  <a:pt x="562" y="177"/>
                  <a:pt x="584" y="193"/>
                  <a:pt x="599" y="168"/>
                </a:cubicBezTo>
                <a:cubicBezTo>
                  <a:pt x="614" y="143"/>
                  <a:pt x="616" y="32"/>
                  <a:pt x="627" y="16"/>
                </a:cubicBezTo>
                <a:cubicBezTo>
                  <a:pt x="638" y="0"/>
                  <a:pt x="658" y="57"/>
                  <a:pt x="667" y="72"/>
                </a:cubicBezTo>
                <a:cubicBezTo>
                  <a:pt x="676" y="87"/>
                  <a:pt x="674" y="95"/>
                  <a:pt x="683" y="104"/>
                </a:cubicBezTo>
                <a:cubicBezTo>
                  <a:pt x="692" y="113"/>
                  <a:pt x="710" y="111"/>
                  <a:pt x="719" y="124"/>
                </a:cubicBezTo>
                <a:cubicBezTo>
                  <a:pt x="728" y="137"/>
                  <a:pt x="738" y="165"/>
                  <a:pt x="739" y="180"/>
                </a:cubicBezTo>
                <a:cubicBezTo>
                  <a:pt x="740" y="195"/>
                  <a:pt x="718" y="199"/>
                  <a:pt x="727" y="212"/>
                </a:cubicBezTo>
                <a:cubicBezTo>
                  <a:pt x="736" y="225"/>
                  <a:pt x="766" y="235"/>
                  <a:pt x="791" y="260"/>
                </a:cubicBezTo>
                <a:cubicBezTo>
                  <a:pt x="816" y="285"/>
                  <a:pt x="853" y="337"/>
                  <a:pt x="875" y="360"/>
                </a:cubicBezTo>
                <a:cubicBezTo>
                  <a:pt x="897" y="383"/>
                  <a:pt x="915" y="384"/>
                  <a:pt x="923" y="400"/>
                </a:cubicBezTo>
                <a:cubicBezTo>
                  <a:pt x="931" y="416"/>
                  <a:pt x="921" y="433"/>
                  <a:pt x="923" y="456"/>
                </a:cubicBezTo>
                <a:cubicBezTo>
                  <a:pt x="925" y="479"/>
                  <a:pt x="967" y="520"/>
                  <a:pt x="935" y="536"/>
                </a:cubicBezTo>
                <a:cubicBezTo>
                  <a:pt x="903" y="552"/>
                  <a:pt x="854" y="549"/>
                  <a:pt x="731" y="552"/>
                </a:cubicBezTo>
                <a:cubicBezTo>
                  <a:pt x="608" y="555"/>
                  <a:pt x="304" y="552"/>
                  <a:pt x="195" y="552"/>
                </a:cubicBezTo>
                <a:cubicBezTo>
                  <a:pt x="86" y="552"/>
                  <a:pt x="110" y="554"/>
                  <a:pt x="79" y="552"/>
                </a:cubicBezTo>
                <a:cubicBezTo>
                  <a:pt x="48" y="550"/>
                  <a:pt x="22" y="548"/>
                  <a:pt x="11" y="540"/>
                </a:cubicBezTo>
                <a:cubicBezTo>
                  <a:pt x="0" y="532"/>
                  <a:pt x="11" y="551"/>
                  <a:pt x="11" y="504"/>
                </a:cubicBezTo>
                <a:cubicBezTo>
                  <a:pt x="11" y="457"/>
                  <a:pt x="11" y="308"/>
                  <a:pt x="11" y="256"/>
                </a:cubicBezTo>
              </a:path>
            </a:pathLst>
          </a:custGeom>
          <a:gradFill rotWithShape="1">
            <a:gsLst>
              <a:gs pos="0">
                <a:srgbClr val="477647"/>
              </a:gs>
              <a:gs pos="50000">
                <a:srgbClr val="99FF99"/>
              </a:gs>
              <a:gs pos="100000">
                <a:srgbClr val="477647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8927" name="Text Box 13"/>
          <p:cNvSpPr txBox="1">
            <a:spLocks noChangeArrowheads="1"/>
          </p:cNvSpPr>
          <p:nvPr/>
        </p:nvSpPr>
        <p:spPr bwMode="auto">
          <a:xfrm>
            <a:off x="1258888" y="4248150"/>
            <a:ext cx="23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Jester" pitchFamily="2" charset="0"/>
              </a:rPr>
              <a:t>.</a:t>
            </a:r>
          </a:p>
        </p:txBody>
      </p:sp>
      <p:sp>
        <p:nvSpPr>
          <p:cNvPr id="38930" name="Text Box 16"/>
          <p:cNvSpPr txBox="1">
            <a:spLocks noChangeArrowheads="1"/>
          </p:cNvSpPr>
          <p:nvPr/>
        </p:nvSpPr>
        <p:spPr bwMode="auto">
          <a:xfrm>
            <a:off x="4814888" y="4438650"/>
            <a:ext cx="23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Jester" pitchFamily="2" charset="0"/>
              </a:rPr>
              <a:t>.</a:t>
            </a:r>
          </a:p>
        </p:txBody>
      </p:sp>
      <p:sp>
        <p:nvSpPr>
          <p:cNvPr id="38931" name="Text Box 17"/>
          <p:cNvSpPr txBox="1">
            <a:spLocks noChangeArrowheads="1"/>
          </p:cNvSpPr>
          <p:nvPr/>
        </p:nvSpPr>
        <p:spPr bwMode="auto">
          <a:xfrm>
            <a:off x="4508500" y="4811713"/>
            <a:ext cx="955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7A"/>
                </a:solidFill>
                <a:latin typeface="Jester" pitchFamily="2" charset="0"/>
              </a:rPr>
              <a:t>Tahiti</a:t>
            </a:r>
          </a:p>
        </p:txBody>
      </p:sp>
      <p:sp>
        <p:nvSpPr>
          <p:cNvPr id="38935" name="Text Box 21"/>
          <p:cNvSpPr txBox="1">
            <a:spLocks noChangeArrowheads="1"/>
          </p:cNvSpPr>
          <p:nvPr/>
        </p:nvSpPr>
        <p:spPr bwMode="auto">
          <a:xfrm>
            <a:off x="7862888" y="3905250"/>
            <a:ext cx="23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Jester" pitchFamily="2" charset="0"/>
              </a:rPr>
              <a:t>.</a:t>
            </a:r>
          </a:p>
        </p:txBody>
      </p:sp>
      <p:sp>
        <p:nvSpPr>
          <p:cNvPr id="38936" name="Text Box 22"/>
          <p:cNvSpPr txBox="1">
            <a:spLocks noChangeArrowheads="1"/>
          </p:cNvSpPr>
          <p:nvPr/>
        </p:nvSpPr>
        <p:spPr bwMode="auto">
          <a:xfrm>
            <a:off x="7392988" y="3657600"/>
            <a:ext cx="23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Jester" pitchFamily="2" charset="0"/>
              </a:rPr>
              <a:t>.</a:t>
            </a:r>
          </a:p>
        </p:txBody>
      </p:sp>
      <p:sp>
        <p:nvSpPr>
          <p:cNvPr id="38939" name="Line 25"/>
          <p:cNvSpPr>
            <a:spLocks noChangeShapeType="1"/>
          </p:cNvSpPr>
          <p:nvPr/>
        </p:nvSpPr>
        <p:spPr bwMode="auto">
          <a:xfrm>
            <a:off x="838200" y="3962400"/>
            <a:ext cx="7543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8940" name="Text Box 26"/>
          <p:cNvSpPr txBox="1">
            <a:spLocks noChangeArrowheads="1"/>
          </p:cNvSpPr>
          <p:nvPr/>
        </p:nvSpPr>
        <p:spPr bwMode="auto">
          <a:xfrm>
            <a:off x="711200" y="5345113"/>
            <a:ext cx="7940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7A"/>
                </a:solidFill>
                <a:latin typeface="Jester" pitchFamily="2" charset="0"/>
              </a:rPr>
              <a:t>120˚              140˚              160˚              180˚              160˚              140˚              120˚             100˚               80˚            </a:t>
            </a:r>
          </a:p>
        </p:txBody>
      </p:sp>
      <p:sp>
        <p:nvSpPr>
          <p:cNvPr id="38941" name="Text Box 27"/>
          <p:cNvSpPr txBox="1">
            <a:spLocks noChangeArrowheads="1"/>
          </p:cNvSpPr>
          <p:nvPr/>
        </p:nvSpPr>
        <p:spPr bwMode="auto">
          <a:xfrm>
            <a:off x="838200" y="3078163"/>
            <a:ext cx="7359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7A"/>
                </a:solidFill>
                <a:latin typeface="Jester" pitchFamily="2" charset="0"/>
              </a:rPr>
              <a:t>120˚              140˚              160˚              180˚              160˚              140˚              120˚             100˚               80˚</a:t>
            </a:r>
          </a:p>
        </p:txBody>
      </p:sp>
      <p:sp>
        <p:nvSpPr>
          <p:cNvPr id="38944" name="Text Box 30"/>
          <p:cNvSpPr txBox="1">
            <a:spLocks noChangeArrowheads="1"/>
          </p:cNvSpPr>
          <p:nvPr/>
        </p:nvSpPr>
        <p:spPr bwMode="auto">
          <a:xfrm>
            <a:off x="447675" y="2906713"/>
            <a:ext cx="41710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7A"/>
                </a:solidFill>
                <a:latin typeface="Jester" pitchFamily="2" charset="0"/>
              </a:rPr>
              <a:t>˚</a:t>
            </a:r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r>
              <a:rPr lang="en-US" sz="1200" dirty="0">
                <a:solidFill>
                  <a:srgbClr val="00007A"/>
                </a:solidFill>
                <a:latin typeface="Jester" pitchFamily="2" charset="0"/>
              </a:rPr>
              <a:t>0˚</a:t>
            </a: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r>
              <a:rPr lang="en-US" sz="1200" dirty="0">
                <a:solidFill>
                  <a:srgbClr val="00007A"/>
                </a:solidFill>
                <a:latin typeface="Jester" pitchFamily="2" charset="0"/>
              </a:rPr>
              <a:t>20˚</a:t>
            </a:r>
          </a:p>
        </p:txBody>
      </p:sp>
      <p:sp>
        <p:nvSpPr>
          <p:cNvPr id="38945" name="Text Box 31"/>
          <p:cNvSpPr txBox="1">
            <a:spLocks noChangeArrowheads="1"/>
          </p:cNvSpPr>
          <p:nvPr/>
        </p:nvSpPr>
        <p:spPr bwMode="auto">
          <a:xfrm>
            <a:off x="8328025" y="2911475"/>
            <a:ext cx="41710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r>
              <a:rPr lang="en-US" sz="1200" dirty="0">
                <a:solidFill>
                  <a:srgbClr val="00007A"/>
                </a:solidFill>
                <a:latin typeface="Jester" pitchFamily="2" charset="0"/>
              </a:rPr>
              <a:t>0˚</a:t>
            </a: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endParaRPr lang="en-US" sz="1200" dirty="0">
              <a:solidFill>
                <a:srgbClr val="00007A"/>
              </a:solidFill>
              <a:latin typeface="Jester" pitchFamily="2" charset="0"/>
            </a:endParaRPr>
          </a:p>
          <a:p>
            <a:r>
              <a:rPr lang="en-US" sz="1200" dirty="0">
                <a:solidFill>
                  <a:srgbClr val="00007A"/>
                </a:solidFill>
                <a:latin typeface="Jester" pitchFamily="2" charset="0"/>
              </a:rPr>
              <a:t>20˚</a:t>
            </a:r>
          </a:p>
        </p:txBody>
      </p:sp>
      <p:sp>
        <p:nvSpPr>
          <p:cNvPr id="38947" name="Text Box 33"/>
          <p:cNvSpPr txBox="1">
            <a:spLocks noChangeArrowheads="1"/>
          </p:cNvSpPr>
          <p:nvPr/>
        </p:nvSpPr>
        <p:spPr bwMode="auto">
          <a:xfrm>
            <a:off x="6080125" y="286385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20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38952" name="Oval 38"/>
          <p:cNvSpPr>
            <a:spLocks noChangeArrowheads="1"/>
          </p:cNvSpPr>
          <p:nvPr/>
        </p:nvSpPr>
        <p:spPr bwMode="auto">
          <a:xfrm>
            <a:off x="1295400" y="44958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8955" name="Oval 41"/>
          <p:cNvSpPr>
            <a:spLocks noChangeArrowheads="1"/>
          </p:cNvSpPr>
          <p:nvPr/>
        </p:nvSpPr>
        <p:spPr bwMode="auto">
          <a:xfrm>
            <a:off x="4800600" y="46482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8957" name="Text Box 43"/>
          <p:cNvSpPr txBox="1">
            <a:spLocks noChangeArrowheads="1"/>
          </p:cNvSpPr>
          <p:nvPr/>
        </p:nvSpPr>
        <p:spPr bwMode="auto">
          <a:xfrm>
            <a:off x="208390" y="228600"/>
            <a:ext cx="8835239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If the Trade Winds are Blowing Fresh From the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East, the Barometric Pressure in Darwin Should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Be Lower 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than that  at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Tahiti 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.</a:t>
            </a:r>
          </a:p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This Pressure Difference is Called the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Southern Oscillation </a:t>
            </a:r>
            <a:r>
              <a:rPr lang="en-US" sz="32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Index (SOI).</a:t>
            </a:r>
            <a:endParaRPr lang="en-US" sz="3200" b="1" dirty="0" smtClean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Jester" pitchFamily="2" charset="0"/>
            </a:endParaRPr>
          </a:p>
          <a:p>
            <a:endParaRPr lang="en-US" sz="2400" dirty="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225324" name="Line 44"/>
          <p:cNvSpPr>
            <a:spLocks noChangeShapeType="1"/>
          </p:cNvSpPr>
          <p:nvPr/>
        </p:nvSpPr>
        <p:spPr bwMode="auto">
          <a:xfrm flipH="1" flipV="1">
            <a:off x="1524000" y="4572000"/>
            <a:ext cx="3200400" cy="152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25329" name="Text Box 49"/>
          <p:cNvSpPr txBox="1">
            <a:spLocks noChangeArrowheads="1"/>
          </p:cNvSpPr>
          <p:nvPr/>
        </p:nvSpPr>
        <p:spPr bwMode="auto">
          <a:xfrm>
            <a:off x="4648200" y="4114800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7A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25330" name="Text Box 50"/>
          <p:cNvSpPr txBox="1">
            <a:spLocks noChangeArrowheads="1"/>
          </p:cNvSpPr>
          <p:nvPr/>
        </p:nvSpPr>
        <p:spPr bwMode="auto">
          <a:xfrm>
            <a:off x="1143000" y="4572000"/>
            <a:ext cx="4716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7A"/>
                </a:solidFill>
                <a:latin typeface="Rockwell Extra Bold" pitchFamily="18" charset="0"/>
              </a:rPr>
              <a:t>L</a:t>
            </a:r>
          </a:p>
        </p:txBody>
      </p:sp>
      <p:sp>
        <p:nvSpPr>
          <p:cNvPr id="38922" name="Text Box 8"/>
          <p:cNvSpPr txBox="1">
            <a:spLocks noChangeArrowheads="1"/>
          </p:cNvSpPr>
          <p:nvPr/>
        </p:nvSpPr>
        <p:spPr bwMode="auto">
          <a:xfrm>
            <a:off x="846138" y="4114800"/>
            <a:ext cx="11737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7A"/>
                </a:solidFill>
                <a:latin typeface="Jester" pitchFamily="2" charset="0"/>
              </a:rPr>
              <a:t>Darwin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22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4" grpId="0" animBg="1"/>
      <p:bldP spid="225329" grpId="0"/>
      <p:bldP spid="2253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soi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271" y="429491"/>
            <a:ext cx="7333129" cy="5666509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57400" y="457200"/>
            <a:ext cx="4968027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Southern Oscillation Index</a:t>
            </a:r>
            <a:endParaRPr lang="en-US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F939A-D14F-479E-AD9D-6561188D0632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5364" name="Picture 5" descr="world map coastal upwelling"/>
          <p:cNvPicPr>
            <a:picLocks noChangeAspect="1" noChangeArrowheads="1"/>
          </p:cNvPicPr>
          <p:nvPr/>
        </p:nvPicPr>
        <p:blipFill>
          <a:blip r:embed="rId3" cstate="print"/>
          <a:srcRect l="981" t="1976" r="981" b="3162"/>
          <a:stretch>
            <a:fillRect/>
          </a:stretch>
        </p:blipFill>
        <p:spPr bwMode="auto">
          <a:xfrm>
            <a:off x="685800" y="1524000"/>
            <a:ext cx="7620000" cy="45720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59750" name="AutoShape 6"/>
          <p:cNvSpPr>
            <a:spLocks noChangeArrowheads="1"/>
          </p:cNvSpPr>
          <p:nvPr/>
        </p:nvSpPr>
        <p:spPr bwMode="auto">
          <a:xfrm>
            <a:off x="2590800" y="33528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59751" name="AutoShape 7"/>
          <p:cNvSpPr>
            <a:spLocks noChangeArrowheads="1"/>
          </p:cNvSpPr>
          <p:nvPr/>
        </p:nvSpPr>
        <p:spPr bwMode="auto">
          <a:xfrm>
            <a:off x="2590800" y="39624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43200" y="3505200"/>
            <a:ext cx="750888" cy="666750"/>
            <a:chOff x="1776" y="1536"/>
            <a:chExt cx="473" cy="420"/>
          </a:xfrm>
        </p:grpSpPr>
        <p:sp>
          <p:nvSpPr>
            <p:cNvPr id="15369" name="AutoShape 9"/>
            <p:cNvSpPr>
              <a:spLocks noChangeArrowheads="1"/>
            </p:cNvSpPr>
            <p:nvPr/>
          </p:nvSpPr>
          <p:spPr bwMode="auto">
            <a:xfrm rot="10800000">
              <a:off x="1776" y="1536"/>
              <a:ext cx="473" cy="182"/>
            </a:xfrm>
            <a:prstGeom prst="leftArrow">
              <a:avLst>
                <a:gd name="adj1" fmla="val 50000"/>
                <a:gd name="adj2" fmla="val 6497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15370" name="AutoShape 10"/>
            <p:cNvSpPr>
              <a:spLocks noChangeArrowheads="1"/>
            </p:cNvSpPr>
            <p:nvPr/>
          </p:nvSpPr>
          <p:spPr bwMode="auto">
            <a:xfrm rot="10800000">
              <a:off x="1776" y="1774"/>
              <a:ext cx="473" cy="182"/>
            </a:xfrm>
            <a:prstGeom prst="leftArrow">
              <a:avLst>
                <a:gd name="adj1" fmla="val 50000"/>
                <a:gd name="adj2" fmla="val 6497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Jester" pitchFamily="2" charset="0"/>
              </a:endParaRPr>
            </a:p>
          </p:txBody>
        </p:sp>
      </p:grpSp>
      <p:sp>
        <p:nvSpPr>
          <p:cNvPr id="15368" name="Text Box 12"/>
          <p:cNvSpPr txBox="1">
            <a:spLocks noChangeArrowheads="1"/>
          </p:cNvSpPr>
          <p:nvPr/>
        </p:nvSpPr>
        <p:spPr bwMode="auto">
          <a:xfrm>
            <a:off x="774700" y="788988"/>
            <a:ext cx="75072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The Trades Winds are Not Always Steady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3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30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597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597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mph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97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597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6" presetClass="emph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597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97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9" presetClass="exit" presetSubtype="0" fill="hold" grpId="4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0" grpId="0" animBg="1"/>
      <p:bldP spid="159750" grpId="1" animBg="1"/>
      <p:bldP spid="159750" grpId="2" animBg="1"/>
      <p:bldP spid="159750" grpId="3" animBg="1"/>
      <p:bldP spid="159750" grpId="4" animBg="1"/>
      <p:bldP spid="159751" grpId="0" animBg="1"/>
      <p:bldP spid="159751" grpId="1" animBg="1"/>
      <p:bldP spid="159751" grpId="2" animBg="1"/>
      <p:bldP spid="159751" grpId="3" animBg="1"/>
      <p:bldP spid="159751" grpId="4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51C80B-A900-4374-BA71-9565A992292F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6388" name="Picture 8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5173" name="Line 5"/>
          <p:cNvSpPr>
            <a:spLocks noChangeShapeType="1"/>
          </p:cNvSpPr>
          <p:nvPr/>
        </p:nvSpPr>
        <p:spPr bwMode="auto">
          <a:xfrm>
            <a:off x="2971800" y="3810000"/>
            <a:ext cx="3505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3560763" y="3829050"/>
            <a:ext cx="250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Jester" pitchFamily="2" charset="0"/>
              </a:rPr>
              <a:t>150˚ of Longitude</a:t>
            </a: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1243013" y="1390650"/>
            <a:ext cx="343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Jester" pitchFamily="2" charset="0"/>
              </a:rPr>
              <a:t>The Pacific is Really Big</a:t>
            </a:r>
            <a:r>
              <a:rPr lang="en-US" sz="2400" dirty="0">
                <a:solidFill>
                  <a:sysClr val="windowText" lastClr="000000"/>
                </a:solidFill>
                <a:latin typeface="Jester" pitchFamily="2" charset="0"/>
              </a:rPr>
              <a:t>!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990600" y="533400"/>
            <a:ext cx="7194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Global Weather is Created in the Pacific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3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3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3" grpId="0" animBg="1"/>
      <p:bldP spid="135174" grpId="0"/>
      <p:bldP spid="13517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BE7526-EB39-4377-8DDE-BFE7AFB40A38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7412" name="Picture 2" descr="globalcurrents"/>
          <p:cNvPicPr>
            <a:picLocks noChangeAspect="1" noChangeArrowheads="1"/>
          </p:cNvPicPr>
          <p:nvPr/>
        </p:nvPicPr>
        <p:blipFill>
          <a:blip r:embed="rId3" cstate="print"/>
          <a:srcRect l="870" t="854"/>
          <a:stretch>
            <a:fillRect/>
          </a:stretch>
        </p:blipFill>
        <p:spPr bwMode="auto">
          <a:xfrm>
            <a:off x="228600" y="1828800"/>
            <a:ext cx="8686800" cy="44196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795338" y="149225"/>
            <a:ext cx="76073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50800" dist="101600" dir="2880000" algn="tl" rotWithShape="0">
                    <a:srgbClr val="000000">
                      <a:alpha val="40000"/>
                    </a:srgbClr>
                  </a:outerShdw>
                </a:effectLst>
                <a:latin typeface="Jester" pitchFamily="2" charset="0"/>
                <a:cs typeface="+mn-cs"/>
              </a:rPr>
              <a:t>The North and South Equatorial Currents </a:t>
            </a:r>
          </a:p>
          <a:p>
            <a:pPr algn="ctr">
              <a:defRPr/>
            </a:pPr>
            <a:r>
              <a:rPr lang="en-US" sz="3200" b="1" dirty="0">
                <a:effectLst>
                  <a:outerShdw blurRad="50800" dist="101600" dir="2880000" algn="tl" rotWithShape="0">
                    <a:srgbClr val="000000">
                      <a:alpha val="40000"/>
                    </a:srgbClr>
                  </a:outerShdw>
                </a:effectLst>
                <a:latin typeface="Jester" pitchFamily="2" charset="0"/>
                <a:cs typeface="+mn-cs"/>
              </a:rPr>
              <a:t>Pool Warm Water in the </a:t>
            </a:r>
          </a:p>
          <a:p>
            <a:pPr algn="ctr">
              <a:defRPr/>
            </a:pPr>
            <a:r>
              <a:rPr lang="en-US" sz="3200" b="1" dirty="0">
                <a:effectLst>
                  <a:outerShdw blurRad="50800" dist="101600" dir="2880000" algn="tl" rotWithShape="0">
                    <a:srgbClr val="000000">
                      <a:alpha val="40000"/>
                    </a:srgbClr>
                  </a:outerShdw>
                </a:effectLst>
                <a:latin typeface="Jester" pitchFamily="2" charset="0"/>
                <a:cs typeface="+mn-cs"/>
              </a:rPr>
              <a:t>Western Tropical Oceans</a:t>
            </a:r>
          </a:p>
        </p:txBody>
      </p:sp>
      <p:sp>
        <p:nvSpPr>
          <p:cNvPr id="154628" name="AutoShape 4"/>
          <p:cNvSpPr>
            <a:spLocks noChangeArrowheads="1"/>
          </p:cNvSpPr>
          <p:nvPr/>
        </p:nvSpPr>
        <p:spPr bwMode="auto">
          <a:xfrm>
            <a:off x="2590800" y="39624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761800"/>
              </a:gs>
              <a:gs pos="5000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54629" name="AutoShape 5"/>
          <p:cNvSpPr>
            <a:spLocks noChangeArrowheads="1"/>
          </p:cNvSpPr>
          <p:nvPr/>
        </p:nvSpPr>
        <p:spPr bwMode="auto">
          <a:xfrm>
            <a:off x="2286000" y="3429000"/>
            <a:ext cx="1128713" cy="457200"/>
          </a:xfrm>
          <a:prstGeom prst="leftArrow">
            <a:avLst>
              <a:gd name="adj1" fmla="val 50000"/>
              <a:gd name="adj2" fmla="val 61719"/>
            </a:avLst>
          </a:prstGeom>
          <a:gradFill rotWithShape="1">
            <a:gsLst>
              <a:gs pos="0">
                <a:srgbClr val="761800"/>
              </a:gs>
              <a:gs pos="5000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54630" name="AutoShape 6"/>
          <p:cNvSpPr>
            <a:spLocks noChangeArrowheads="1"/>
          </p:cNvSpPr>
          <p:nvPr/>
        </p:nvSpPr>
        <p:spPr bwMode="auto">
          <a:xfrm>
            <a:off x="5257800" y="35052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761800"/>
              </a:gs>
              <a:gs pos="5000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54631" name="AutoShape 7"/>
          <p:cNvSpPr>
            <a:spLocks noChangeArrowheads="1"/>
          </p:cNvSpPr>
          <p:nvPr/>
        </p:nvSpPr>
        <p:spPr bwMode="auto">
          <a:xfrm>
            <a:off x="5791200" y="39624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761800"/>
              </a:gs>
              <a:gs pos="5000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0"/>
                                        <p:tgtEl>
                                          <p:spTgt spid="15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0"/>
                                        <p:tgtEl>
                                          <p:spTgt spid="15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8" grpId="0" animBg="1"/>
      <p:bldP spid="154629" grpId="0" animBg="1"/>
      <p:bldP spid="154630" grpId="0" animBg="1"/>
      <p:bldP spid="1546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eastcoast_feb 9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6858000" cy="4572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 descr="dc 3 feb 2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3581400"/>
            <a:ext cx="3818567" cy="262128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053993" y="5791200"/>
            <a:ext cx="1861407" cy="36933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3 February 2010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655" y="408710"/>
            <a:ext cx="1898277" cy="369332"/>
          </a:xfrm>
          <a:prstGeom prst="rect">
            <a:avLst/>
          </a:prstGeom>
          <a:solidFill>
            <a:schemeClr val="tx1"/>
          </a:solidFill>
          <a:ln w="5715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9 February, 2010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5334000"/>
            <a:ext cx="281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Or This One?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14D34B-41B1-4827-A9B4-2C484A37D56D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20484" name="Picture 2" descr="climatology_compos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362200"/>
            <a:ext cx="7772400" cy="3886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1295400" y="304800"/>
            <a:ext cx="633538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Jester" pitchFamily="2" charset="0"/>
              </a:rPr>
              <a:t>Sea Surface Temperature (SST)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Jester" pitchFamily="2" charset="0"/>
              </a:rPr>
              <a:t>-----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Jester" pitchFamily="2" charset="0"/>
              </a:rPr>
              <a:t>Global Average Climatology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4343400" y="3810000"/>
            <a:ext cx="2438400" cy="1066800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3276600"/>
            <a:ext cx="26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Pacific Warm Pool</a:t>
            </a:r>
            <a:endParaRPr lang="en-US" sz="2400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147458" name="Picture 2" descr="Diagram of the Hadley-Walker Circu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7924800" cy="39624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28800" y="609600"/>
            <a:ext cx="5564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Walker Circulation--Pacific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3" y="1504950"/>
            <a:ext cx="86772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0689" y="725269"/>
            <a:ext cx="7361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Global Walker Circulation—Dec.-Feb.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 flipV="1">
            <a:off x="2971800" y="3048000"/>
            <a:ext cx="304800" cy="609600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flipV="1">
            <a:off x="1461655" y="3048000"/>
            <a:ext cx="304800" cy="609600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 flipV="1">
            <a:off x="4724400" y="3048000"/>
            <a:ext cx="304800" cy="609600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3429000" y="3048000"/>
            <a:ext cx="304800" cy="609600"/>
          </a:xfrm>
          <a:prstGeom prst="downArrow">
            <a:avLst/>
          </a:prstGeom>
          <a:solidFill>
            <a:schemeClr val="bg2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2334490" y="3048000"/>
            <a:ext cx="304800" cy="609600"/>
          </a:xfrm>
          <a:prstGeom prst="downArrow">
            <a:avLst/>
          </a:prstGeom>
          <a:solidFill>
            <a:schemeClr val="bg2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6823365" y="3048000"/>
            <a:ext cx="304800" cy="609600"/>
          </a:xfrm>
          <a:prstGeom prst="downArrow">
            <a:avLst/>
          </a:prstGeom>
          <a:solidFill>
            <a:schemeClr val="bg2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770910" y="2895600"/>
            <a:ext cx="685800" cy="914400"/>
          </a:xfrm>
          <a:prstGeom prst="ellipse">
            <a:avLst/>
          </a:prstGeom>
          <a:noFill/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3510" y="2895600"/>
            <a:ext cx="685800" cy="914400"/>
          </a:xfrm>
          <a:prstGeom prst="ellipse">
            <a:avLst/>
          </a:prstGeom>
          <a:noFill/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0800000">
            <a:off x="5943600" y="3725287"/>
            <a:ext cx="76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0800000" flipH="1">
            <a:off x="5985165" y="2956362"/>
            <a:ext cx="76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0800000" flipH="1">
            <a:off x="4156365" y="3732211"/>
            <a:ext cx="76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10800000">
            <a:off x="4087090" y="2956356"/>
            <a:ext cx="76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ight Arrow 20"/>
          <p:cNvSpPr/>
          <p:nvPr/>
        </p:nvSpPr>
        <p:spPr bwMode="auto">
          <a:xfrm flipH="1">
            <a:off x="5486400" y="3456710"/>
            <a:ext cx="978408" cy="484632"/>
          </a:xfrm>
          <a:prstGeom prst="rightArrow">
            <a:avLst/>
          </a:prstGeom>
          <a:solidFill>
            <a:srgbClr val="00B0F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09F0E5-07DE-4CC7-A247-5C699E0435B2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21508" name="Picture 6" descr="world map coastal upwelling"/>
          <p:cNvPicPr>
            <a:picLocks noChangeAspect="1" noChangeArrowheads="1"/>
          </p:cNvPicPr>
          <p:nvPr/>
        </p:nvPicPr>
        <p:blipFill>
          <a:blip r:embed="rId3" cstate="print"/>
          <a:srcRect l="981" t="1976" r="981" b="3162"/>
          <a:stretch>
            <a:fillRect/>
          </a:stretch>
        </p:blipFill>
        <p:spPr bwMode="auto">
          <a:xfrm>
            <a:off x="609600" y="1371600"/>
            <a:ext cx="7620000" cy="4572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1074" name="Oval 18"/>
          <p:cNvSpPr>
            <a:spLocks noChangeArrowheads="1"/>
          </p:cNvSpPr>
          <p:nvPr/>
        </p:nvSpPr>
        <p:spPr bwMode="auto">
          <a:xfrm>
            <a:off x="1447800" y="3429000"/>
            <a:ext cx="1981200" cy="1676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057400" y="4114800"/>
            <a:ext cx="533400" cy="228600"/>
            <a:chOff x="1440" y="2784"/>
            <a:chExt cx="336" cy="144"/>
          </a:xfrm>
        </p:grpSpPr>
        <p:sp>
          <p:nvSpPr>
            <p:cNvPr id="21516" name="Line 7"/>
            <p:cNvSpPr>
              <a:spLocks noChangeShapeType="1"/>
            </p:cNvSpPr>
            <p:nvPr/>
          </p:nvSpPr>
          <p:spPr bwMode="auto">
            <a:xfrm flipH="1">
              <a:off x="1440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17" name="Line 8"/>
            <p:cNvSpPr>
              <a:spLocks noChangeShapeType="1"/>
            </p:cNvSpPr>
            <p:nvPr/>
          </p:nvSpPr>
          <p:spPr bwMode="auto">
            <a:xfrm flipH="1">
              <a:off x="1488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18" name="Line 9"/>
            <p:cNvSpPr>
              <a:spLocks noChangeShapeType="1"/>
            </p:cNvSpPr>
            <p:nvPr/>
          </p:nvSpPr>
          <p:spPr bwMode="auto">
            <a:xfrm flipH="1">
              <a:off x="1536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19" name="Line 10"/>
            <p:cNvSpPr>
              <a:spLocks noChangeShapeType="1"/>
            </p:cNvSpPr>
            <p:nvPr/>
          </p:nvSpPr>
          <p:spPr bwMode="auto">
            <a:xfrm flipH="1">
              <a:off x="1584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20" name="Line 11"/>
            <p:cNvSpPr>
              <a:spLocks noChangeShapeType="1"/>
            </p:cNvSpPr>
            <p:nvPr/>
          </p:nvSpPr>
          <p:spPr bwMode="auto">
            <a:xfrm flipH="1">
              <a:off x="1632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21" name="Line 12"/>
            <p:cNvSpPr>
              <a:spLocks noChangeShapeType="1"/>
            </p:cNvSpPr>
            <p:nvPr/>
          </p:nvSpPr>
          <p:spPr bwMode="auto">
            <a:xfrm flipH="1">
              <a:off x="1680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22" name="Line 13"/>
            <p:cNvSpPr>
              <a:spLocks noChangeShapeType="1"/>
            </p:cNvSpPr>
            <p:nvPr/>
          </p:nvSpPr>
          <p:spPr bwMode="auto">
            <a:xfrm flipH="1">
              <a:off x="1728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</p:grpSp>
      <p:sp>
        <p:nvSpPr>
          <p:cNvPr id="18439" name="Text Box 15"/>
          <p:cNvSpPr txBox="1">
            <a:spLocks noChangeArrowheads="1"/>
          </p:cNvSpPr>
          <p:nvPr/>
        </p:nvSpPr>
        <p:spPr bwMode="auto">
          <a:xfrm>
            <a:off x="1981200" y="533400"/>
            <a:ext cx="42370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latin typeface="Jester" pitchFamily="2" charset="0"/>
                <a:cs typeface="+mn-cs"/>
              </a:rPr>
              <a:t>“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Normal</a:t>
            </a:r>
            <a:r>
              <a:rPr lang="en-US" sz="3600" b="1" dirty="0">
                <a:solidFill>
                  <a:schemeClr val="tx1"/>
                </a:solidFill>
                <a:latin typeface="Jester" pitchFamily="2" charset="0"/>
                <a:cs typeface="+mn-cs"/>
              </a:rPr>
              <a:t> Conditions”</a:t>
            </a:r>
          </a:p>
        </p:txBody>
      </p:sp>
      <p:sp>
        <p:nvSpPr>
          <p:cNvPr id="301073" name="Freeform 17"/>
          <p:cNvSpPr>
            <a:spLocks/>
          </p:cNvSpPr>
          <p:nvPr/>
        </p:nvSpPr>
        <p:spPr bwMode="auto">
          <a:xfrm>
            <a:off x="1828800" y="3730625"/>
            <a:ext cx="1095375" cy="511175"/>
          </a:xfrm>
          <a:custGeom>
            <a:avLst/>
            <a:gdLst>
              <a:gd name="T0" fmla="*/ 2147483647 w 690"/>
              <a:gd name="T1" fmla="*/ 2147483647 h 322"/>
              <a:gd name="T2" fmla="*/ 2147483647 w 690"/>
              <a:gd name="T3" fmla="*/ 2147483647 h 322"/>
              <a:gd name="T4" fmla="*/ 2147483647 w 690"/>
              <a:gd name="T5" fmla="*/ 2147483647 h 322"/>
              <a:gd name="T6" fmla="*/ 2147483647 w 690"/>
              <a:gd name="T7" fmla="*/ 2147483647 h 322"/>
              <a:gd name="T8" fmla="*/ 2147483647 w 690"/>
              <a:gd name="T9" fmla="*/ 2147483647 h 322"/>
              <a:gd name="T10" fmla="*/ 2147483647 w 690"/>
              <a:gd name="T11" fmla="*/ 2147483647 h 322"/>
              <a:gd name="T12" fmla="*/ 2147483647 w 690"/>
              <a:gd name="T13" fmla="*/ 2147483647 h 322"/>
              <a:gd name="T14" fmla="*/ 2147483647 w 690"/>
              <a:gd name="T15" fmla="*/ 2147483647 h 322"/>
              <a:gd name="T16" fmla="*/ 2147483647 w 690"/>
              <a:gd name="T17" fmla="*/ 2147483647 h 322"/>
              <a:gd name="T18" fmla="*/ 2147483647 w 690"/>
              <a:gd name="T19" fmla="*/ 2147483647 h 322"/>
              <a:gd name="T20" fmla="*/ 2147483647 w 690"/>
              <a:gd name="T21" fmla="*/ 2147483647 h 322"/>
              <a:gd name="T22" fmla="*/ 2147483647 w 690"/>
              <a:gd name="T23" fmla="*/ 2147483647 h 322"/>
              <a:gd name="T24" fmla="*/ 2147483647 w 690"/>
              <a:gd name="T25" fmla="*/ 2147483647 h 322"/>
              <a:gd name="T26" fmla="*/ 2147483647 w 690"/>
              <a:gd name="T27" fmla="*/ 2147483647 h 3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0"/>
              <a:gd name="T43" fmla="*/ 0 h 322"/>
              <a:gd name="T44" fmla="*/ 690 w 690"/>
              <a:gd name="T45" fmla="*/ 322 h 32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0" h="322">
                <a:moveTo>
                  <a:pt x="19" y="153"/>
                </a:moveTo>
                <a:cubicBezTo>
                  <a:pt x="39" y="116"/>
                  <a:pt x="115" y="49"/>
                  <a:pt x="179" y="25"/>
                </a:cubicBezTo>
                <a:cubicBezTo>
                  <a:pt x="243" y="1"/>
                  <a:pt x="330" y="0"/>
                  <a:pt x="403" y="9"/>
                </a:cubicBezTo>
                <a:cubicBezTo>
                  <a:pt x="476" y="18"/>
                  <a:pt x="576" y="46"/>
                  <a:pt x="619" y="81"/>
                </a:cubicBezTo>
                <a:cubicBezTo>
                  <a:pt x="662" y="116"/>
                  <a:pt x="690" y="177"/>
                  <a:pt x="659" y="217"/>
                </a:cubicBezTo>
                <a:cubicBezTo>
                  <a:pt x="628" y="257"/>
                  <a:pt x="476" y="322"/>
                  <a:pt x="431" y="320"/>
                </a:cubicBezTo>
                <a:cubicBezTo>
                  <a:pt x="386" y="318"/>
                  <a:pt x="410" y="209"/>
                  <a:pt x="391" y="208"/>
                </a:cubicBezTo>
                <a:cubicBezTo>
                  <a:pt x="372" y="207"/>
                  <a:pt x="340" y="310"/>
                  <a:pt x="319" y="312"/>
                </a:cubicBezTo>
                <a:cubicBezTo>
                  <a:pt x="298" y="314"/>
                  <a:pt x="284" y="217"/>
                  <a:pt x="267" y="217"/>
                </a:cubicBezTo>
                <a:cubicBezTo>
                  <a:pt x="250" y="217"/>
                  <a:pt x="232" y="316"/>
                  <a:pt x="215" y="312"/>
                </a:cubicBezTo>
                <a:cubicBezTo>
                  <a:pt x="198" y="308"/>
                  <a:pt x="185" y="193"/>
                  <a:pt x="167" y="192"/>
                </a:cubicBezTo>
                <a:cubicBezTo>
                  <a:pt x="149" y="191"/>
                  <a:pt x="132" y="294"/>
                  <a:pt x="107" y="305"/>
                </a:cubicBezTo>
                <a:cubicBezTo>
                  <a:pt x="82" y="316"/>
                  <a:pt x="30" y="281"/>
                  <a:pt x="15" y="256"/>
                </a:cubicBezTo>
                <a:cubicBezTo>
                  <a:pt x="0" y="231"/>
                  <a:pt x="18" y="174"/>
                  <a:pt x="19" y="153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553200" y="381000"/>
            <a:ext cx="941388" cy="762000"/>
            <a:chOff x="4128" y="240"/>
            <a:chExt cx="593" cy="480"/>
          </a:xfrm>
        </p:grpSpPr>
        <p:sp>
          <p:nvSpPr>
            <p:cNvPr id="21514" name="Oval 19"/>
            <p:cNvSpPr>
              <a:spLocks noChangeArrowheads="1"/>
            </p:cNvSpPr>
            <p:nvPr/>
          </p:nvSpPr>
          <p:spPr bwMode="auto">
            <a:xfrm>
              <a:off x="4128" y="240"/>
              <a:ext cx="576" cy="48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3200">
                <a:solidFill>
                  <a:srgbClr val="99CCFF"/>
                </a:solidFill>
                <a:latin typeface="Jester" pitchFamily="2" charset="0"/>
              </a:endParaRPr>
            </a:p>
          </p:txBody>
        </p:sp>
        <p:sp>
          <p:nvSpPr>
            <p:cNvPr id="21515" name="Text Box 22"/>
            <p:cNvSpPr txBox="1">
              <a:spLocks noChangeArrowheads="1"/>
            </p:cNvSpPr>
            <p:nvPr/>
          </p:nvSpPr>
          <p:spPr bwMode="auto">
            <a:xfrm>
              <a:off x="4176" y="288"/>
              <a:ext cx="54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Jester" pitchFamily="2" charset="0"/>
                </a:rPr>
                <a:t>Warm </a:t>
              </a:r>
            </a:p>
            <a:p>
              <a:r>
                <a:rPr lang="en-US">
                  <a:solidFill>
                    <a:schemeClr val="tx1"/>
                  </a:solidFill>
                  <a:latin typeface="Jester" pitchFamily="2" charset="0"/>
                </a:rPr>
                <a:t>Water</a:t>
              </a:r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3" y="1504950"/>
            <a:ext cx="86772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0689" y="725269"/>
            <a:ext cx="7361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Global Walker Circulation—Dec.-Feb.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 flipV="1">
            <a:off x="2971800" y="3048000"/>
            <a:ext cx="304800" cy="609600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flipV="1">
            <a:off x="1461655" y="3048000"/>
            <a:ext cx="304800" cy="609600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 flipV="1">
            <a:off x="4724400" y="3048000"/>
            <a:ext cx="304800" cy="609600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3429000" y="3048000"/>
            <a:ext cx="304800" cy="609600"/>
          </a:xfrm>
          <a:prstGeom prst="downArrow">
            <a:avLst/>
          </a:prstGeom>
          <a:solidFill>
            <a:schemeClr val="bg2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2334490" y="3048000"/>
            <a:ext cx="304800" cy="609600"/>
          </a:xfrm>
          <a:prstGeom prst="downArrow">
            <a:avLst/>
          </a:prstGeom>
          <a:solidFill>
            <a:schemeClr val="bg2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6823365" y="3048000"/>
            <a:ext cx="304800" cy="609600"/>
          </a:xfrm>
          <a:prstGeom prst="downArrow">
            <a:avLst/>
          </a:prstGeom>
          <a:solidFill>
            <a:schemeClr val="bg2"/>
          </a:solidFill>
          <a:ln w="28575" cap="flat" cmpd="sng" algn="ctr">
            <a:solidFill>
              <a:srgbClr val="00008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770910" y="2895600"/>
            <a:ext cx="685800" cy="914400"/>
          </a:xfrm>
          <a:prstGeom prst="ellipse">
            <a:avLst/>
          </a:prstGeom>
          <a:noFill/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3510" y="2895600"/>
            <a:ext cx="685800" cy="914400"/>
          </a:xfrm>
          <a:prstGeom prst="ellipse">
            <a:avLst/>
          </a:prstGeom>
          <a:noFill/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0800000">
            <a:off x="5943600" y="3725287"/>
            <a:ext cx="76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0800000" flipH="1">
            <a:off x="5985165" y="2956362"/>
            <a:ext cx="76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0800000" flipH="1">
            <a:off x="4156365" y="3732211"/>
            <a:ext cx="76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10800000">
            <a:off x="4087090" y="2956356"/>
            <a:ext cx="76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ight Arrow 20"/>
          <p:cNvSpPr/>
          <p:nvPr/>
        </p:nvSpPr>
        <p:spPr bwMode="auto">
          <a:xfrm flipH="1">
            <a:off x="5486400" y="3456710"/>
            <a:ext cx="978408" cy="484632"/>
          </a:xfrm>
          <a:prstGeom prst="rightArrow">
            <a:avLst/>
          </a:prstGeom>
          <a:solidFill>
            <a:srgbClr val="00B0F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flipV="1">
            <a:off x="5811980" y="3622960"/>
            <a:ext cx="512620" cy="187040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09F0E5-07DE-4CC7-A247-5C699E0435B2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21508" name="Picture 6" descr="world map coastal upwelling"/>
          <p:cNvPicPr>
            <a:picLocks noChangeAspect="1" noChangeArrowheads="1"/>
          </p:cNvPicPr>
          <p:nvPr/>
        </p:nvPicPr>
        <p:blipFill>
          <a:blip r:embed="rId3" cstate="print"/>
          <a:srcRect l="981" t="1976" r="981" b="3162"/>
          <a:stretch>
            <a:fillRect/>
          </a:stretch>
        </p:blipFill>
        <p:spPr bwMode="auto">
          <a:xfrm>
            <a:off x="609600" y="1371600"/>
            <a:ext cx="7620000" cy="4572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1074" name="Oval 18"/>
          <p:cNvSpPr>
            <a:spLocks noChangeArrowheads="1"/>
          </p:cNvSpPr>
          <p:nvPr/>
        </p:nvSpPr>
        <p:spPr bwMode="auto">
          <a:xfrm>
            <a:off x="1447800" y="3429000"/>
            <a:ext cx="1981200" cy="1676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057400" y="4114800"/>
            <a:ext cx="533400" cy="228600"/>
            <a:chOff x="1440" y="2784"/>
            <a:chExt cx="336" cy="144"/>
          </a:xfrm>
        </p:grpSpPr>
        <p:sp>
          <p:nvSpPr>
            <p:cNvPr id="21516" name="Line 7"/>
            <p:cNvSpPr>
              <a:spLocks noChangeShapeType="1"/>
            </p:cNvSpPr>
            <p:nvPr/>
          </p:nvSpPr>
          <p:spPr bwMode="auto">
            <a:xfrm flipH="1">
              <a:off x="1440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17" name="Line 8"/>
            <p:cNvSpPr>
              <a:spLocks noChangeShapeType="1"/>
            </p:cNvSpPr>
            <p:nvPr/>
          </p:nvSpPr>
          <p:spPr bwMode="auto">
            <a:xfrm flipH="1">
              <a:off x="1488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18" name="Line 9"/>
            <p:cNvSpPr>
              <a:spLocks noChangeShapeType="1"/>
            </p:cNvSpPr>
            <p:nvPr/>
          </p:nvSpPr>
          <p:spPr bwMode="auto">
            <a:xfrm flipH="1">
              <a:off x="1536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19" name="Line 10"/>
            <p:cNvSpPr>
              <a:spLocks noChangeShapeType="1"/>
            </p:cNvSpPr>
            <p:nvPr/>
          </p:nvSpPr>
          <p:spPr bwMode="auto">
            <a:xfrm flipH="1">
              <a:off x="1584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20" name="Line 11"/>
            <p:cNvSpPr>
              <a:spLocks noChangeShapeType="1"/>
            </p:cNvSpPr>
            <p:nvPr/>
          </p:nvSpPr>
          <p:spPr bwMode="auto">
            <a:xfrm flipH="1">
              <a:off x="1632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21" name="Line 12"/>
            <p:cNvSpPr>
              <a:spLocks noChangeShapeType="1"/>
            </p:cNvSpPr>
            <p:nvPr/>
          </p:nvSpPr>
          <p:spPr bwMode="auto">
            <a:xfrm flipH="1">
              <a:off x="1680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1522" name="Line 13"/>
            <p:cNvSpPr>
              <a:spLocks noChangeShapeType="1"/>
            </p:cNvSpPr>
            <p:nvPr/>
          </p:nvSpPr>
          <p:spPr bwMode="auto">
            <a:xfrm flipH="1">
              <a:off x="1728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</p:grpSp>
      <p:sp>
        <p:nvSpPr>
          <p:cNvPr id="18439" name="Text Box 15"/>
          <p:cNvSpPr txBox="1">
            <a:spLocks noChangeArrowheads="1"/>
          </p:cNvSpPr>
          <p:nvPr/>
        </p:nvSpPr>
        <p:spPr bwMode="auto">
          <a:xfrm>
            <a:off x="1981200" y="533400"/>
            <a:ext cx="42370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latin typeface="Jester" pitchFamily="2" charset="0"/>
                <a:cs typeface="+mn-cs"/>
              </a:rPr>
              <a:t>“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Normal</a:t>
            </a:r>
            <a:r>
              <a:rPr lang="en-US" sz="3600" b="1" dirty="0">
                <a:solidFill>
                  <a:schemeClr val="tx1"/>
                </a:solidFill>
                <a:latin typeface="Jester" pitchFamily="2" charset="0"/>
                <a:cs typeface="+mn-cs"/>
              </a:rPr>
              <a:t> Conditions”</a:t>
            </a:r>
          </a:p>
        </p:txBody>
      </p:sp>
      <p:sp>
        <p:nvSpPr>
          <p:cNvPr id="301073" name="Freeform 17"/>
          <p:cNvSpPr>
            <a:spLocks/>
          </p:cNvSpPr>
          <p:nvPr/>
        </p:nvSpPr>
        <p:spPr bwMode="auto">
          <a:xfrm>
            <a:off x="1828800" y="3730625"/>
            <a:ext cx="1095375" cy="511175"/>
          </a:xfrm>
          <a:custGeom>
            <a:avLst/>
            <a:gdLst>
              <a:gd name="T0" fmla="*/ 2147483647 w 690"/>
              <a:gd name="T1" fmla="*/ 2147483647 h 322"/>
              <a:gd name="T2" fmla="*/ 2147483647 w 690"/>
              <a:gd name="T3" fmla="*/ 2147483647 h 322"/>
              <a:gd name="T4" fmla="*/ 2147483647 w 690"/>
              <a:gd name="T5" fmla="*/ 2147483647 h 322"/>
              <a:gd name="T6" fmla="*/ 2147483647 w 690"/>
              <a:gd name="T7" fmla="*/ 2147483647 h 322"/>
              <a:gd name="T8" fmla="*/ 2147483647 w 690"/>
              <a:gd name="T9" fmla="*/ 2147483647 h 322"/>
              <a:gd name="T10" fmla="*/ 2147483647 w 690"/>
              <a:gd name="T11" fmla="*/ 2147483647 h 322"/>
              <a:gd name="T12" fmla="*/ 2147483647 w 690"/>
              <a:gd name="T13" fmla="*/ 2147483647 h 322"/>
              <a:gd name="T14" fmla="*/ 2147483647 w 690"/>
              <a:gd name="T15" fmla="*/ 2147483647 h 322"/>
              <a:gd name="T16" fmla="*/ 2147483647 w 690"/>
              <a:gd name="T17" fmla="*/ 2147483647 h 322"/>
              <a:gd name="T18" fmla="*/ 2147483647 w 690"/>
              <a:gd name="T19" fmla="*/ 2147483647 h 322"/>
              <a:gd name="T20" fmla="*/ 2147483647 w 690"/>
              <a:gd name="T21" fmla="*/ 2147483647 h 322"/>
              <a:gd name="T22" fmla="*/ 2147483647 w 690"/>
              <a:gd name="T23" fmla="*/ 2147483647 h 322"/>
              <a:gd name="T24" fmla="*/ 2147483647 w 690"/>
              <a:gd name="T25" fmla="*/ 2147483647 h 322"/>
              <a:gd name="T26" fmla="*/ 2147483647 w 690"/>
              <a:gd name="T27" fmla="*/ 2147483647 h 3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0"/>
              <a:gd name="T43" fmla="*/ 0 h 322"/>
              <a:gd name="T44" fmla="*/ 690 w 690"/>
              <a:gd name="T45" fmla="*/ 322 h 32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0" h="322">
                <a:moveTo>
                  <a:pt x="19" y="153"/>
                </a:moveTo>
                <a:cubicBezTo>
                  <a:pt x="39" y="116"/>
                  <a:pt x="115" y="49"/>
                  <a:pt x="179" y="25"/>
                </a:cubicBezTo>
                <a:cubicBezTo>
                  <a:pt x="243" y="1"/>
                  <a:pt x="330" y="0"/>
                  <a:pt x="403" y="9"/>
                </a:cubicBezTo>
                <a:cubicBezTo>
                  <a:pt x="476" y="18"/>
                  <a:pt x="576" y="46"/>
                  <a:pt x="619" y="81"/>
                </a:cubicBezTo>
                <a:cubicBezTo>
                  <a:pt x="662" y="116"/>
                  <a:pt x="690" y="177"/>
                  <a:pt x="659" y="217"/>
                </a:cubicBezTo>
                <a:cubicBezTo>
                  <a:pt x="628" y="257"/>
                  <a:pt x="476" y="322"/>
                  <a:pt x="431" y="320"/>
                </a:cubicBezTo>
                <a:cubicBezTo>
                  <a:pt x="386" y="318"/>
                  <a:pt x="410" y="209"/>
                  <a:pt x="391" y="208"/>
                </a:cubicBezTo>
                <a:cubicBezTo>
                  <a:pt x="372" y="207"/>
                  <a:pt x="340" y="310"/>
                  <a:pt x="319" y="312"/>
                </a:cubicBezTo>
                <a:cubicBezTo>
                  <a:pt x="298" y="314"/>
                  <a:pt x="284" y="217"/>
                  <a:pt x="267" y="217"/>
                </a:cubicBezTo>
                <a:cubicBezTo>
                  <a:pt x="250" y="217"/>
                  <a:pt x="232" y="316"/>
                  <a:pt x="215" y="312"/>
                </a:cubicBezTo>
                <a:cubicBezTo>
                  <a:pt x="198" y="308"/>
                  <a:pt x="185" y="193"/>
                  <a:pt x="167" y="192"/>
                </a:cubicBezTo>
                <a:cubicBezTo>
                  <a:pt x="149" y="191"/>
                  <a:pt x="132" y="294"/>
                  <a:pt x="107" y="305"/>
                </a:cubicBezTo>
                <a:cubicBezTo>
                  <a:pt x="82" y="316"/>
                  <a:pt x="30" y="281"/>
                  <a:pt x="15" y="256"/>
                </a:cubicBezTo>
                <a:cubicBezTo>
                  <a:pt x="0" y="231"/>
                  <a:pt x="18" y="174"/>
                  <a:pt x="19" y="153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553200" y="381000"/>
            <a:ext cx="941388" cy="762000"/>
            <a:chOff x="4128" y="240"/>
            <a:chExt cx="593" cy="480"/>
          </a:xfrm>
        </p:grpSpPr>
        <p:sp>
          <p:nvSpPr>
            <p:cNvPr id="21514" name="Oval 19"/>
            <p:cNvSpPr>
              <a:spLocks noChangeArrowheads="1"/>
            </p:cNvSpPr>
            <p:nvPr/>
          </p:nvSpPr>
          <p:spPr bwMode="auto">
            <a:xfrm>
              <a:off x="4128" y="240"/>
              <a:ext cx="576" cy="48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3200">
                <a:solidFill>
                  <a:srgbClr val="99CCFF"/>
                </a:solidFill>
                <a:latin typeface="Jester" pitchFamily="2" charset="0"/>
              </a:endParaRPr>
            </a:p>
          </p:txBody>
        </p:sp>
        <p:sp>
          <p:nvSpPr>
            <p:cNvPr id="21515" name="Text Box 22"/>
            <p:cNvSpPr txBox="1">
              <a:spLocks noChangeArrowheads="1"/>
            </p:cNvSpPr>
            <p:nvPr/>
          </p:nvSpPr>
          <p:spPr bwMode="auto">
            <a:xfrm>
              <a:off x="4176" y="288"/>
              <a:ext cx="54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Jester" pitchFamily="2" charset="0"/>
                </a:rPr>
                <a:t>Warm </a:t>
              </a:r>
            </a:p>
            <a:p>
              <a:r>
                <a:rPr lang="en-US">
                  <a:solidFill>
                    <a:schemeClr val="tx1"/>
                  </a:solidFill>
                  <a:latin typeface="Jester" pitchFamily="2" charset="0"/>
                </a:rPr>
                <a:t>Water</a:t>
              </a:r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10069 -0.0048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301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0416 -0.0055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9166 -2.22222E-6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1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74" grpId="0" animBg="1"/>
      <p:bldP spid="30107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F27D3B-434F-4F6C-AE0F-6D943A76090D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22532" name="Picture 2" descr="world map coastal upwelling"/>
          <p:cNvPicPr>
            <a:picLocks noChangeAspect="1" noChangeArrowheads="1"/>
          </p:cNvPicPr>
          <p:nvPr/>
        </p:nvPicPr>
        <p:blipFill>
          <a:blip r:embed="rId3" cstate="print"/>
          <a:srcRect l="981" t="1976" r="981" b="3162"/>
          <a:stretch>
            <a:fillRect/>
          </a:stretch>
        </p:blipFill>
        <p:spPr bwMode="auto">
          <a:xfrm>
            <a:off x="609600" y="1371600"/>
            <a:ext cx="7620000" cy="4572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2093" name="Oval 13"/>
          <p:cNvSpPr>
            <a:spLocks noChangeArrowheads="1"/>
          </p:cNvSpPr>
          <p:nvPr/>
        </p:nvSpPr>
        <p:spPr bwMode="auto">
          <a:xfrm>
            <a:off x="2286000" y="3429000"/>
            <a:ext cx="1981200" cy="1676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20290" y="4087090"/>
            <a:ext cx="533400" cy="228600"/>
            <a:chOff x="1440" y="2784"/>
            <a:chExt cx="336" cy="144"/>
          </a:xfrm>
        </p:grpSpPr>
        <p:sp>
          <p:nvSpPr>
            <p:cNvPr id="22540" name="Line 4"/>
            <p:cNvSpPr>
              <a:spLocks noChangeShapeType="1"/>
            </p:cNvSpPr>
            <p:nvPr/>
          </p:nvSpPr>
          <p:spPr bwMode="auto">
            <a:xfrm flipH="1">
              <a:off x="1440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2541" name="Line 5"/>
            <p:cNvSpPr>
              <a:spLocks noChangeShapeType="1"/>
            </p:cNvSpPr>
            <p:nvPr/>
          </p:nvSpPr>
          <p:spPr bwMode="auto">
            <a:xfrm flipH="1">
              <a:off x="1488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2542" name="Line 6"/>
            <p:cNvSpPr>
              <a:spLocks noChangeShapeType="1"/>
            </p:cNvSpPr>
            <p:nvPr/>
          </p:nvSpPr>
          <p:spPr bwMode="auto">
            <a:xfrm flipH="1">
              <a:off x="1536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2543" name="Line 7"/>
            <p:cNvSpPr>
              <a:spLocks noChangeShapeType="1"/>
            </p:cNvSpPr>
            <p:nvPr/>
          </p:nvSpPr>
          <p:spPr bwMode="auto">
            <a:xfrm flipH="1">
              <a:off x="1584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2544" name="Line 8"/>
            <p:cNvSpPr>
              <a:spLocks noChangeShapeType="1"/>
            </p:cNvSpPr>
            <p:nvPr/>
          </p:nvSpPr>
          <p:spPr bwMode="auto">
            <a:xfrm flipH="1">
              <a:off x="1632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2545" name="Line 9"/>
            <p:cNvSpPr>
              <a:spLocks noChangeShapeType="1"/>
            </p:cNvSpPr>
            <p:nvPr/>
          </p:nvSpPr>
          <p:spPr bwMode="auto">
            <a:xfrm flipH="1">
              <a:off x="1680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2546" name="Line 10"/>
            <p:cNvSpPr>
              <a:spLocks noChangeShapeType="1"/>
            </p:cNvSpPr>
            <p:nvPr/>
          </p:nvSpPr>
          <p:spPr bwMode="auto">
            <a:xfrm flipH="1">
              <a:off x="1728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</p:grpSp>
      <p:sp>
        <p:nvSpPr>
          <p:cNvPr id="302091" name="Freeform 11"/>
          <p:cNvSpPr>
            <a:spLocks/>
          </p:cNvSpPr>
          <p:nvPr/>
        </p:nvSpPr>
        <p:spPr bwMode="auto">
          <a:xfrm>
            <a:off x="2743200" y="3685310"/>
            <a:ext cx="1095375" cy="511175"/>
          </a:xfrm>
          <a:custGeom>
            <a:avLst/>
            <a:gdLst>
              <a:gd name="T0" fmla="*/ 2147483647 w 690"/>
              <a:gd name="T1" fmla="*/ 2147483647 h 322"/>
              <a:gd name="T2" fmla="*/ 2147483647 w 690"/>
              <a:gd name="T3" fmla="*/ 2147483647 h 322"/>
              <a:gd name="T4" fmla="*/ 2147483647 w 690"/>
              <a:gd name="T5" fmla="*/ 2147483647 h 322"/>
              <a:gd name="T6" fmla="*/ 2147483647 w 690"/>
              <a:gd name="T7" fmla="*/ 2147483647 h 322"/>
              <a:gd name="T8" fmla="*/ 2147483647 w 690"/>
              <a:gd name="T9" fmla="*/ 2147483647 h 322"/>
              <a:gd name="T10" fmla="*/ 2147483647 w 690"/>
              <a:gd name="T11" fmla="*/ 2147483647 h 322"/>
              <a:gd name="T12" fmla="*/ 2147483647 w 690"/>
              <a:gd name="T13" fmla="*/ 2147483647 h 322"/>
              <a:gd name="T14" fmla="*/ 2147483647 w 690"/>
              <a:gd name="T15" fmla="*/ 2147483647 h 322"/>
              <a:gd name="T16" fmla="*/ 2147483647 w 690"/>
              <a:gd name="T17" fmla="*/ 2147483647 h 322"/>
              <a:gd name="T18" fmla="*/ 2147483647 w 690"/>
              <a:gd name="T19" fmla="*/ 2147483647 h 322"/>
              <a:gd name="T20" fmla="*/ 2147483647 w 690"/>
              <a:gd name="T21" fmla="*/ 2147483647 h 322"/>
              <a:gd name="T22" fmla="*/ 2147483647 w 690"/>
              <a:gd name="T23" fmla="*/ 2147483647 h 322"/>
              <a:gd name="T24" fmla="*/ 2147483647 w 690"/>
              <a:gd name="T25" fmla="*/ 2147483647 h 322"/>
              <a:gd name="T26" fmla="*/ 2147483647 w 690"/>
              <a:gd name="T27" fmla="*/ 2147483647 h 3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0"/>
              <a:gd name="T43" fmla="*/ 0 h 322"/>
              <a:gd name="T44" fmla="*/ 690 w 690"/>
              <a:gd name="T45" fmla="*/ 322 h 32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0" h="322">
                <a:moveTo>
                  <a:pt x="19" y="153"/>
                </a:moveTo>
                <a:cubicBezTo>
                  <a:pt x="39" y="116"/>
                  <a:pt x="115" y="49"/>
                  <a:pt x="179" y="25"/>
                </a:cubicBezTo>
                <a:cubicBezTo>
                  <a:pt x="243" y="1"/>
                  <a:pt x="330" y="0"/>
                  <a:pt x="403" y="9"/>
                </a:cubicBezTo>
                <a:cubicBezTo>
                  <a:pt x="476" y="18"/>
                  <a:pt x="576" y="46"/>
                  <a:pt x="619" y="81"/>
                </a:cubicBezTo>
                <a:cubicBezTo>
                  <a:pt x="662" y="116"/>
                  <a:pt x="690" y="177"/>
                  <a:pt x="659" y="217"/>
                </a:cubicBezTo>
                <a:cubicBezTo>
                  <a:pt x="628" y="257"/>
                  <a:pt x="476" y="322"/>
                  <a:pt x="431" y="320"/>
                </a:cubicBezTo>
                <a:cubicBezTo>
                  <a:pt x="386" y="318"/>
                  <a:pt x="410" y="209"/>
                  <a:pt x="391" y="208"/>
                </a:cubicBezTo>
                <a:cubicBezTo>
                  <a:pt x="372" y="207"/>
                  <a:pt x="340" y="310"/>
                  <a:pt x="319" y="312"/>
                </a:cubicBezTo>
                <a:cubicBezTo>
                  <a:pt x="298" y="314"/>
                  <a:pt x="284" y="217"/>
                  <a:pt x="267" y="217"/>
                </a:cubicBezTo>
                <a:cubicBezTo>
                  <a:pt x="250" y="217"/>
                  <a:pt x="232" y="316"/>
                  <a:pt x="215" y="312"/>
                </a:cubicBezTo>
                <a:cubicBezTo>
                  <a:pt x="198" y="308"/>
                  <a:pt x="185" y="193"/>
                  <a:pt x="167" y="192"/>
                </a:cubicBezTo>
                <a:cubicBezTo>
                  <a:pt x="149" y="191"/>
                  <a:pt x="132" y="294"/>
                  <a:pt x="107" y="305"/>
                </a:cubicBezTo>
                <a:cubicBezTo>
                  <a:pt x="82" y="316"/>
                  <a:pt x="30" y="281"/>
                  <a:pt x="15" y="256"/>
                </a:cubicBezTo>
                <a:cubicBezTo>
                  <a:pt x="0" y="231"/>
                  <a:pt x="18" y="174"/>
                  <a:pt x="19" y="153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9464" name="Text Box 12"/>
          <p:cNvSpPr txBox="1">
            <a:spLocks noChangeArrowheads="1"/>
          </p:cNvSpPr>
          <p:nvPr/>
        </p:nvSpPr>
        <p:spPr bwMode="auto">
          <a:xfrm>
            <a:off x="2743200" y="533400"/>
            <a:ext cx="3429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Onset of El Ni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/>
                <a:cs typeface="+mn-cs"/>
              </a:rPr>
              <a:t>ñ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o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553203" y="381000"/>
            <a:ext cx="941388" cy="762000"/>
            <a:chOff x="4128" y="240"/>
            <a:chExt cx="593" cy="480"/>
          </a:xfrm>
        </p:grpSpPr>
        <p:sp>
          <p:nvSpPr>
            <p:cNvPr id="22538" name="Oval 15"/>
            <p:cNvSpPr>
              <a:spLocks noChangeArrowheads="1"/>
            </p:cNvSpPr>
            <p:nvPr/>
          </p:nvSpPr>
          <p:spPr bwMode="auto">
            <a:xfrm>
              <a:off x="4128" y="240"/>
              <a:ext cx="576" cy="48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3200">
                <a:solidFill>
                  <a:srgbClr val="99CCFF"/>
                </a:solidFill>
                <a:latin typeface="Jester" pitchFamily="2" charset="0"/>
              </a:endParaRPr>
            </a:p>
          </p:txBody>
        </p:sp>
        <p:sp>
          <p:nvSpPr>
            <p:cNvPr id="22539" name="Text Box 16"/>
            <p:cNvSpPr txBox="1">
              <a:spLocks noChangeArrowheads="1"/>
            </p:cNvSpPr>
            <p:nvPr/>
          </p:nvSpPr>
          <p:spPr bwMode="auto">
            <a:xfrm>
              <a:off x="4176" y="288"/>
              <a:ext cx="54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Jester" pitchFamily="2" charset="0"/>
                </a:rPr>
                <a:t>Warm </a:t>
              </a:r>
            </a:p>
            <a:p>
              <a:r>
                <a:rPr lang="en-US">
                  <a:solidFill>
                    <a:schemeClr val="tx1"/>
                  </a:solidFill>
                  <a:latin typeface="Jester" pitchFamily="2" charset="0"/>
                </a:rPr>
                <a:t>Water</a:t>
              </a:r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10069 -0.00486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2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0417 -0.005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1 -2.22222E-6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302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93" grpId="0" animBg="1"/>
      <p:bldP spid="30209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F4A1D-7E3C-480E-9BCA-7DF8037DA52F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23556" name="Picture 2" descr="world map coastal upwelling"/>
          <p:cNvPicPr>
            <a:picLocks noChangeAspect="1" noChangeArrowheads="1"/>
          </p:cNvPicPr>
          <p:nvPr/>
        </p:nvPicPr>
        <p:blipFill>
          <a:blip r:embed="rId3" cstate="print"/>
          <a:srcRect l="981" t="1976" r="981" b="3162"/>
          <a:stretch>
            <a:fillRect/>
          </a:stretch>
        </p:blipFill>
        <p:spPr bwMode="auto">
          <a:xfrm>
            <a:off x="609600" y="1371600"/>
            <a:ext cx="7620000" cy="4572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7" name="Oval 13"/>
          <p:cNvSpPr>
            <a:spLocks noChangeArrowheads="1"/>
          </p:cNvSpPr>
          <p:nvPr/>
        </p:nvSpPr>
        <p:spPr bwMode="auto">
          <a:xfrm>
            <a:off x="3172690" y="3429000"/>
            <a:ext cx="1981200" cy="1676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4191000"/>
            <a:ext cx="533400" cy="228600"/>
            <a:chOff x="1440" y="2784"/>
            <a:chExt cx="336" cy="144"/>
          </a:xfrm>
        </p:grpSpPr>
        <p:sp>
          <p:nvSpPr>
            <p:cNvPr id="23564" name="Line 4"/>
            <p:cNvSpPr>
              <a:spLocks noChangeShapeType="1"/>
            </p:cNvSpPr>
            <p:nvPr/>
          </p:nvSpPr>
          <p:spPr bwMode="auto">
            <a:xfrm flipH="1">
              <a:off x="1440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3565" name="Line 5"/>
            <p:cNvSpPr>
              <a:spLocks noChangeShapeType="1"/>
            </p:cNvSpPr>
            <p:nvPr/>
          </p:nvSpPr>
          <p:spPr bwMode="auto">
            <a:xfrm flipH="1">
              <a:off x="1488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3566" name="Line 6"/>
            <p:cNvSpPr>
              <a:spLocks noChangeShapeType="1"/>
            </p:cNvSpPr>
            <p:nvPr/>
          </p:nvSpPr>
          <p:spPr bwMode="auto">
            <a:xfrm flipH="1">
              <a:off x="1536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3567" name="Line 7"/>
            <p:cNvSpPr>
              <a:spLocks noChangeShapeType="1"/>
            </p:cNvSpPr>
            <p:nvPr/>
          </p:nvSpPr>
          <p:spPr bwMode="auto">
            <a:xfrm flipH="1">
              <a:off x="1584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3568" name="Line 8"/>
            <p:cNvSpPr>
              <a:spLocks noChangeShapeType="1"/>
            </p:cNvSpPr>
            <p:nvPr/>
          </p:nvSpPr>
          <p:spPr bwMode="auto">
            <a:xfrm flipH="1">
              <a:off x="1632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3569" name="Line 9"/>
            <p:cNvSpPr>
              <a:spLocks noChangeShapeType="1"/>
            </p:cNvSpPr>
            <p:nvPr/>
          </p:nvSpPr>
          <p:spPr bwMode="auto">
            <a:xfrm flipH="1">
              <a:off x="1680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  <p:sp>
          <p:nvSpPr>
            <p:cNvPr id="23570" name="Line 10"/>
            <p:cNvSpPr>
              <a:spLocks noChangeShapeType="1"/>
            </p:cNvSpPr>
            <p:nvPr/>
          </p:nvSpPr>
          <p:spPr bwMode="auto">
            <a:xfrm flipH="1">
              <a:off x="1728" y="278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Jester" pitchFamily="2" charset="0"/>
              </a:endParaRPr>
            </a:p>
          </p:txBody>
        </p:sp>
      </p:grpSp>
      <p:sp>
        <p:nvSpPr>
          <p:cNvPr id="23559" name="Freeform 11"/>
          <p:cNvSpPr>
            <a:spLocks/>
          </p:cNvSpPr>
          <p:nvPr/>
        </p:nvSpPr>
        <p:spPr bwMode="auto">
          <a:xfrm>
            <a:off x="3657600" y="3756025"/>
            <a:ext cx="1095375" cy="511175"/>
          </a:xfrm>
          <a:custGeom>
            <a:avLst/>
            <a:gdLst>
              <a:gd name="T0" fmla="*/ 2147483647 w 690"/>
              <a:gd name="T1" fmla="*/ 2147483647 h 322"/>
              <a:gd name="T2" fmla="*/ 2147483647 w 690"/>
              <a:gd name="T3" fmla="*/ 2147483647 h 322"/>
              <a:gd name="T4" fmla="*/ 2147483647 w 690"/>
              <a:gd name="T5" fmla="*/ 2147483647 h 322"/>
              <a:gd name="T6" fmla="*/ 2147483647 w 690"/>
              <a:gd name="T7" fmla="*/ 2147483647 h 322"/>
              <a:gd name="T8" fmla="*/ 2147483647 w 690"/>
              <a:gd name="T9" fmla="*/ 2147483647 h 322"/>
              <a:gd name="T10" fmla="*/ 2147483647 w 690"/>
              <a:gd name="T11" fmla="*/ 2147483647 h 322"/>
              <a:gd name="T12" fmla="*/ 2147483647 w 690"/>
              <a:gd name="T13" fmla="*/ 2147483647 h 322"/>
              <a:gd name="T14" fmla="*/ 2147483647 w 690"/>
              <a:gd name="T15" fmla="*/ 2147483647 h 322"/>
              <a:gd name="T16" fmla="*/ 2147483647 w 690"/>
              <a:gd name="T17" fmla="*/ 2147483647 h 322"/>
              <a:gd name="T18" fmla="*/ 2147483647 w 690"/>
              <a:gd name="T19" fmla="*/ 2147483647 h 322"/>
              <a:gd name="T20" fmla="*/ 2147483647 w 690"/>
              <a:gd name="T21" fmla="*/ 2147483647 h 322"/>
              <a:gd name="T22" fmla="*/ 2147483647 w 690"/>
              <a:gd name="T23" fmla="*/ 2147483647 h 322"/>
              <a:gd name="T24" fmla="*/ 2147483647 w 690"/>
              <a:gd name="T25" fmla="*/ 2147483647 h 322"/>
              <a:gd name="T26" fmla="*/ 2147483647 w 690"/>
              <a:gd name="T27" fmla="*/ 2147483647 h 3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0"/>
              <a:gd name="T43" fmla="*/ 0 h 322"/>
              <a:gd name="T44" fmla="*/ 690 w 690"/>
              <a:gd name="T45" fmla="*/ 322 h 32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0" h="322">
                <a:moveTo>
                  <a:pt x="19" y="153"/>
                </a:moveTo>
                <a:cubicBezTo>
                  <a:pt x="39" y="116"/>
                  <a:pt x="115" y="49"/>
                  <a:pt x="179" y="25"/>
                </a:cubicBezTo>
                <a:cubicBezTo>
                  <a:pt x="243" y="1"/>
                  <a:pt x="330" y="0"/>
                  <a:pt x="403" y="9"/>
                </a:cubicBezTo>
                <a:cubicBezTo>
                  <a:pt x="476" y="18"/>
                  <a:pt x="576" y="46"/>
                  <a:pt x="619" y="81"/>
                </a:cubicBezTo>
                <a:cubicBezTo>
                  <a:pt x="662" y="116"/>
                  <a:pt x="690" y="177"/>
                  <a:pt x="659" y="217"/>
                </a:cubicBezTo>
                <a:cubicBezTo>
                  <a:pt x="628" y="257"/>
                  <a:pt x="476" y="322"/>
                  <a:pt x="431" y="320"/>
                </a:cubicBezTo>
                <a:cubicBezTo>
                  <a:pt x="386" y="318"/>
                  <a:pt x="410" y="209"/>
                  <a:pt x="391" y="208"/>
                </a:cubicBezTo>
                <a:cubicBezTo>
                  <a:pt x="372" y="207"/>
                  <a:pt x="340" y="310"/>
                  <a:pt x="319" y="312"/>
                </a:cubicBezTo>
                <a:cubicBezTo>
                  <a:pt x="298" y="314"/>
                  <a:pt x="284" y="217"/>
                  <a:pt x="267" y="217"/>
                </a:cubicBezTo>
                <a:cubicBezTo>
                  <a:pt x="250" y="217"/>
                  <a:pt x="232" y="316"/>
                  <a:pt x="215" y="312"/>
                </a:cubicBezTo>
                <a:cubicBezTo>
                  <a:pt x="198" y="308"/>
                  <a:pt x="185" y="193"/>
                  <a:pt x="167" y="192"/>
                </a:cubicBezTo>
                <a:cubicBezTo>
                  <a:pt x="149" y="191"/>
                  <a:pt x="132" y="294"/>
                  <a:pt x="107" y="305"/>
                </a:cubicBezTo>
                <a:cubicBezTo>
                  <a:pt x="82" y="316"/>
                  <a:pt x="30" y="281"/>
                  <a:pt x="15" y="256"/>
                </a:cubicBezTo>
                <a:cubicBezTo>
                  <a:pt x="0" y="231"/>
                  <a:pt x="18" y="174"/>
                  <a:pt x="19" y="153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1295400" y="533400"/>
            <a:ext cx="49503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Fully Developed El Ni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/>
                <a:cs typeface="+mn-cs"/>
              </a:rPr>
              <a:t>ñ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o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553200" y="381000"/>
            <a:ext cx="941388" cy="762000"/>
            <a:chOff x="4128" y="240"/>
            <a:chExt cx="593" cy="480"/>
          </a:xfrm>
        </p:grpSpPr>
        <p:sp>
          <p:nvSpPr>
            <p:cNvPr id="23562" name="Oval 15"/>
            <p:cNvSpPr>
              <a:spLocks noChangeArrowheads="1"/>
            </p:cNvSpPr>
            <p:nvPr/>
          </p:nvSpPr>
          <p:spPr bwMode="auto">
            <a:xfrm>
              <a:off x="4128" y="240"/>
              <a:ext cx="576" cy="48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3200">
                <a:solidFill>
                  <a:srgbClr val="99CCFF"/>
                </a:solidFill>
                <a:latin typeface="Jester" pitchFamily="2" charset="0"/>
              </a:endParaRPr>
            </a:p>
          </p:txBody>
        </p:sp>
        <p:sp>
          <p:nvSpPr>
            <p:cNvPr id="23563" name="Text Box 16"/>
            <p:cNvSpPr txBox="1">
              <a:spLocks noChangeArrowheads="1"/>
            </p:cNvSpPr>
            <p:nvPr/>
          </p:nvSpPr>
          <p:spPr bwMode="auto">
            <a:xfrm>
              <a:off x="4176" y="288"/>
              <a:ext cx="54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Jester" pitchFamily="2" charset="0"/>
                </a:rPr>
                <a:t>Warm </a:t>
              </a:r>
            </a:p>
            <a:p>
              <a:r>
                <a:rPr lang="en-US" dirty="0">
                  <a:solidFill>
                    <a:schemeClr val="tx1"/>
                  </a:solidFill>
                  <a:latin typeface="Jester" pitchFamily="2" charset="0"/>
                </a:rPr>
                <a:t>Water</a:t>
              </a:r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D51DE9-AA71-4C86-99F1-515589D5B1C6}" type="datetime1">
              <a:rPr lang="en-US" smtClean="0"/>
              <a:pPr>
                <a:defRPr/>
              </a:pPr>
              <a:t>10/19/2010</a:t>
            </a:fld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533400" y="1724025"/>
            <a:ext cx="8153400" cy="41148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dirty="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24581" name="AutoShape 21"/>
          <p:cNvSpPr>
            <a:spLocks noChangeArrowheads="1"/>
          </p:cNvSpPr>
          <p:nvPr/>
        </p:nvSpPr>
        <p:spPr bwMode="auto">
          <a:xfrm rot="-5400000">
            <a:off x="3316287" y="922338"/>
            <a:ext cx="2587625" cy="815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50 w 21600"/>
              <a:gd name="T13" fmla="*/ 3350 h 21600"/>
              <a:gd name="T14" fmla="*/ 18250 w 21600"/>
              <a:gd name="T15" fmla="*/ 1825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00" y="21600"/>
                </a:lnTo>
                <a:lnTo>
                  <a:pt x="185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582" name="AutoShape 4"/>
          <p:cNvSpPr>
            <a:spLocks noChangeArrowheads="1"/>
          </p:cNvSpPr>
          <p:nvPr/>
        </p:nvSpPr>
        <p:spPr bwMode="auto">
          <a:xfrm>
            <a:off x="533400" y="3552825"/>
            <a:ext cx="990600" cy="22860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47461" name="AutoShape 5"/>
          <p:cNvSpPr>
            <a:spLocks noChangeArrowheads="1"/>
          </p:cNvSpPr>
          <p:nvPr/>
        </p:nvSpPr>
        <p:spPr bwMode="auto">
          <a:xfrm>
            <a:off x="3352800" y="2562225"/>
            <a:ext cx="2286000" cy="485775"/>
          </a:xfrm>
          <a:prstGeom prst="leftArrow">
            <a:avLst>
              <a:gd name="adj1" fmla="val 49676"/>
              <a:gd name="adj2" fmla="val 10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584" name="AutoShape 6"/>
          <p:cNvSpPr>
            <a:spLocks noChangeArrowheads="1"/>
          </p:cNvSpPr>
          <p:nvPr/>
        </p:nvSpPr>
        <p:spPr bwMode="auto">
          <a:xfrm>
            <a:off x="3962400" y="4086225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585" name="Text Box 8"/>
          <p:cNvSpPr txBox="1">
            <a:spLocks noChangeArrowheads="1"/>
          </p:cNvSpPr>
          <p:nvPr/>
        </p:nvSpPr>
        <p:spPr bwMode="auto">
          <a:xfrm>
            <a:off x="3082924" y="4486275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Jester" pitchFamily="2" charset="0"/>
              </a:rPr>
              <a:t>Equatorial Current</a:t>
            </a:r>
          </a:p>
        </p:txBody>
      </p:sp>
      <p:sp>
        <p:nvSpPr>
          <p:cNvPr id="24586" name="AutoShape 9"/>
          <p:cNvSpPr>
            <a:spLocks noChangeArrowheads="1"/>
          </p:cNvSpPr>
          <p:nvPr/>
        </p:nvSpPr>
        <p:spPr bwMode="auto">
          <a:xfrm flipH="1">
            <a:off x="7467600" y="3476625"/>
            <a:ext cx="1219200" cy="23622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4587" name="Rectangle 10"/>
          <p:cNvSpPr>
            <a:spLocks noChangeArrowheads="1"/>
          </p:cNvSpPr>
          <p:nvPr/>
        </p:nvSpPr>
        <p:spPr bwMode="auto">
          <a:xfrm>
            <a:off x="533400" y="1752600"/>
            <a:ext cx="8153400" cy="41148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47469" name="Text Box 13"/>
          <p:cNvSpPr txBox="1">
            <a:spLocks noChangeArrowheads="1"/>
          </p:cNvSpPr>
          <p:nvPr/>
        </p:nvSpPr>
        <p:spPr bwMode="auto">
          <a:xfrm>
            <a:off x="2235200" y="654050"/>
            <a:ext cx="4221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“Normal” Conditions</a:t>
            </a:r>
          </a:p>
        </p:txBody>
      </p:sp>
      <p:sp>
        <p:nvSpPr>
          <p:cNvPr id="24589" name="Rectangle 22"/>
          <p:cNvSpPr>
            <a:spLocks noChangeArrowheads="1"/>
          </p:cNvSpPr>
          <p:nvPr/>
        </p:nvSpPr>
        <p:spPr bwMode="auto">
          <a:xfrm>
            <a:off x="457200" y="5886450"/>
            <a:ext cx="8229600" cy="409575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47480" name="Text Box 24"/>
          <p:cNvSpPr txBox="1">
            <a:spLocks noChangeArrowheads="1"/>
          </p:cNvSpPr>
          <p:nvPr/>
        </p:nvSpPr>
        <p:spPr bwMode="auto">
          <a:xfrm>
            <a:off x="3668713" y="2200275"/>
            <a:ext cx="1835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Jester" pitchFamily="2" charset="0"/>
              </a:rPr>
              <a:t>Trade Winds</a:t>
            </a:r>
          </a:p>
        </p:txBody>
      </p:sp>
      <p:sp>
        <p:nvSpPr>
          <p:cNvPr id="147481" name="AutoShape 25"/>
          <p:cNvSpPr>
            <a:spLocks noChangeArrowheads="1"/>
          </p:cNvSpPr>
          <p:nvPr/>
        </p:nvSpPr>
        <p:spPr bwMode="auto">
          <a:xfrm>
            <a:off x="4052888" y="256222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47482" name="Rectangle 26"/>
          <p:cNvSpPr>
            <a:spLocks noChangeArrowheads="1"/>
          </p:cNvSpPr>
          <p:nvPr/>
        </p:nvSpPr>
        <p:spPr bwMode="auto">
          <a:xfrm>
            <a:off x="2543175" y="685800"/>
            <a:ext cx="4086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El Niño</a:t>
            </a:r>
            <a:r>
              <a:rPr lang="en-US" sz="36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 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Conditions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" y="5334000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Asia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96200" y="5105400"/>
            <a:ext cx="1019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South </a:t>
            </a:r>
          </a:p>
          <a:p>
            <a:pPr algn="ctr"/>
            <a:r>
              <a:rPr lang="en-US" b="1" dirty="0" smtClean="0"/>
              <a:t>America</a:t>
            </a:r>
            <a:endParaRPr lang="en-US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7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7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7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7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7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1" grpId="0" animBg="1"/>
      <p:bldP spid="147469" grpId="0"/>
      <p:bldP spid="147480" grpId="0"/>
      <p:bldP spid="147481" grpId="0" animBg="1"/>
      <p:bldP spid="14748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00DAA7-93F9-4270-97F6-719A415C2AFC}" type="datetime1">
              <a:rPr lang="en-US" smtClean="0"/>
              <a:pPr>
                <a:defRPr/>
              </a:pPr>
              <a:t>10/19/2010</a:t>
            </a:fld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770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533400" y="1873250"/>
            <a:ext cx="8153400" cy="41148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dirty="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148494" name="Freeform 14"/>
          <p:cNvSpPr>
            <a:spLocks/>
          </p:cNvSpPr>
          <p:nvPr/>
        </p:nvSpPr>
        <p:spPr bwMode="auto">
          <a:xfrm>
            <a:off x="762000" y="4311650"/>
            <a:ext cx="1989138" cy="288925"/>
          </a:xfrm>
          <a:custGeom>
            <a:avLst/>
            <a:gdLst>
              <a:gd name="T0" fmla="*/ 0 w 1253"/>
              <a:gd name="T1" fmla="*/ 2147483647 h 182"/>
              <a:gd name="T2" fmla="*/ 2147483647 w 1253"/>
              <a:gd name="T3" fmla="*/ 2147483647 h 182"/>
              <a:gd name="T4" fmla="*/ 2147483647 w 1253"/>
              <a:gd name="T5" fmla="*/ 2147483647 h 182"/>
              <a:gd name="T6" fmla="*/ 0 60000 65536"/>
              <a:gd name="T7" fmla="*/ 0 60000 65536"/>
              <a:gd name="T8" fmla="*/ 0 60000 65536"/>
              <a:gd name="T9" fmla="*/ 0 w 1253"/>
              <a:gd name="T10" fmla="*/ 0 h 182"/>
              <a:gd name="T11" fmla="*/ 1253 w 1253"/>
              <a:gd name="T12" fmla="*/ 182 h 1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3" h="182">
                <a:moveTo>
                  <a:pt x="0" y="173"/>
                </a:moveTo>
                <a:cubicBezTo>
                  <a:pt x="104" y="146"/>
                  <a:pt x="413" y="0"/>
                  <a:pt x="622" y="1"/>
                </a:cubicBezTo>
                <a:cubicBezTo>
                  <a:pt x="831" y="2"/>
                  <a:pt x="1122" y="144"/>
                  <a:pt x="1253" y="182"/>
                </a:cubicBezTo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5606" name="AutoShape 3"/>
          <p:cNvSpPr>
            <a:spLocks noChangeArrowheads="1"/>
          </p:cNvSpPr>
          <p:nvPr/>
        </p:nvSpPr>
        <p:spPr bwMode="auto">
          <a:xfrm rot="-5400000">
            <a:off x="3467100" y="920750"/>
            <a:ext cx="2286000" cy="815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323 w 21600"/>
              <a:gd name="T13" fmla="*/ 2323 h 21600"/>
              <a:gd name="T14" fmla="*/ 19277 w 21600"/>
              <a:gd name="T15" fmla="*/ 192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46" y="21600"/>
                </a:lnTo>
                <a:lnTo>
                  <a:pt x="2055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66CC"/>
              </a:gs>
              <a:gs pos="100000">
                <a:srgbClr val="FF66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5607" name="AutoShape 4"/>
          <p:cNvSpPr>
            <a:spLocks noChangeArrowheads="1"/>
          </p:cNvSpPr>
          <p:nvPr/>
        </p:nvSpPr>
        <p:spPr bwMode="auto">
          <a:xfrm>
            <a:off x="533400" y="3702050"/>
            <a:ext cx="990600" cy="22860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5608" name="AutoShape 6"/>
          <p:cNvSpPr>
            <a:spLocks noChangeArrowheads="1"/>
          </p:cNvSpPr>
          <p:nvPr/>
        </p:nvSpPr>
        <p:spPr bwMode="auto">
          <a:xfrm>
            <a:off x="3962400" y="42354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3082925" y="4635500"/>
            <a:ext cx="2635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Jester" pitchFamily="2" charset="0"/>
              </a:rPr>
              <a:t>Equatorial Current</a:t>
            </a:r>
          </a:p>
        </p:txBody>
      </p:sp>
      <p:sp>
        <p:nvSpPr>
          <p:cNvPr id="25610" name="AutoShape 9"/>
          <p:cNvSpPr>
            <a:spLocks noChangeArrowheads="1"/>
          </p:cNvSpPr>
          <p:nvPr/>
        </p:nvSpPr>
        <p:spPr bwMode="auto">
          <a:xfrm flipH="1">
            <a:off x="7467600" y="3625850"/>
            <a:ext cx="1219200" cy="23622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5611" name="Rectangle 10"/>
          <p:cNvSpPr>
            <a:spLocks noChangeArrowheads="1"/>
          </p:cNvSpPr>
          <p:nvPr/>
        </p:nvSpPr>
        <p:spPr bwMode="auto">
          <a:xfrm>
            <a:off x="533400" y="1873250"/>
            <a:ext cx="8153400" cy="41148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2540" name="Text Box 11"/>
          <p:cNvSpPr txBox="1">
            <a:spLocks noChangeArrowheads="1"/>
          </p:cNvSpPr>
          <p:nvPr/>
        </p:nvSpPr>
        <p:spPr bwMode="auto">
          <a:xfrm>
            <a:off x="2582985" y="762000"/>
            <a:ext cx="38940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El Niño</a:t>
            </a:r>
            <a:r>
              <a:rPr lang="en-US" sz="36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 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 pitchFamily="2" charset="0"/>
                <a:cs typeface="+mn-cs"/>
              </a:rPr>
              <a:t>Conditions</a:t>
            </a:r>
          </a:p>
        </p:txBody>
      </p:sp>
      <p:sp>
        <p:nvSpPr>
          <p:cNvPr id="25613" name="AutoShape 13"/>
          <p:cNvSpPr>
            <a:spLocks noChangeArrowheads="1"/>
          </p:cNvSpPr>
          <p:nvPr/>
        </p:nvSpPr>
        <p:spPr bwMode="auto">
          <a:xfrm>
            <a:off x="4052888" y="271145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5334000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Asia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96200" y="5105400"/>
            <a:ext cx="1019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South </a:t>
            </a:r>
          </a:p>
          <a:p>
            <a:pPr algn="ctr"/>
            <a:r>
              <a:rPr lang="en-US" b="1" dirty="0" smtClean="0"/>
              <a:t>America</a:t>
            </a:r>
            <a:endParaRPr lang="en-US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11214 L -0.00868 -0.087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0.09179 L 0.59115 -0.0793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94" grpId="0" animBg="1"/>
      <p:bldP spid="14849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0122-CaliStorms_full_3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1" y="304800"/>
            <a:ext cx="4578024" cy="30480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5" name="Picture 4" descr="vancouver olympi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2971800"/>
            <a:ext cx="4502078" cy="332403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57800" y="762000"/>
            <a:ext cx="2977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La </a:t>
            </a:r>
            <a:r>
              <a:rPr lang="en-US" sz="2400" b="1" dirty="0" err="1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Cañada</a:t>
            </a:r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, California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22 January 2020</a:t>
            </a:r>
            <a:endParaRPr lang="en-US" sz="24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5257800"/>
            <a:ext cx="2585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Vancouver, B.C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13 February, 2010</a:t>
            </a:r>
            <a:endParaRPr lang="en-US" sz="24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886200"/>
            <a:ext cx="3730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Or These Scenes?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492F213-A566-4F5F-8587-907361FDE1EF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381000" y="2057400"/>
            <a:ext cx="8458200" cy="388620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181" name="Line 3"/>
          <p:cNvSpPr>
            <a:spLocks noChangeShapeType="1"/>
          </p:cNvSpPr>
          <p:nvPr/>
        </p:nvSpPr>
        <p:spPr bwMode="auto">
          <a:xfrm>
            <a:off x="7296150" y="375285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2" name="Rectangle 4"/>
          <p:cNvSpPr>
            <a:spLocks noChangeArrowheads="1"/>
          </p:cNvSpPr>
          <p:nvPr/>
        </p:nvSpPr>
        <p:spPr bwMode="auto">
          <a:xfrm>
            <a:off x="838200" y="2590800"/>
            <a:ext cx="7543800" cy="27432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50183" name="Freeform 5"/>
          <p:cNvSpPr>
            <a:spLocks/>
          </p:cNvSpPr>
          <p:nvPr/>
        </p:nvSpPr>
        <p:spPr bwMode="auto">
          <a:xfrm>
            <a:off x="7729538" y="3365500"/>
            <a:ext cx="665162" cy="1468438"/>
          </a:xfrm>
          <a:custGeom>
            <a:avLst/>
            <a:gdLst>
              <a:gd name="T0" fmla="*/ 2147483647 w 419"/>
              <a:gd name="T1" fmla="*/ 2147483647 h 925"/>
              <a:gd name="T2" fmla="*/ 2147483647 w 419"/>
              <a:gd name="T3" fmla="*/ 2147483647 h 925"/>
              <a:gd name="T4" fmla="*/ 2147483647 w 419"/>
              <a:gd name="T5" fmla="*/ 2147483647 h 925"/>
              <a:gd name="T6" fmla="*/ 2147483647 w 419"/>
              <a:gd name="T7" fmla="*/ 2147483647 h 925"/>
              <a:gd name="T8" fmla="*/ 2147483647 w 419"/>
              <a:gd name="T9" fmla="*/ 2147483647 h 925"/>
              <a:gd name="T10" fmla="*/ 2147483647 w 419"/>
              <a:gd name="T11" fmla="*/ 2147483647 h 925"/>
              <a:gd name="T12" fmla="*/ 2147483647 w 419"/>
              <a:gd name="T13" fmla="*/ 2147483647 h 925"/>
              <a:gd name="T14" fmla="*/ 2147483647 w 419"/>
              <a:gd name="T15" fmla="*/ 2147483647 h 925"/>
              <a:gd name="T16" fmla="*/ 2147483647 w 419"/>
              <a:gd name="T17" fmla="*/ 2147483647 h 925"/>
              <a:gd name="T18" fmla="*/ 2147483647 w 419"/>
              <a:gd name="T19" fmla="*/ 2147483647 h 925"/>
              <a:gd name="T20" fmla="*/ 2147483647 w 419"/>
              <a:gd name="T21" fmla="*/ 2147483647 h 925"/>
              <a:gd name="T22" fmla="*/ 2147483647 w 419"/>
              <a:gd name="T23" fmla="*/ 2147483647 h 925"/>
              <a:gd name="T24" fmla="*/ 2147483647 w 419"/>
              <a:gd name="T25" fmla="*/ 2147483647 h 925"/>
              <a:gd name="T26" fmla="*/ 2147483647 w 419"/>
              <a:gd name="T27" fmla="*/ 2147483647 h 925"/>
              <a:gd name="T28" fmla="*/ 2147483647 w 419"/>
              <a:gd name="T29" fmla="*/ 2147483647 h 925"/>
              <a:gd name="T30" fmla="*/ 2147483647 w 419"/>
              <a:gd name="T31" fmla="*/ 2147483647 h 925"/>
              <a:gd name="T32" fmla="*/ 2147483647 w 419"/>
              <a:gd name="T33" fmla="*/ 2147483647 h 925"/>
              <a:gd name="T34" fmla="*/ 2147483647 w 419"/>
              <a:gd name="T35" fmla="*/ 2147483647 h 925"/>
              <a:gd name="T36" fmla="*/ 2147483647 w 419"/>
              <a:gd name="T37" fmla="*/ 2147483647 h 925"/>
              <a:gd name="T38" fmla="*/ 2147483647 w 419"/>
              <a:gd name="T39" fmla="*/ 2147483647 h 925"/>
              <a:gd name="T40" fmla="*/ 2147483647 w 419"/>
              <a:gd name="T41" fmla="*/ 2147483647 h 925"/>
              <a:gd name="T42" fmla="*/ 2147483647 w 419"/>
              <a:gd name="T43" fmla="*/ 2147483647 h 925"/>
              <a:gd name="T44" fmla="*/ 2147483647 w 419"/>
              <a:gd name="T45" fmla="*/ 2147483647 h 925"/>
              <a:gd name="T46" fmla="*/ 2147483647 w 419"/>
              <a:gd name="T47" fmla="*/ 2147483647 h 925"/>
              <a:gd name="T48" fmla="*/ 2147483647 w 419"/>
              <a:gd name="T49" fmla="*/ 2147483647 h 925"/>
              <a:gd name="T50" fmla="*/ 2147483647 w 419"/>
              <a:gd name="T51" fmla="*/ 2147483647 h 925"/>
              <a:gd name="T52" fmla="*/ 2147483647 w 419"/>
              <a:gd name="T53" fmla="*/ 2147483647 h 925"/>
              <a:gd name="T54" fmla="*/ 2147483647 w 419"/>
              <a:gd name="T55" fmla="*/ 2147483647 h 925"/>
              <a:gd name="T56" fmla="*/ 2147483647 w 419"/>
              <a:gd name="T57" fmla="*/ 2147483647 h 925"/>
              <a:gd name="T58" fmla="*/ 2147483647 w 419"/>
              <a:gd name="T59" fmla="*/ 2147483647 h 92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19"/>
              <a:gd name="T91" fmla="*/ 0 h 925"/>
              <a:gd name="T92" fmla="*/ 419 w 419"/>
              <a:gd name="T93" fmla="*/ 925 h 92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19" h="925">
                <a:moveTo>
                  <a:pt x="411" y="128"/>
                </a:moveTo>
                <a:cubicBezTo>
                  <a:pt x="403" y="0"/>
                  <a:pt x="378" y="51"/>
                  <a:pt x="363" y="40"/>
                </a:cubicBezTo>
                <a:cubicBezTo>
                  <a:pt x="348" y="29"/>
                  <a:pt x="339" y="52"/>
                  <a:pt x="323" y="60"/>
                </a:cubicBezTo>
                <a:cubicBezTo>
                  <a:pt x="307" y="68"/>
                  <a:pt x="280" y="79"/>
                  <a:pt x="267" y="88"/>
                </a:cubicBezTo>
                <a:cubicBezTo>
                  <a:pt x="254" y="97"/>
                  <a:pt x="259" y="112"/>
                  <a:pt x="243" y="112"/>
                </a:cubicBezTo>
                <a:cubicBezTo>
                  <a:pt x="227" y="112"/>
                  <a:pt x="189" y="89"/>
                  <a:pt x="171" y="88"/>
                </a:cubicBezTo>
                <a:cubicBezTo>
                  <a:pt x="153" y="87"/>
                  <a:pt x="151" y="104"/>
                  <a:pt x="135" y="104"/>
                </a:cubicBezTo>
                <a:cubicBezTo>
                  <a:pt x="119" y="104"/>
                  <a:pt x="92" y="93"/>
                  <a:pt x="75" y="88"/>
                </a:cubicBezTo>
                <a:cubicBezTo>
                  <a:pt x="58" y="83"/>
                  <a:pt x="46" y="72"/>
                  <a:pt x="35" y="72"/>
                </a:cubicBezTo>
                <a:cubicBezTo>
                  <a:pt x="24" y="72"/>
                  <a:pt x="0" y="77"/>
                  <a:pt x="7" y="88"/>
                </a:cubicBezTo>
                <a:cubicBezTo>
                  <a:pt x="14" y="99"/>
                  <a:pt x="54" y="126"/>
                  <a:pt x="75" y="136"/>
                </a:cubicBezTo>
                <a:cubicBezTo>
                  <a:pt x="96" y="146"/>
                  <a:pt x="119" y="148"/>
                  <a:pt x="135" y="148"/>
                </a:cubicBezTo>
                <a:cubicBezTo>
                  <a:pt x="151" y="148"/>
                  <a:pt x="157" y="138"/>
                  <a:pt x="171" y="136"/>
                </a:cubicBezTo>
                <a:cubicBezTo>
                  <a:pt x="185" y="134"/>
                  <a:pt x="208" y="126"/>
                  <a:pt x="219" y="136"/>
                </a:cubicBezTo>
                <a:cubicBezTo>
                  <a:pt x="230" y="146"/>
                  <a:pt x="239" y="180"/>
                  <a:pt x="239" y="196"/>
                </a:cubicBezTo>
                <a:cubicBezTo>
                  <a:pt x="239" y="212"/>
                  <a:pt x="220" y="220"/>
                  <a:pt x="219" y="232"/>
                </a:cubicBezTo>
                <a:cubicBezTo>
                  <a:pt x="218" y="244"/>
                  <a:pt x="236" y="251"/>
                  <a:pt x="231" y="268"/>
                </a:cubicBezTo>
                <a:cubicBezTo>
                  <a:pt x="226" y="285"/>
                  <a:pt x="203" y="315"/>
                  <a:pt x="191" y="332"/>
                </a:cubicBezTo>
                <a:cubicBezTo>
                  <a:pt x="179" y="349"/>
                  <a:pt x="168" y="359"/>
                  <a:pt x="159" y="372"/>
                </a:cubicBezTo>
                <a:cubicBezTo>
                  <a:pt x="150" y="385"/>
                  <a:pt x="137" y="393"/>
                  <a:pt x="135" y="408"/>
                </a:cubicBezTo>
                <a:cubicBezTo>
                  <a:pt x="133" y="423"/>
                  <a:pt x="149" y="441"/>
                  <a:pt x="147" y="460"/>
                </a:cubicBezTo>
                <a:cubicBezTo>
                  <a:pt x="145" y="479"/>
                  <a:pt x="118" y="499"/>
                  <a:pt x="123" y="520"/>
                </a:cubicBezTo>
                <a:cubicBezTo>
                  <a:pt x="128" y="541"/>
                  <a:pt x="162" y="569"/>
                  <a:pt x="175" y="588"/>
                </a:cubicBezTo>
                <a:cubicBezTo>
                  <a:pt x="188" y="607"/>
                  <a:pt x="192" y="617"/>
                  <a:pt x="203" y="632"/>
                </a:cubicBezTo>
                <a:cubicBezTo>
                  <a:pt x="214" y="647"/>
                  <a:pt x="232" y="657"/>
                  <a:pt x="243" y="676"/>
                </a:cubicBezTo>
                <a:cubicBezTo>
                  <a:pt x="254" y="695"/>
                  <a:pt x="256" y="727"/>
                  <a:pt x="267" y="744"/>
                </a:cubicBezTo>
                <a:cubicBezTo>
                  <a:pt x="278" y="761"/>
                  <a:pt x="290" y="765"/>
                  <a:pt x="307" y="780"/>
                </a:cubicBezTo>
                <a:cubicBezTo>
                  <a:pt x="324" y="795"/>
                  <a:pt x="354" y="827"/>
                  <a:pt x="371" y="832"/>
                </a:cubicBezTo>
                <a:cubicBezTo>
                  <a:pt x="388" y="837"/>
                  <a:pt x="404" y="925"/>
                  <a:pt x="411" y="808"/>
                </a:cubicBezTo>
                <a:cubicBezTo>
                  <a:pt x="418" y="691"/>
                  <a:pt x="419" y="256"/>
                  <a:pt x="411" y="128"/>
                </a:cubicBezTo>
                <a:close/>
              </a:path>
            </a:pathLst>
          </a:custGeom>
          <a:gradFill rotWithShape="1">
            <a:gsLst>
              <a:gs pos="0">
                <a:srgbClr val="477647"/>
              </a:gs>
              <a:gs pos="50000">
                <a:srgbClr val="99FF99"/>
              </a:gs>
              <a:gs pos="100000">
                <a:srgbClr val="477647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5" name="Freeform 7"/>
          <p:cNvSpPr>
            <a:spLocks/>
          </p:cNvSpPr>
          <p:nvPr/>
        </p:nvSpPr>
        <p:spPr bwMode="auto">
          <a:xfrm>
            <a:off x="820738" y="4457700"/>
            <a:ext cx="1535112" cy="881063"/>
          </a:xfrm>
          <a:custGeom>
            <a:avLst/>
            <a:gdLst>
              <a:gd name="T0" fmla="*/ 2147483647 w 967"/>
              <a:gd name="T1" fmla="*/ 2147483647 h 555"/>
              <a:gd name="T2" fmla="*/ 2147483647 w 967"/>
              <a:gd name="T3" fmla="*/ 2147483647 h 555"/>
              <a:gd name="T4" fmla="*/ 2147483647 w 967"/>
              <a:gd name="T5" fmla="*/ 2147483647 h 555"/>
              <a:gd name="T6" fmla="*/ 2147483647 w 967"/>
              <a:gd name="T7" fmla="*/ 2147483647 h 555"/>
              <a:gd name="T8" fmla="*/ 2147483647 w 967"/>
              <a:gd name="T9" fmla="*/ 2147483647 h 555"/>
              <a:gd name="T10" fmla="*/ 2147483647 w 967"/>
              <a:gd name="T11" fmla="*/ 2147483647 h 555"/>
              <a:gd name="T12" fmla="*/ 2147483647 w 967"/>
              <a:gd name="T13" fmla="*/ 2147483647 h 555"/>
              <a:gd name="T14" fmla="*/ 2147483647 w 967"/>
              <a:gd name="T15" fmla="*/ 2147483647 h 555"/>
              <a:gd name="T16" fmla="*/ 2147483647 w 967"/>
              <a:gd name="T17" fmla="*/ 2147483647 h 555"/>
              <a:gd name="T18" fmla="*/ 2147483647 w 967"/>
              <a:gd name="T19" fmla="*/ 2147483647 h 555"/>
              <a:gd name="T20" fmla="*/ 2147483647 w 967"/>
              <a:gd name="T21" fmla="*/ 2147483647 h 555"/>
              <a:gd name="T22" fmla="*/ 2147483647 w 967"/>
              <a:gd name="T23" fmla="*/ 2147483647 h 555"/>
              <a:gd name="T24" fmla="*/ 2147483647 w 967"/>
              <a:gd name="T25" fmla="*/ 2147483647 h 555"/>
              <a:gd name="T26" fmla="*/ 2147483647 w 967"/>
              <a:gd name="T27" fmla="*/ 2147483647 h 555"/>
              <a:gd name="T28" fmla="*/ 2147483647 w 967"/>
              <a:gd name="T29" fmla="*/ 2147483647 h 555"/>
              <a:gd name="T30" fmla="*/ 2147483647 w 967"/>
              <a:gd name="T31" fmla="*/ 2147483647 h 555"/>
              <a:gd name="T32" fmla="*/ 2147483647 w 967"/>
              <a:gd name="T33" fmla="*/ 2147483647 h 555"/>
              <a:gd name="T34" fmla="*/ 2147483647 w 967"/>
              <a:gd name="T35" fmla="*/ 2147483647 h 555"/>
              <a:gd name="T36" fmla="*/ 2147483647 w 967"/>
              <a:gd name="T37" fmla="*/ 2147483647 h 555"/>
              <a:gd name="T38" fmla="*/ 2147483647 w 967"/>
              <a:gd name="T39" fmla="*/ 2147483647 h 555"/>
              <a:gd name="T40" fmla="*/ 2147483647 w 967"/>
              <a:gd name="T41" fmla="*/ 2147483647 h 555"/>
              <a:gd name="T42" fmla="*/ 2147483647 w 967"/>
              <a:gd name="T43" fmla="*/ 2147483647 h 555"/>
              <a:gd name="T44" fmla="*/ 2147483647 w 967"/>
              <a:gd name="T45" fmla="*/ 2147483647 h 555"/>
              <a:gd name="T46" fmla="*/ 2147483647 w 967"/>
              <a:gd name="T47" fmla="*/ 2147483647 h 555"/>
              <a:gd name="T48" fmla="*/ 2147483647 w 967"/>
              <a:gd name="T49" fmla="*/ 2147483647 h 555"/>
              <a:gd name="T50" fmla="*/ 2147483647 w 967"/>
              <a:gd name="T51" fmla="*/ 2147483647 h 555"/>
              <a:gd name="T52" fmla="*/ 2147483647 w 967"/>
              <a:gd name="T53" fmla="*/ 2147483647 h 555"/>
              <a:gd name="T54" fmla="*/ 2147483647 w 967"/>
              <a:gd name="T55" fmla="*/ 2147483647 h 555"/>
              <a:gd name="T56" fmla="*/ 2147483647 w 967"/>
              <a:gd name="T57" fmla="*/ 2147483647 h 555"/>
              <a:gd name="T58" fmla="*/ 2147483647 w 967"/>
              <a:gd name="T59" fmla="*/ 2147483647 h 55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67"/>
              <a:gd name="T91" fmla="*/ 0 h 555"/>
              <a:gd name="T92" fmla="*/ 967 w 967"/>
              <a:gd name="T93" fmla="*/ 555 h 55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67" h="555">
                <a:moveTo>
                  <a:pt x="11" y="264"/>
                </a:moveTo>
                <a:cubicBezTo>
                  <a:pt x="18" y="256"/>
                  <a:pt x="44" y="232"/>
                  <a:pt x="55" y="216"/>
                </a:cubicBezTo>
                <a:cubicBezTo>
                  <a:pt x="66" y="200"/>
                  <a:pt x="64" y="177"/>
                  <a:pt x="75" y="168"/>
                </a:cubicBezTo>
                <a:cubicBezTo>
                  <a:pt x="86" y="159"/>
                  <a:pt x="111" y="169"/>
                  <a:pt x="123" y="160"/>
                </a:cubicBezTo>
                <a:cubicBezTo>
                  <a:pt x="135" y="151"/>
                  <a:pt x="134" y="123"/>
                  <a:pt x="147" y="112"/>
                </a:cubicBezTo>
                <a:cubicBezTo>
                  <a:pt x="160" y="101"/>
                  <a:pt x="183" y="92"/>
                  <a:pt x="199" y="92"/>
                </a:cubicBezTo>
                <a:cubicBezTo>
                  <a:pt x="215" y="92"/>
                  <a:pt x="228" y="119"/>
                  <a:pt x="243" y="112"/>
                </a:cubicBezTo>
                <a:cubicBezTo>
                  <a:pt x="258" y="105"/>
                  <a:pt x="270" y="63"/>
                  <a:pt x="291" y="52"/>
                </a:cubicBezTo>
                <a:cubicBezTo>
                  <a:pt x="312" y="41"/>
                  <a:pt x="344" y="45"/>
                  <a:pt x="367" y="44"/>
                </a:cubicBezTo>
                <a:cubicBezTo>
                  <a:pt x="390" y="43"/>
                  <a:pt x="416" y="32"/>
                  <a:pt x="431" y="44"/>
                </a:cubicBezTo>
                <a:cubicBezTo>
                  <a:pt x="446" y="56"/>
                  <a:pt x="441" y="95"/>
                  <a:pt x="459" y="116"/>
                </a:cubicBezTo>
                <a:cubicBezTo>
                  <a:pt x="477" y="137"/>
                  <a:pt x="516" y="159"/>
                  <a:pt x="539" y="168"/>
                </a:cubicBezTo>
                <a:cubicBezTo>
                  <a:pt x="562" y="177"/>
                  <a:pt x="584" y="193"/>
                  <a:pt x="599" y="168"/>
                </a:cubicBezTo>
                <a:cubicBezTo>
                  <a:pt x="614" y="143"/>
                  <a:pt x="616" y="32"/>
                  <a:pt x="627" y="16"/>
                </a:cubicBezTo>
                <a:cubicBezTo>
                  <a:pt x="638" y="0"/>
                  <a:pt x="658" y="57"/>
                  <a:pt x="667" y="72"/>
                </a:cubicBezTo>
                <a:cubicBezTo>
                  <a:pt x="676" y="87"/>
                  <a:pt x="674" y="95"/>
                  <a:pt x="683" y="104"/>
                </a:cubicBezTo>
                <a:cubicBezTo>
                  <a:pt x="692" y="113"/>
                  <a:pt x="710" y="111"/>
                  <a:pt x="719" y="124"/>
                </a:cubicBezTo>
                <a:cubicBezTo>
                  <a:pt x="728" y="137"/>
                  <a:pt x="738" y="165"/>
                  <a:pt x="739" y="180"/>
                </a:cubicBezTo>
                <a:cubicBezTo>
                  <a:pt x="740" y="195"/>
                  <a:pt x="718" y="199"/>
                  <a:pt x="727" y="212"/>
                </a:cubicBezTo>
                <a:cubicBezTo>
                  <a:pt x="736" y="225"/>
                  <a:pt x="766" y="235"/>
                  <a:pt x="791" y="260"/>
                </a:cubicBezTo>
                <a:cubicBezTo>
                  <a:pt x="816" y="285"/>
                  <a:pt x="853" y="337"/>
                  <a:pt x="875" y="360"/>
                </a:cubicBezTo>
                <a:cubicBezTo>
                  <a:pt x="897" y="383"/>
                  <a:pt x="915" y="384"/>
                  <a:pt x="923" y="400"/>
                </a:cubicBezTo>
                <a:cubicBezTo>
                  <a:pt x="931" y="416"/>
                  <a:pt x="921" y="433"/>
                  <a:pt x="923" y="456"/>
                </a:cubicBezTo>
                <a:cubicBezTo>
                  <a:pt x="925" y="479"/>
                  <a:pt x="967" y="520"/>
                  <a:pt x="935" y="536"/>
                </a:cubicBezTo>
                <a:cubicBezTo>
                  <a:pt x="903" y="552"/>
                  <a:pt x="854" y="549"/>
                  <a:pt x="731" y="552"/>
                </a:cubicBezTo>
                <a:cubicBezTo>
                  <a:pt x="608" y="555"/>
                  <a:pt x="304" y="552"/>
                  <a:pt x="195" y="552"/>
                </a:cubicBezTo>
                <a:cubicBezTo>
                  <a:pt x="86" y="552"/>
                  <a:pt x="110" y="554"/>
                  <a:pt x="79" y="552"/>
                </a:cubicBezTo>
                <a:cubicBezTo>
                  <a:pt x="48" y="550"/>
                  <a:pt x="22" y="548"/>
                  <a:pt x="11" y="540"/>
                </a:cubicBezTo>
                <a:cubicBezTo>
                  <a:pt x="0" y="532"/>
                  <a:pt x="11" y="551"/>
                  <a:pt x="11" y="504"/>
                </a:cubicBezTo>
                <a:cubicBezTo>
                  <a:pt x="11" y="457"/>
                  <a:pt x="11" y="308"/>
                  <a:pt x="11" y="256"/>
                </a:cubicBezTo>
              </a:path>
            </a:pathLst>
          </a:custGeom>
          <a:gradFill rotWithShape="1">
            <a:gsLst>
              <a:gs pos="0">
                <a:srgbClr val="477647"/>
              </a:gs>
              <a:gs pos="50000">
                <a:srgbClr val="99FF99"/>
              </a:gs>
              <a:gs pos="100000">
                <a:srgbClr val="477647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6" name="Text Box 8"/>
          <p:cNvSpPr txBox="1">
            <a:spLocks noChangeArrowheads="1"/>
          </p:cNvSpPr>
          <p:nvPr/>
        </p:nvSpPr>
        <p:spPr bwMode="auto">
          <a:xfrm>
            <a:off x="846138" y="4278313"/>
            <a:ext cx="9268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Darwin</a:t>
            </a:r>
          </a:p>
        </p:txBody>
      </p:sp>
      <p:sp>
        <p:nvSpPr>
          <p:cNvPr id="50187" name="Freeform 9"/>
          <p:cNvSpPr>
            <a:spLocks/>
          </p:cNvSpPr>
          <p:nvPr/>
        </p:nvSpPr>
        <p:spPr bwMode="auto">
          <a:xfrm>
            <a:off x="1338263" y="3990975"/>
            <a:ext cx="836612" cy="430213"/>
          </a:xfrm>
          <a:custGeom>
            <a:avLst/>
            <a:gdLst>
              <a:gd name="T0" fmla="*/ 2147483647 w 527"/>
              <a:gd name="T1" fmla="*/ 2147483647 h 271"/>
              <a:gd name="T2" fmla="*/ 2147483647 w 527"/>
              <a:gd name="T3" fmla="*/ 2147483647 h 271"/>
              <a:gd name="T4" fmla="*/ 2147483647 w 527"/>
              <a:gd name="T5" fmla="*/ 2147483647 h 271"/>
              <a:gd name="T6" fmla="*/ 2147483647 w 527"/>
              <a:gd name="T7" fmla="*/ 2147483647 h 271"/>
              <a:gd name="T8" fmla="*/ 2147483647 w 527"/>
              <a:gd name="T9" fmla="*/ 2147483647 h 271"/>
              <a:gd name="T10" fmla="*/ 2147483647 w 527"/>
              <a:gd name="T11" fmla="*/ 2147483647 h 271"/>
              <a:gd name="T12" fmla="*/ 2147483647 w 527"/>
              <a:gd name="T13" fmla="*/ 2147483647 h 271"/>
              <a:gd name="T14" fmla="*/ 2147483647 w 527"/>
              <a:gd name="T15" fmla="*/ 2147483647 h 271"/>
              <a:gd name="T16" fmla="*/ 2147483647 w 527"/>
              <a:gd name="T17" fmla="*/ 2147483647 h 271"/>
              <a:gd name="T18" fmla="*/ 2147483647 w 527"/>
              <a:gd name="T19" fmla="*/ 2147483647 h 271"/>
              <a:gd name="T20" fmla="*/ 2147483647 w 527"/>
              <a:gd name="T21" fmla="*/ 2147483647 h 271"/>
              <a:gd name="T22" fmla="*/ 2147483647 w 527"/>
              <a:gd name="T23" fmla="*/ 2147483647 h 271"/>
              <a:gd name="T24" fmla="*/ 2147483647 w 527"/>
              <a:gd name="T25" fmla="*/ 2147483647 h 271"/>
              <a:gd name="T26" fmla="*/ 2147483647 w 527"/>
              <a:gd name="T27" fmla="*/ 2147483647 h 271"/>
              <a:gd name="T28" fmla="*/ 2147483647 w 527"/>
              <a:gd name="T29" fmla="*/ 2147483647 h 271"/>
              <a:gd name="T30" fmla="*/ 2147483647 w 527"/>
              <a:gd name="T31" fmla="*/ 2147483647 h 271"/>
              <a:gd name="T32" fmla="*/ 2147483647 w 527"/>
              <a:gd name="T33" fmla="*/ 2147483647 h 271"/>
              <a:gd name="T34" fmla="*/ 2147483647 w 527"/>
              <a:gd name="T35" fmla="*/ 2147483647 h 271"/>
              <a:gd name="T36" fmla="*/ 2147483647 w 527"/>
              <a:gd name="T37" fmla="*/ 2147483647 h 271"/>
              <a:gd name="T38" fmla="*/ 2147483647 w 527"/>
              <a:gd name="T39" fmla="*/ 2147483647 h 271"/>
              <a:gd name="T40" fmla="*/ 2147483647 w 527"/>
              <a:gd name="T41" fmla="*/ 2147483647 h 271"/>
              <a:gd name="T42" fmla="*/ 2147483647 w 527"/>
              <a:gd name="T43" fmla="*/ 2147483647 h 271"/>
              <a:gd name="T44" fmla="*/ 2147483647 w 527"/>
              <a:gd name="T45" fmla="*/ 2147483647 h 271"/>
              <a:gd name="T46" fmla="*/ 2147483647 w 527"/>
              <a:gd name="T47" fmla="*/ 2147483647 h 271"/>
              <a:gd name="T48" fmla="*/ 2147483647 w 527"/>
              <a:gd name="T49" fmla="*/ 2147483647 h 271"/>
              <a:gd name="T50" fmla="*/ 2147483647 w 527"/>
              <a:gd name="T51" fmla="*/ 2147483647 h 271"/>
              <a:gd name="T52" fmla="*/ 2147483647 w 527"/>
              <a:gd name="T53" fmla="*/ 2147483647 h 271"/>
              <a:gd name="T54" fmla="*/ 2147483647 w 527"/>
              <a:gd name="T55" fmla="*/ 2147483647 h 271"/>
              <a:gd name="T56" fmla="*/ 2147483647 w 527"/>
              <a:gd name="T57" fmla="*/ 2147483647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27"/>
              <a:gd name="T88" fmla="*/ 0 h 271"/>
              <a:gd name="T89" fmla="*/ 527 w 527"/>
              <a:gd name="T90" fmla="*/ 271 h 27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27" h="271">
                <a:moveTo>
                  <a:pt x="213" y="222"/>
                </a:moveTo>
                <a:cubicBezTo>
                  <a:pt x="200" y="219"/>
                  <a:pt x="177" y="222"/>
                  <a:pt x="177" y="214"/>
                </a:cubicBezTo>
                <a:cubicBezTo>
                  <a:pt x="177" y="206"/>
                  <a:pt x="210" y="187"/>
                  <a:pt x="213" y="174"/>
                </a:cubicBezTo>
                <a:cubicBezTo>
                  <a:pt x="216" y="161"/>
                  <a:pt x="208" y="143"/>
                  <a:pt x="193" y="134"/>
                </a:cubicBezTo>
                <a:cubicBezTo>
                  <a:pt x="178" y="125"/>
                  <a:pt x="142" y="124"/>
                  <a:pt x="121" y="118"/>
                </a:cubicBezTo>
                <a:cubicBezTo>
                  <a:pt x="100" y="112"/>
                  <a:pt x="86" y="105"/>
                  <a:pt x="69" y="98"/>
                </a:cubicBezTo>
                <a:cubicBezTo>
                  <a:pt x="52" y="91"/>
                  <a:pt x="27" y="85"/>
                  <a:pt x="21" y="78"/>
                </a:cubicBezTo>
                <a:cubicBezTo>
                  <a:pt x="15" y="71"/>
                  <a:pt x="36" y="63"/>
                  <a:pt x="33" y="54"/>
                </a:cubicBezTo>
                <a:cubicBezTo>
                  <a:pt x="30" y="45"/>
                  <a:pt x="2" y="31"/>
                  <a:pt x="1" y="22"/>
                </a:cubicBezTo>
                <a:cubicBezTo>
                  <a:pt x="0" y="13"/>
                  <a:pt x="16" y="4"/>
                  <a:pt x="29" y="2"/>
                </a:cubicBezTo>
                <a:cubicBezTo>
                  <a:pt x="42" y="0"/>
                  <a:pt x="68" y="0"/>
                  <a:pt x="77" y="10"/>
                </a:cubicBezTo>
                <a:cubicBezTo>
                  <a:pt x="86" y="20"/>
                  <a:pt x="77" y="53"/>
                  <a:pt x="85" y="62"/>
                </a:cubicBezTo>
                <a:cubicBezTo>
                  <a:pt x="93" y="71"/>
                  <a:pt x="112" y="67"/>
                  <a:pt x="125" y="62"/>
                </a:cubicBezTo>
                <a:cubicBezTo>
                  <a:pt x="138" y="57"/>
                  <a:pt x="151" y="33"/>
                  <a:pt x="165" y="30"/>
                </a:cubicBezTo>
                <a:cubicBezTo>
                  <a:pt x="179" y="27"/>
                  <a:pt x="195" y="39"/>
                  <a:pt x="209" y="42"/>
                </a:cubicBezTo>
                <a:cubicBezTo>
                  <a:pt x="223" y="45"/>
                  <a:pt x="232" y="43"/>
                  <a:pt x="249" y="50"/>
                </a:cubicBezTo>
                <a:cubicBezTo>
                  <a:pt x="266" y="57"/>
                  <a:pt x="288" y="71"/>
                  <a:pt x="313" y="82"/>
                </a:cubicBezTo>
                <a:cubicBezTo>
                  <a:pt x="338" y="93"/>
                  <a:pt x="385" y="107"/>
                  <a:pt x="401" y="118"/>
                </a:cubicBezTo>
                <a:cubicBezTo>
                  <a:pt x="417" y="129"/>
                  <a:pt x="400" y="139"/>
                  <a:pt x="409" y="146"/>
                </a:cubicBezTo>
                <a:cubicBezTo>
                  <a:pt x="418" y="153"/>
                  <a:pt x="442" y="143"/>
                  <a:pt x="453" y="158"/>
                </a:cubicBezTo>
                <a:cubicBezTo>
                  <a:pt x="464" y="173"/>
                  <a:pt x="461" y="216"/>
                  <a:pt x="473" y="234"/>
                </a:cubicBezTo>
                <a:cubicBezTo>
                  <a:pt x="485" y="252"/>
                  <a:pt x="527" y="261"/>
                  <a:pt x="525" y="266"/>
                </a:cubicBezTo>
                <a:cubicBezTo>
                  <a:pt x="523" y="271"/>
                  <a:pt x="476" y="268"/>
                  <a:pt x="461" y="262"/>
                </a:cubicBezTo>
                <a:cubicBezTo>
                  <a:pt x="446" y="256"/>
                  <a:pt x="450" y="245"/>
                  <a:pt x="433" y="230"/>
                </a:cubicBezTo>
                <a:cubicBezTo>
                  <a:pt x="416" y="215"/>
                  <a:pt x="370" y="175"/>
                  <a:pt x="357" y="174"/>
                </a:cubicBezTo>
                <a:cubicBezTo>
                  <a:pt x="344" y="173"/>
                  <a:pt x="367" y="210"/>
                  <a:pt x="357" y="222"/>
                </a:cubicBezTo>
                <a:cubicBezTo>
                  <a:pt x="347" y="234"/>
                  <a:pt x="314" y="244"/>
                  <a:pt x="297" y="246"/>
                </a:cubicBezTo>
                <a:cubicBezTo>
                  <a:pt x="280" y="248"/>
                  <a:pt x="271" y="238"/>
                  <a:pt x="257" y="234"/>
                </a:cubicBezTo>
                <a:cubicBezTo>
                  <a:pt x="243" y="230"/>
                  <a:pt x="221" y="229"/>
                  <a:pt x="213" y="222"/>
                </a:cubicBezTo>
                <a:close/>
              </a:path>
            </a:pathLst>
          </a:custGeom>
          <a:gradFill rotWithShape="1">
            <a:gsLst>
              <a:gs pos="0">
                <a:srgbClr val="477647"/>
              </a:gs>
              <a:gs pos="50000">
                <a:srgbClr val="99FF99"/>
              </a:gs>
              <a:gs pos="100000">
                <a:srgbClr val="477647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8" name="Freeform 10"/>
          <p:cNvSpPr>
            <a:spLocks/>
          </p:cNvSpPr>
          <p:nvPr/>
        </p:nvSpPr>
        <p:spPr bwMode="auto">
          <a:xfrm>
            <a:off x="2082800" y="4164013"/>
            <a:ext cx="169863" cy="107950"/>
          </a:xfrm>
          <a:custGeom>
            <a:avLst/>
            <a:gdLst>
              <a:gd name="T0" fmla="*/ 2147483647 w 107"/>
              <a:gd name="T1" fmla="*/ 2147483647 h 68"/>
              <a:gd name="T2" fmla="*/ 2147483647 w 107"/>
              <a:gd name="T3" fmla="*/ 2147483647 h 68"/>
              <a:gd name="T4" fmla="*/ 2147483647 w 107"/>
              <a:gd name="T5" fmla="*/ 2147483647 h 68"/>
              <a:gd name="T6" fmla="*/ 2147483647 w 107"/>
              <a:gd name="T7" fmla="*/ 2147483647 h 68"/>
              <a:gd name="T8" fmla="*/ 2147483647 w 107"/>
              <a:gd name="T9" fmla="*/ 2147483647 h 68"/>
              <a:gd name="T10" fmla="*/ 2147483647 w 107"/>
              <a:gd name="T11" fmla="*/ 2147483647 h 68"/>
              <a:gd name="T12" fmla="*/ 0 w 107"/>
              <a:gd name="T13" fmla="*/ 2147483647 h 68"/>
              <a:gd name="T14" fmla="*/ 2147483647 w 107"/>
              <a:gd name="T15" fmla="*/ 2147483647 h 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7"/>
              <a:gd name="T25" fmla="*/ 0 h 68"/>
              <a:gd name="T26" fmla="*/ 107 w 107"/>
              <a:gd name="T27" fmla="*/ 68 h 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7" h="68">
                <a:moveTo>
                  <a:pt x="32" y="17"/>
                </a:moveTo>
                <a:cubicBezTo>
                  <a:pt x="36" y="15"/>
                  <a:pt x="46" y="20"/>
                  <a:pt x="56" y="17"/>
                </a:cubicBezTo>
                <a:cubicBezTo>
                  <a:pt x="66" y="14"/>
                  <a:pt x="84" y="0"/>
                  <a:pt x="92" y="1"/>
                </a:cubicBezTo>
                <a:cubicBezTo>
                  <a:pt x="100" y="2"/>
                  <a:pt x="107" y="12"/>
                  <a:pt x="104" y="21"/>
                </a:cubicBezTo>
                <a:cubicBezTo>
                  <a:pt x="101" y="30"/>
                  <a:pt x="84" y="46"/>
                  <a:pt x="72" y="53"/>
                </a:cubicBezTo>
                <a:cubicBezTo>
                  <a:pt x="60" y="60"/>
                  <a:pt x="44" y="68"/>
                  <a:pt x="32" y="65"/>
                </a:cubicBezTo>
                <a:cubicBezTo>
                  <a:pt x="20" y="62"/>
                  <a:pt x="0" y="41"/>
                  <a:pt x="0" y="33"/>
                </a:cubicBezTo>
                <a:cubicBezTo>
                  <a:pt x="0" y="25"/>
                  <a:pt x="25" y="20"/>
                  <a:pt x="32" y="17"/>
                </a:cubicBezTo>
                <a:close/>
              </a:path>
            </a:pathLst>
          </a:custGeom>
          <a:gradFill rotWithShape="1">
            <a:gsLst>
              <a:gs pos="0">
                <a:srgbClr val="477647"/>
              </a:gs>
              <a:gs pos="50000">
                <a:srgbClr val="99FF99"/>
              </a:gs>
              <a:gs pos="100000">
                <a:srgbClr val="477647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9" name="Freeform 11"/>
          <p:cNvSpPr>
            <a:spLocks/>
          </p:cNvSpPr>
          <p:nvPr/>
        </p:nvSpPr>
        <p:spPr bwMode="auto">
          <a:xfrm>
            <a:off x="2251075" y="4098925"/>
            <a:ext cx="136525" cy="84138"/>
          </a:xfrm>
          <a:custGeom>
            <a:avLst/>
            <a:gdLst>
              <a:gd name="T0" fmla="*/ 2147483647 w 86"/>
              <a:gd name="T1" fmla="*/ 2147483647 h 53"/>
              <a:gd name="T2" fmla="*/ 2147483647 w 86"/>
              <a:gd name="T3" fmla="*/ 2147483647 h 53"/>
              <a:gd name="T4" fmla="*/ 2147483647 w 86"/>
              <a:gd name="T5" fmla="*/ 2147483647 h 53"/>
              <a:gd name="T6" fmla="*/ 2147483647 w 86"/>
              <a:gd name="T7" fmla="*/ 2147483647 h 53"/>
              <a:gd name="T8" fmla="*/ 2147483647 w 86"/>
              <a:gd name="T9" fmla="*/ 2147483647 h 53"/>
              <a:gd name="T10" fmla="*/ 2147483647 w 86"/>
              <a:gd name="T11" fmla="*/ 2147483647 h 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6"/>
              <a:gd name="T19" fmla="*/ 0 h 53"/>
              <a:gd name="T20" fmla="*/ 86 w 86"/>
              <a:gd name="T21" fmla="*/ 53 h 5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6" h="53">
                <a:moveTo>
                  <a:pt x="81" y="50"/>
                </a:moveTo>
                <a:cubicBezTo>
                  <a:pt x="76" y="53"/>
                  <a:pt x="42" y="49"/>
                  <a:pt x="29" y="42"/>
                </a:cubicBezTo>
                <a:cubicBezTo>
                  <a:pt x="16" y="35"/>
                  <a:pt x="0" y="17"/>
                  <a:pt x="1" y="10"/>
                </a:cubicBezTo>
                <a:cubicBezTo>
                  <a:pt x="2" y="3"/>
                  <a:pt x="23" y="0"/>
                  <a:pt x="33" y="2"/>
                </a:cubicBezTo>
                <a:cubicBezTo>
                  <a:pt x="43" y="4"/>
                  <a:pt x="53" y="14"/>
                  <a:pt x="61" y="22"/>
                </a:cubicBezTo>
                <a:cubicBezTo>
                  <a:pt x="69" y="30"/>
                  <a:pt x="86" y="47"/>
                  <a:pt x="81" y="5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0" name="Text Box 12"/>
          <p:cNvSpPr txBox="1">
            <a:spLocks noChangeArrowheads="1"/>
          </p:cNvSpPr>
          <p:nvPr/>
        </p:nvSpPr>
        <p:spPr bwMode="auto">
          <a:xfrm>
            <a:off x="2386013" y="4125913"/>
            <a:ext cx="8787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Rabaul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0191" name="Text Box 13"/>
          <p:cNvSpPr txBox="1">
            <a:spLocks noChangeArrowheads="1"/>
          </p:cNvSpPr>
          <p:nvPr/>
        </p:nvSpPr>
        <p:spPr bwMode="auto">
          <a:xfrm>
            <a:off x="1258888" y="4248150"/>
            <a:ext cx="23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0192" name="Text Box 14"/>
          <p:cNvSpPr txBox="1">
            <a:spLocks noChangeArrowheads="1"/>
          </p:cNvSpPr>
          <p:nvPr/>
        </p:nvSpPr>
        <p:spPr bwMode="auto">
          <a:xfrm>
            <a:off x="2190750" y="3810000"/>
            <a:ext cx="23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0193" name="Text Box 15"/>
          <p:cNvSpPr txBox="1">
            <a:spLocks noChangeArrowheads="1"/>
          </p:cNvSpPr>
          <p:nvPr/>
        </p:nvSpPr>
        <p:spPr bwMode="auto">
          <a:xfrm>
            <a:off x="3846513" y="3440113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Fanning</a:t>
            </a:r>
          </a:p>
        </p:txBody>
      </p:sp>
      <p:sp>
        <p:nvSpPr>
          <p:cNvPr id="50194" name="Text Box 16"/>
          <p:cNvSpPr txBox="1">
            <a:spLocks noChangeArrowheads="1"/>
          </p:cNvSpPr>
          <p:nvPr/>
        </p:nvSpPr>
        <p:spPr bwMode="auto">
          <a:xfrm>
            <a:off x="4814888" y="4438650"/>
            <a:ext cx="23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0195" name="Text Box 17"/>
          <p:cNvSpPr txBox="1">
            <a:spLocks noChangeArrowheads="1"/>
          </p:cNvSpPr>
          <p:nvPr/>
        </p:nvSpPr>
        <p:spPr bwMode="auto">
          <a:xfrm>
            <a:off x="4508500" y="4811713"/>
            <a:ext cx="763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Tahiti</a:t>
            </a:r>
          </a:p>
        </p:txBody>
      </p:sp>
      <p:sp>
        <p:nvSpPr>
          <p:cNvPr id="50196" name="Text Box 18"/>
          <p:cNvSpPr txBox="1">
            <a:spLocks noChangeArrowheads="1"/>
          </p:cNvSpPr>
          <p:nvPr/>
        </p:nvSpPr>
        <p:spPr bwMode="auto">
          <a:xfrm>
            <a:off x="4357688" y="3487738"/>
            <a:ext cx="23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0198" name="Text Box 20"/>
          <p:cNvSpPr txBox="1">
            <a:spLocks noChangeArrowheads="1"/>
          </p:cNvSpPr>
          <p:nvPr/>
        </p:nvSpPr>
        <p:spPr bwMode="auto">
          <a:xfrm>
            <a:off x="6781800" y="4278313"/>
            <a:ext cx="1274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Santa Cruz</a:t>
            </a:r>
          </a:p>
        </p:txBody>
      </p:sp>
      <p:sp>
        <p:nvSpPr>
          <p:cNvPr id="50199" name="Text Box 23"/>
          <p:cNvSpPr txBox="1">
            <a:spLocks noChangeArrowheads="1"/>
          </p:cNvSpPr>
          <p:nvPr/>
        </p:nvSpPr>
        <p:spPr bwMode="auto">
          <a:xfrm>
            <a:off x="7392988" y="3657600"/>
            <a:ext cx="23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 flipV="1">
            <a:off x="7442200" y="4038600"/>
            <a:ext cx="101600" cy="304800"/>
          </a:xfrm>
          <a:prstGeom prst="line">
            <a:avLst/>
          </a:prstGeom>
          <a:noFill/>
          <a:ln w="38100">
            <a:solidFill>
              <a:srgbClr val="00006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201" name="Text Box 25"/>
          <p:cNvSpPr txBox="1">
            <a:spLocks noChangeArrowheads="1"/>
          </p:cNvSpPr>
          <p:nvPr/>
        </p:nvSpPr>
        <p:spPr bwMode="auto">
          <a:xfrm>
            <a:off x="7467600" y="4724400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Callao</a:t>
            </a: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838200" y="3962400"/>
            <a:ext cx="7543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711200" y="5345113"/>
            <a:ext cx="7940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120˚              140˚              160˚              180˚              160˚              140˚              120˚             100˚               80˚            </a:t>
            </a:r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677863" y="2297113"/>
            <a:ext cx="7359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120˚              140˚              160˚              180˚              160˚              140˚              120˚             100˚               80</a:t>
            </a:r>
            <a:r>
              <a:rPr lang="en-US" sz="1200" dirty="0">
                <a:solidFill>
                  <a:schemeClr val="bg1"/>
                </a:solidFill>
              </a:rPr>
              <a:t>˚</a:t>
            </a:r>
          </a:p>
        </p:txBody>
      </p:sp>
      <p:sp>
        <p:nvSpPr>
          <p:cNvPr id="50207" name="Text Box 31"/>
          <p:cNvSpPr txBox="1">
            <a:spLocks noChangeArrowheads="1"/>
          </p:cNvSpPr>
          <p:nvPr/>
        </p:nvSpPr>
        <p:spPr bwMode="auto">
          <a:xfrm>
            <a:off x="447675" y="2906713"/>
            <a:ext cx="41710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20˚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0˚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20˚</a:t>
            </a:r>
          </a:p>
        </p:txBody>
      </p: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8328025" y="2911475"/>
            <a:ext cx="41710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20˚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0˚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20˚</a:t>
            </a:r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6080125" y="286385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7467600" y="38862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4" name="Oval 38"/>
          <p:cNvSpPr>
            <a:spLocks noChangeArrowheads="1"/>
          </p:cNvSpPr>
          <p:nvPr/>
        </p:nvSpPr>
        <p:spPr bwMode="auto">
          <a:xfrm>
            <a:off x="2209800" y="41148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1295400" y="44958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6" name="Oval 40"/>
          <p:cNvSpPr>
            <a:spLocks noChangeArrowheads="1"/>
          </p:cNvSpPr>
          <p:nvPr/>
        </p:nvSpPr>
        <p:spPr bwMode="auto">
          <a:xfrm>
            <a:off x="8077200" y="43434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4419600" y="37338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4800600" y="46482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9" name="Line 43"/>
          <p:cNvSpPr>
            <a:spLocks noChangeShapeType="1"/>
          </p:cNvSpPr>
          <p:nvPr/>
        </p:nvSpPr>
        <p:spPr bwMode="auto">
          <a:xfrm flipV="1">
            <a:off x="8001000" y="4495800"/>
            <a:ext cx="76200" cy="228600"/>
          </a:xfrm>
          <a:prstGeom prst="line">
            <a:avLst/>
          </a:prstGeom>
          <a:noFill/>
          <a:ln w="38100">
            <a:solidFill>
              <a:srgbClr val="00006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220" name="Text Box 48"/>
          <p:cNvSpPr txBox="1">
            <a:spLocks noChangeArrowheads="1"/>
          </p:cNvSpPr>
          <p:nvPr/>
        </p:nvSpPr>
        <p:spPr bwMode="auto">
          <a:xfrm>
            <a:off x="519113" y="1268413"/>
            <a:ext cx="80279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Changes in Sea Level Indicate the Onset of El Niño </a:t>
            </a:r>
          </a:p>
        </p:txBody>
      </p:sp>
      <p:sp>
        <p:nvSpPr>
          <p:cNvPr id="97329" name="Line 49"/>
          <p:cNvSpPr>
            <a:spLocks noChangeShapeType="1"/>
          </p:cNvSpPr>
          <p:nvPr/>
        </p:nvSpPr>
        <p:spPr bwMode="auto">
          <a:xfrm flipH="1">
            <a:off x="2362200" y="1752600"/>
            <a:ext cx="304800" cy="2286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7330" name="Line 50"/>
          <p:cNvSpPr>
            <a:spLocks noChangeShapeType="1"/>
          </p:cNvSpPr>
          <p:nvPr/>
        </p:nvSpPr>
        <p:spPr bwMode="auto">
          <a:xfrm>
            <a:off x="3886200" y="1828800"/>
            <a:ext cx="533400" cy="1600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7331" name="Line 51"/>
          <p:cNvSpPr>
            <a:spLocks noChangeShapeType="1"/>
          </p:cNvSpPr>
          <p:nvPr/>
        </p:nvSpPr>
        <p:spPr bwMode="auto">
          <a:xfrm>
            <a:off x="5638800" y="1905000"/>
            <a:ext cx="1828800" cy="1905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7332" name="Line 52"/>
          <p:cNvSpPr>
            <a:spLocks noChangeShapeType="1"/>
          </p:cNvSpPr>
          <p:nvPr/>
        </p:nvSpPr>
        <p:spPr bwMode="auto">
          <a:xfrm>
            <a:off x="7239000" y="1828800"/>
            <a:ext cx="914400" cy="2438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7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29" grpId="0" animBg="1"/>
      <p:bldP spid="97330" grpId="0" animBg="1"/>
      <p:bldP spid="97331" grpId="0" animBg="1"/>
      <p:bldP spid="973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13D581D-27EE-4B9F-899C-DC76F503165E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51204" name="Picture 7" descr="sea level"/>
          <p:cNvPicPr>
            <a:picLocks noChangeAspect="1" noChangeArrowheads="1"/>
          </p:cNvPicPr>
          <p:nvPr/>
        </p:nvPicPr>
        <p:blipFill>
          <a:blip r:embed="rId3" cstate="print"/>
          <a:srcRect l="1790" b="1234"/>
          <a:stretch>
            <a:fillRect/>
          </a:stretch>
        </p:blipFill>
        <p:spPr bwMode="auto">
          <a:xfrm>
            <a:off x="4572000" y="304800"/>
            <a:ext cx="4179888" cy="6096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08978" y="1454527"/>
            <a:ext cx="337624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Shoreside</a:t>
            </a:r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Tide Gauges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Show Sea Level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Height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Lowering in the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West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And Rising in the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East</a:t>
            </a:r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7" name="Down Arrow 6"/>
          <p:cNvSpPr/>
          <p:nvPr/>
        </p:nvSpPr>
        <p:spPr bwMode="auto">
          <a:xfrm flipV="1">
            <a:off x="5486400" y="1143000"/>
            <a:ext cx="484632" cy="9784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 flipV="1">
            <a:off x="6934200" y="2362200"/>
            <a:ext cx="484632" cy="9784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flipV="1">
            <a:off x="7772400" y="3429000"/>
            <a:ext cx="484632" cy="9784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 flipV="1">
            <a:off x="7848600" y="4572000"/>
            <a:ext cx="484632" cy="9784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5105400"/>
            <a:ext cx="6753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Kelvin Wave Crossing the Pacific</a:t>
            </a:r>
          </a:p>
          <a:p>
            <a:pPr algn="ctr"/>
            <a:r>
              <a:rPr lang="en-US" sz="3600" dirty="0" smtClean="0"/>
              <a:t>January-February 2010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2845" y="228600"/>
            <a:ext cx="8839200" cy="4800600"/>
            <a:chOff x="152400" y="228600"/>
            <a:chExt cx="8839200" cy="48006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52400" y="228600"/>
              <a:ext cx="8839200" cy="4800600"/>
            </a:xfrm>
            <a:prstGeom prst="rect">
              <a:avLst/>
            </a:prstGeom>
            <a:solidFill>
              <a:schemeClr val="tx1"/>
            </a:solidFill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8637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762000"/>
              <a:ext cx="8639175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37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7400" y="3886200"/>
              <a:ext cx="4953000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990600" y="304800"/>
              <a:ext cx="71673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January 15                          January 30                               February 15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38400" y="3657600"/>
              <a:ext cx="3996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</a:rPr>
                <a:t>Sea Surface Height Anomaly (mm)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28800" y="4343400"/>
              <a:ext cx="5006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-220                             0                               220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ransition spd="slow"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2E6A8-8C56-443E-BC82-9288A53BBAC6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533400" y="1981200"/>
            <a:ext cx="8153400" cy="41148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dirty="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26629" name="Rectangle 14"/>
          <p:cNvSpPr>
            <a:spLocks noChangeArrowheads="1"/>
          </p:cNvSpPr>
          <p:nvPr/>
        </p:nvSpPr>
        <p:spPr bwMode="auto">
          <a:xfrm>
            <a:off x="609600" y="3962400"/>
            <a:ext cx="8077200" cy="21336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 dirty="0">
              <a:solidFill>
                <a:srgbClr val="99CCFF"/>
              </a:solidFill>
              <a:latin typeface="Jester" pitchFamily="2" charset="0"/>
            </a:endParaRPr>
          </a:p>
        </p:txBody>
      </p:sp>
      <p:sp>
        <p:nvSpPr>
          <p:cNvPr id="26630" name="AutoShape 4"/>
          <p:cNvSpPr>
            <a:spLocks noChangeArrowheads="1"/>
          </p:cNvSpPr>
          <p:nvPr/>
        </p:nvSpPr>
        <p:spPr bwMode="auto">
          <a:xfrm>
            <a:off x="533400" y="3810000"/>
            <a:ext cx="990600" cy="22860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6631" name="AutoShape 6"/>
          <p:cNvSpPr>
            <a:spLocks noChangeArrowheads="1"/>
          </p:cNvSpPr>
          <p:nvPr/>
        </p:nvSpPr>
        <p:spPr bwMode="auto">
          <a:xfrm>
            <a:off x="3962400" y="43434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082925" y="4743450"/>
            <a:ext cx="2635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Jester" pitchFamily="2" charset="0"/>
              </a:rPr>
              <a:t>Equatorial Current</a:t>
            </a: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 flipH="1">
            <a:off x="7467600" y="3733800"/>
            <a:ext cx="1219200" cy="23622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33400" y="1981200"/>
            <a:ext cx="8153400" cy="41148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2506785" y="869950"/>
            <a:ext cx="38940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50800" dist="63500" dir="2220000" algn="tl" rotWithShape="0">
                    <a:schemeClr val="bg2"/>
                  </a:outerShdw>
                </a:effectLst>
                <a:latin typeface="Jester" pitchFamily="2" charset="0"/>
                <a:cs typeface="+mn-cs"/>
              </a:rPr>
              <a:t>El Ni</a:t>
            </a:r>
            <a:r>
              <a:rPr lang="en-US" sz="3600" b="1" dirty="0">
                <a:solidFill>
                  <a:schemeClr val="tx1"/>
                </a:solidFill>
                <a:effectLst>
                  <a:outerShdw blurRad="50800" dist="63500" dir="2220000" algn="tl" rotWithShape="0">
                    <a:schemeClr val="bg2"/>
                  </a:outerShdw>
                </a:effectLst>
                <a:latin typeface="Jester" pitchFamily="2" charset="0"/>
              </a:rPr>
              <a:t>ño</a:t>
            </a:r>
            <a:r>
              <a:rPr lang="en-US" sz="3600" b="1" dirty="0">
                <a:solidFill>
                  <a:schemeClr val="tx1"/>
                </a:solidFill>
                <a:effectLst>
                  <a:outerShdw blurRad="50800" dist="63500" dir="2220000" algn="tl" rotWithShape="0">
                    <a:schemeClr val="bg2"/>
                  </a:outerShdw>
                </a:effectLst>
                <a:latin typeface="Jester" pitchFamily="2" charset="0"/>
                <a:cs typeface="+mn-cs"/>
              </a:rPr>
              <a:t> Conditions</a:t>
            </a:r>
          </a:p>
        </p:txBody>
      </p:sp>
      <p:sp>
        <p:nvSpPr>
          <p:cNvPr id="26636" name="AutoShape 13"/>
          <p:cNvSpPr>
            <a:spLocks noChangeArrowheads="1"/>
          </p:cNvSpPr>
          <p:nvPr/>
        </p:nvSpPr>
        <p:spPr bwMode="auto">
          <a:xfrm>
            <a:off x="4038600" y="2819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49519" name="AutoShape 15"/>
          <p:cNvSpPr>
            <a:spLocks noChangeArrowheads="1"/>
          </p:cNvSpPr>
          <p:nvPr/>
        </p:nvSpPr>
        <p:spPr bwMode="auto">
          <a:xfrm>
            <a:off x="7620000" y="39624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49520" name="AutoShape 16"/>
          <p:cNvSpPr>
            <a:spLocks noChangeArrowheads="1"/>
          </p:cNvSpPr>
          <p:nvPr/>
        </p:nvSpPr>
        <p:spPr bwMode="auto">
          <a:xfrm>
            <a:off x="1219200" y="300513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899" y="549806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Asia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96200" y="5297269"/>
            <a:ext cx="1019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South </a:t>
            </a:r>
          </a:p>
          <a:p>
            <a:pPr algn="ctr"/>
            <a:r>
              <a:rPr lang="en-US" b="1" dirty="0" smtClean="0"/>
              <a:t>America</a:t>
            </a:r>
            <a:endParaRPr lang="en-US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9" grpId="0" animBg="1"/>
      <p:bldP spid="1495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6"/>
          <p:cNvSpPr>
            <a:spLocks noChangeArrowheads="1"/>
          </p:cNvSpPr>
          <p:nvPr/>
        </p:nvSpPr>
        <p:spPr bwMode="auto">
          <a:xfrm>
            <a:off x="685800" y="1371600"/>
            <a:ext cx="7543800" cy="5029200"/>
          </a:xfrm>
          <a:prstGeom prst="rect">
            <a:avLst/>
          </a:prstGeom>
          <a:solidFill>
            <a:schemeClr val="bg2"/>
          </a:solidFill>
          <a:ln w="762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Jester" pitchFamily="2" charset="0"/>
            </a:endParaRPr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248BCA-9A17-499E-B073-63F1C0A51A21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37220" name="Line 4"/>
          <p:cNvSpPr>
            <a:spLocks noChangeShapeType="1"/>
          </p:cNvSpPr>
          <p:nvPr/>
        </p:nvSpPr>
        <p:spPr bwMode="auto">
          <a:xfrm flipH="1">
            <a:off x="2209800" y="2057400"/>
            <a:ext cx="434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12775" y="609600"/>
            <a:ext cx="3706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Jester" pitchFamily="2" charset="0"/>
              </a:rPr>
              <a:t>Some Definitions:</a:t>
            </a:r>
          </a:p>
        </p:txBody>
      </p:sp>
      <p:sp>
        <p:nvSpPr>
          <p:cNvPr id="137223" name="Text Box 7"/>
          <p:cNvSpPr txBox="1">
            <a:spLocks noChangeArrowheads="1"/>
          </p:cNvSpPr>
          <p:nvPr/>
        </p:nvSpPr>
        <p:spPr bwMode="auto">
          <a:xfrm>
            <a:off x="3594100" y="1543050"/>
            <a:ext cx="1852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Jester" pitchFamily="2" charset="0"/>
              </a:rPr>
              <a:t>Temperature</a:t>
            </a:r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 rot="10800000">
            <a:off x="1464489" y="4056697"/>
            <a:ext cx="553998" cy="91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US" sz="2400" b="1">
                <a:latin typeface="Jester" pitchFamily="2" charset="0"/>
              </a:rPr>
              <a:t>Depth</a:t>
            </a:r>
          </a:p>
        </p:txBody>
      </p:sp>
      <p:sp>
        <p:nvSpPr>
          <p:cNvPr id="137225" name="Freeform 9"/>
          <p:cNvSpPr>
            <a:spLocks/>
          </p:cNvSpPr>
          <p:nvPr/>
        </p:nvSpPr>
        <p:spPr bwMode="auto">
          <a:xfrm>
            <a:off x="2489200" y="2057400"/>
            <a:ext cx="3167063" cy="4343400"/>
          </a:xfrm>
          <a:custGeom>
            <a:avLst/>
            <a:gdLst>
              <a:gd name="T0" fmla="*/ 2147483647 w 1995"/>
              <a:gd name="T1" fmla="*/ 0 h 2736"/>
              <a:gd name="T2" fmla="*/ 2147483647 w 1995"/>
              <a:gd name="T3" fmla="*/ 2147483647 h 2736"/>
              <a:gd name="T4" fmla="*/ 2147483647 w 1995"/>
              <a:gd name="T5" fmla="*/ 2147483647 h 2736"/>
              <a:gd name="T6" fmla="*/ 2147483647 w 1995"/>
              <a:gd name="T7" fmla="*/ 2147483647 h 2736"/>
              <a:gd name="T8" fmla="*/ 0 60000 65536"/>
              <a:gd name="T9" fmla="*/ 0 60000 65536"/>
              <a:gd name="T10" fmla="*/ 0 60000 65536"/>
              <a:gd name="T11" fmla="*/ 0 60000 65536"/>
              <a:gd name="T12" fmla="*/ 0 w 1995"/>
              <a:gd name="T13" fmla="*/ 0 h 2736"/>
              <a:gd name="T14" fmla="*/ 1995 w 1995"/>
              <a:gd name="T15" fmla="*/ 2736 h 27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5" h="2736">
                <a:moveTo>
                  <a:pt x="1936" y="0"/>
                </a:moveTo>
                <a:cubicBezTo>
                  <a:pt x="1901" y="137"/>
                  <a:pt x="1995" y="601"/>
                  <a:pt x="1723" y="825"/>
                </a:cubicBezTo>
                <a:cubicBezTo>
                  <a:pt x="1451" y="1049"/>
                  <a:pt x="588" y="1026"/>
                  <a:pt x="304" y="1344"/>
                </a:cubicBezTo>
                <a:cubicBezTo>
                  <a:pt x="20" y="1662"/>
                  <a:pt x="0" y="2212"/>
                  <a:pt x="16" y="273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7226" name="Line 10"/>
          <p:cNvSpPr>
            <a:spLocks noChangeShapeType="1"/>
          </p:cNvSpPr>
          <p:nvPr/>
        </p:nvSpPr>
        <p:spPr bwMode="auto">
          <a:xfrm flipH="1">
            <a:off x="2209800" y="3276600"/>
            <a:ext cx="4343400" cy="76200"/>
          </a:xfrm>
          <a:prstGeom prst="line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Jester" pitchFamily="2" charset="0"/>
            </a:endParaRPr>
          </a:p>
        </p:txBody>
      </p:sp>
      <p:sp>
        <p:nvSpPr>
          <p:cNvPr id="137227" name="Line 11"/>
          <p:cNvSpPr>
            <a:spLocks noChangeShapeType="1"/>
          </p:cNvSpPr>
          <p:nvPr/>
        </p:nvSpPr>
        <p:spPr bwMode="auto">
          <a:xfrm flipH="1">
            <a:off x="2214563" y="4191000"/>
            <a:ext cx="4343400" cy="76200"/>
          </a:xfrm>
          <a:prstGeom prst="line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Jester" pitchFamily="2" charset="0"/>
            </a:endParaRPr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2965450" y="2533650"/>
            <a:ext cx="180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Jester" pitchFamily="2" charset="0"/>
              </a:rPr>
              <a:t>Mixed Layer</a:t>
            </a:r>
          </a:p>
        </p:txBody>
      </p:sp>
      <p:sp>
        <p:nvSpPr>
          <p:cNvPr id="137229" name="Text Box 13"/>
          <p:cNvSpPr txBox="1">
            <a:spLocks noChangeArrowheads="1"/>
          </p:cNvSpPr>
          <p:nvPr/>
        </p:nvSpPr>
        <p:spPr bwMode="auto">
          <a:xfrm>
            <a:off x="4594225" y="3600450"/>
            <a:ext cx="1797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Jester" pitchFamily="2" charset="0"/>
              </a:rPr>
              <a:t>Thermocline</a:t>
            </a:r>
          </a:p>
        </p:txBody>
      </p:sp>
      <p:sp>
        <p:nvSpPr>
          <p:cNvPr id="137230" name="Text Box 14"/>
          <p:cNvSpPr txBox="1">
            <a:spLocks noChangeArrowheads="1"/>
          </p:cNvSpPr>
          <p:nvPr/>
        </p:nvSpPr>
        <p:spPr bwMode="auto">
          <a:xfrm>
            <a:off x="3348038" y="5276850"/>
            <a:ext cx="1684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Jester" pitchFamily="2" charset="0"/>
              </a:rPr>
              <a:t>Deep Layer</a:t>
            </a:r>
          </a:p>
        </p:txBody>
      </p:sp>
      <p:sp>
        <p:nvSpPr>
          <p:cNvPr id="137231" name="Line 15"/>
          <p:cNvSpPr>
            <a:spLocks noChangeShapeType="1"/>
          </p:cNvSpPr>
          <p:nvPr/>
        </p:nvSpPr>
        <p:spPr bwMode="auto">
          <a:xfrm>
            <a:off x="2209800" y="2028825"/>
            <a:ext cx="0" cy="434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7233" name="Line 17"/>
          <p:cNvSpPr>
            <a:spLocks noChangeShapeType="1"/>
          </p:cNvSpPr>
          <p:nvPr/>
        </p:nvSpPr>
        <p:spPr bwMode="auto">
          <a:xfrm>
            <a:off x="6400800" y="2133600"/>
            <a:ext cx="0" cy="1066800"/>
          </a:xfrm>
          <a:prstGeom prst="line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Jester" pitchFamily="2" charset="0"/>
            </a:endParaRPr>
          </a:p>
        </p:txBody>
      </p:sp>
      <p:sp>
        <p:nvSpPr>
          <p:cNvPr id="137234" name="Text Box 18"/>
          <p:cNvSpPr txBox="1">
            <a:spLocks noChangeArrowheads="1"/>
          </p:cNvSpPr>
          <p:nvPr/>
        </p:nvSpPr>
        <p:spPr bwMode="auto">
          <a:xfrm>
            <a:off x="6443663" y="2381250"/>
            <a:ext cx="130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Jester" pitchFamily="2" charset="0"/>
              </a:rPr>
              <a:t>0-200m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37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37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37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3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9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3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 animBg="1"/>
      <p:bldP spid="137223" grpId="0"/>
      <p:bldP spid="137224" grpId="0"/>
      <p:bldP spid="137225" grpId="0" animBg="1"/>
      <p:bldP spid="137231" grpId="0" animBg="1"/>
      <p:bldP spid="13723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775673-9110-404E-AA79-BA04C2FDD4B9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533400" y="1981200"/>
            <a:ext cx="8153400" cy="411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533400" y="4114800"/>
            <a:ext cx="8153400" cy="19812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chemeClr val="accent1"/>
              </a:gs>
            </a:gsLst>
            <a:lin ang="0" scaled="1"/>
          </a:gra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28678" name="AutoShape 22"/>
          <p:cNvSpPr>
            <a:spLocks noChangeArrowheads="1"/>
          </p:cNvSpPr>
          <p:nvPr/>
        </p:nvSpPr>
        <p:spPr bwMode="auto">
          <a:xfrm>
            <a:off x="533400" y="3810000"/>
            <a:ext cx="990600" cy="22860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8679" name="AutoShape 8"/>
          <p:cNvSpPr>
            <a:spLocks noChangeArrowheads="1"/>
          </p:cNvSpPr>
          <p:nvPr/>
        </p:nvSpPr>
        <p:spPr bwMode="auto">
          <a:xfrm>
            <a:off x="3352800" y="2819400"/>
            <a:ext cx="2286000" cy="485775"/>
          </a:xfrm>
          <a:prstGeom prst="leftArrow">
            <a:avLst>
              <a:gd name="adj1" fmla="val 49676"/>
              <a:gd name="adj2" fmla="val 10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8680" name="AutoShape 9"/>
          <p:cNvSpPr>
            <a:spLocks noChangeArrowheads="1"/>
          </p:cNvSpPr>
          <p:nvPr/>
        </p:nvSpPr>
        <p:spPr bwMode="auto">
          <a:xfrm>
            <a:off x="3962400" y="43434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3744913" y="2305050"/>
            <a:ext cx="1835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Jester" pitchFamily="2" charset="0"/>
              </a:rPr>
              <a:t>Trade Winds</a:t>
            </a:r>
          </a:p>
        </p:txBody>
      </p:sp>
      <p:sp>
        <p:nvSpPr>
          <p:cNvPr id="28682" name="Text Box 13"/>
          <p:cNvSpPr txBox="1">
            <a:spLocks noChangeArrowheads="1"/>
          </p:cNvSpPr>
          <p:nvPr/>
        </p:nvSpPr>
        <p:spPr bwMode="auto">
          <a:xfrm>
            <a:off x="3082925" y="4743450"/>
            <a:ext cx="2635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Jester" pitchFamily="2" charset="0"/>
              </a:rPr>
              <a:t>Equatorial Current</a:t>
            </a:r>
          </a:p>
        </p:txBody>
      </p:sp>
      <p:sp>
        <p:nvSpPr>
          <p:cNvPr id="28683" name="AutoShape 23"/>
          <p:cNvSpPr>
            <a:spLocks noChangeArrowheads="1"/>
          </p:cNvSpPr>
          <p:nvPr/>
        </p:nvSpPr>
        <p:spPr bwMode="auto">
          <a:xfrm flipH="1">
            <a:off x="7467600" y="3733800"/>
            <a:ext cx="1219200" cy="23622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8684" name="Rectangle 14"/>
          <p:cNvSpPr>
            <a:spLocks noChangeArrowheads="1"/>
          </p:cNvSpPr>
          <p:nvPr/>
        </p:nvSpPr>
        <p:spPr bwMode="auto">
          <a:xfrm>
            <a:off x="533400" y="1981200"/>
            <a:ext cx="8153400" cy="41148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0063" name="Line 15"/>
          <p:cNvSpPr>
            <a:spLocks noChangeShapeType="1"/>
          </p:cNvSpPr>
          <p:nvPr/>
        </p:nvSpPr>
        <p:spPr bwMode="auto">
          <a:xfrm>
            <a:off x="609600" y="3962400"/>
            <a:ext cx="7848600" cy="304800"/>
          </a:xfrm>
          <a:prstGeom prst="line">
            <a:avLst/>
          </a:prstGeom>
          <a:noFill/>
          <a:ln w="57150">
            <a:solidFill>
              <a:schemeClr val="accent4">
                <a:lumMod val="25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0064" name="AutoShape 16"/>
          <p:cNvSpPr>
            <a:spLocks noChangeArrowheads="1"/>
          </p:cNvSpPr>
          <p:nvPr/>
        </p:nvSpPr>
        <p:spPr bwMode="auto">
          <a:xfrm rot="16029346" flipV="1">
            <a:off x="6856413" y="4044950"/>
            <a:ext cx="762000" cy="1371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8970" y="5399"/>
                  <a:pt x="7265" y="6326"/>
                  <a:pt x="6270" y="7860"/>
                </a:cubicBezTo>
                <a:lnTo>
                  <a:pt x="1740" y="4921"/>
                </a:lnTo>
                <a:cubicBezTo>
                  <a:pt x="3731" y="1852"/>
                  <a:pt x="7141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8687" name="Text Box 18"/>
          <p:cNvSpPr txBox="1">
            <a:spLocks noChangeArrowheads="1"/>
          </p:cNvSpPr>
          <p:nvPr/>
        </p:nvSpPr>
        <p:spPr bwMode="auto">
          <a:xfrm>
            <a:off x="2162175" y="869950"/>
            <a:ext cx="4221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Jester" pitchFamily="2" charset="0"/>
              </a:rPr>
              <a:t>“Normal” Conditions</a:t>
            </a:r>
          </a:p>
        </p:txBody>
      </p:sp>
      <p:sp>
        <p:nvSpPr>
          <p:cNvPr id="130067" name="Freeform 19"/>
          <p:cNvSpPr>
            <a:spLocks/>
          </p:cNvSpPr>
          <p:nvPr/>
        </p:nvSpPr>
        <p:spPr bwMode="auto">
          <a:xfrm>
            <a:off x="990600" y="4114800"/>
            <a:ext cx="5562600" cy="762000"/>
          </a:xfrm>
          <a:custGeom>
            <a:avLst/>
            <a:gdLst>
              <a:gd name="T0" fmla="*/ 2147483647 w 3504"/>
              <a:gd name="T1" fmla="*/ 0 h 480"/>
              <a:gd name="T2" fmla="*/ 2147483647 w 3504"/>
              <a:gd name="T3" fmla="*/ 2147483647 h 480"/>
              <a:gd name="T4" fmla="*/ 0 w 3504"/>
              <a:gd name="T5" fmla="*/ 2147483647 h 480"/>
              <a:gd name="T6" fmla="*/ 0 60000 65536"/>
              <a:gd name="T7" fmla="*/ 0 60000 65536"/>
              <a:gd name="T8" fmla="*/ 0 60000 65536"/>
              <a:gd name="T9" fmla="*/ 0 w 3504"/>
              <a:gd name="T10" fmla="*/ 0 h 480"/>
              <a:gd name="T11" fmla="*/ 3504 w 3504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04" h="480">
                <a:moveTo>
                  <a:pt x="3504" y="0"/>
                </a:moveTo>
                <a:cubicBezTo>
                  <a:pt x="3404" y="62"/>
                  <a:pt x="3489" y="290"/>
                  <a:pt x="2905" y="370"/>
                </a:cubicBezTo>
                <a:cubicBezTo>
                  <a:pt x="2321" y="450"/>
                  <a:pt x="605" y="457"/>
                  <a:pt x="0" y="480"/>
                </a:cubicBezTo>
              </a:path>
            </a:pathLst>
          </a:custGeom>
          <a:noFill/>
          <a:ln w="57150">
            <a:solidFill>
              <a:srgbClr val="CC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0068" name="Text Box 20"/>
          <p:cNvSpPr txBox="1">
            <a:spLocks noChangeArrowheads="1"/>
          </p:cNvSpPr>
          <p:nvPr/>
        </p:nvSpPr>
        <p:spPr bwMode="auto">
          <a:xfrm>
            <a:off x="1774825" y="5505450"/>
            <a:ext cx="1797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Jester" pitchFamily="2" charset="0"/>
              </a:rPr>
              <a:t>Thermocline</a:t>
            </a:r>
            <a:endParaRPr lang="en-US" sz="2400" dirty="0">
              <a:solidFill>
                <a:srgbClr val="C00000"/>
              </a:solidFill>
              <a:latin typeface="Jester" pitchFamily="2" charset="0"/>
            </a:endParaRPr>
          </a:p>
        </p:txBody>
      </p:sp>
      <p:sp>
        <p:nvSpPr>
          <p:cNvPr id="130069" name="Line 21"/>
          <p:cNvSpPr>
            <a:spLocks noChangeShapeType="1"/>
          </p:cNvSpPr>
          <p:nvPr/>
        </p:nvSpPr>
        <p:spPr bwMode="auto">
          <a:xfrm flipV="1">
            <a:off x="2286000" y="4953000"/>
            <a:ext cx="304800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0072" name="Text Box 24"/>
          <p:cNvSpPr txBox="1">
            <a:spLocks noChangeArrowheads="1"/>
          </p:cNvSpPr>
          <p:nvPr/>
        </p:nvSpPr>
        <p:spPr bwMode="auto">
          <a:xfrm>
            <a:off x="5353050" y="3371850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Jester" pitchFamily="2" charset="0"/>
              </a:rPr>
              <a:t>Sea Surface</a:t>
            </a:r>
          </a:p>
        </p:txBody>
      </p:sp>
      <p:sp>
        <p:nvSpPr>
          <p:cNvPr id="130073" name="Line 25"/>
          <p:cNvSpPr>
            <a:spLocks noChangeShapeType="1"/>
          </p:cNvSpPr>
          <p:nvPr/>
        </p:nvSpPr>
        <p:spPr bwMode="auto">
          <a:xfrm>
            <a:off x="6934200" y="3810000"/>
            <a:ext cx="304800" cy="381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5602069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Asia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96200" y="5373469"/>
            <a:ext cx="1019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South </a:t>
            </a:r>
          </a:p>
          <a:p>
            <a:pPr algn="ctr"/>
            <a:r>
              <a:rPr lang="en-US" b="1" dirty="0" smtClean="0"/>
              <a:t>America</a:t>
            </a:r>
            <a:endParaRPr lang="en-US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30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30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30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63" grpId="0" animBg="1"/>
      <p:bldP spid="130064" grpId="0" animBg="1"/>
      <p:bldP spid="130067" grpId="0" animBg="1"/>
      <p:bldP spid="130067" grpId="1" animBg="1"/>
      <p:bldP spid="130068" grpId="0"/>
      <p:bldP spid="130069" grpId="0" animBg="1"/>
      <p:bldP spid="130072" grpId="0"/>
      <p:bldP spid="13007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B7B00-9AB7-4884-9795-222BC0A30637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29700" name="Picture 2" descr="el nino 7"/>
          <p:cNvPicPr>
            <a:picLocks noChangeAspect="1" noChangeArrowheads="1"/>
          </p:cNvPicPr>
          <p:nvPr/>
        </p:nvPicPr>
        <p:blipFill>
          <a:blip r:embed="rId3" cstate="print"/>
          <a:srcRect t="1547" r="1064"/>
          <a:stretch>
            <a:fillRect/>
          </a:stretch>
        </p:blipFill>
        <p:spPr bwMode="auto">
          <a:xfrm>
            <a:off x="914400" y="914400"/>
            <a:ext cx="7086600" cy="54546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1" name="Text Box 3"/>
          <p:cNvSpPr txBox="1">
            <a:spLocks noChangeArrowheads="1"/>
          </p:cNvSpPr>
          <p:nvPr/>
        </p:nvSpPr>
        <p:spPr bwMode="auto">
          <a:xfrm>
            <a:off x="2427379" y="231775"/>
            <a:ext cx="38972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b="1" dirty="0">
                <a:solidFill>
                  <a:schemeClr val="tx1"/>
                </a:solidFill>
                <a:latin typeface="Jester" pitchFamily="2" charset="0"/>
              </a:rPr>
              <a:t>Normal Conditions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AFAEAE-F894-4050-A498-A01BCD430EA6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533400" y="1981200"/>
            <a:ext cx="8153400" cy="411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533400" y="4114800"/>
            <a:ext cx="8153400" cy="198120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132113" name="Rectangle 17"/>
          <p:cNvSpPr>
            <a:spLocks noChangeArrowheads="1"/>
          </p:cNvSpPr>
          <p:nvPr/>
        </p:nvSpPr>
        <p:spPr bwMode="auto">
          <a:xfrm>
            <a:off x="685800" y="4148138"/>
            <a:ext cx="7848600" cy="6858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Jester" pitchFamily="2" charset="0"/>
              <a:cs typeface="+mn-cs"/>
            </a:endParaRPr>
          </a:p>
        </p:txBody>
      </p:sp>
      <p:sp>
        <p:nvSpPr>
          <p:cNvPr id="30727" name="AutoShape 6"/>
          <p:cNvSpPr>
            <a:spLocks noChangeArrowheads="1"/>
          </p:cNvSpPr>
          <p:nvPr/>
        </p:nvSpPr>
        <p:spPr bwMode="auto">
          <a:xfrm>
            <a:off x="4038600" y="4191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2505075" y="2533650"/>
            <a:ext cx="430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Jester" pitchFamily="2" charset="0"/>
              </a:rPr>
              <a:t>Weak or Reversed Trade Winds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3082925" y="4972050"/>
            <a:ext cx="2635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Jester" pitchFamily="2" charset="0"/>
              </a:rPr>
              <a:t>Equatorial Current</a:t>
            </a:r>
          </a:p>
        </p:txBody>
      </p:sp>
      <p:sp>
        <p:nvSpPr>
          <p:cNvPr id="30730" name="AutoShape 20"/>
          <p:cNvSpPr>
            <a:spLocks noChangeArrowheads="1"/>
          </p:cNvSpPr>
          <p:nvPr/>
        </p:nvSpPr>
        <p:spPr bwMode="auto">
          <a:xfrm flipH="1">
            <a:off x="7467600" y="3733800"/>
            <a:ext cx="1219200" cy="23622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0731" name="AutoShape 21"/>
          <p:cNvSpPr>
            <a:spLocks noChangeArrowheads="1"/>
          </p:cNvSpPr>
          <p:nvPr/>
        </p:nvSpPr>
        <p:spPr bwMode="auto">
          <a:xfrm>
            <a:off x="533400" y="3733800"/>
            <a:ext cx="1066800" cy="23622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0732" name="Rectangle 9"/>
          <p:cNvSpPr>
            <a:spLocks noChangeArrowheads="1"/>
          </p:cNvSpPr>
          <p:nvPr/>
        </p:nvSpPr>
        <p:spPr bwMode="auto">
          <a:xfrm>
            <a:off x="533400" y="1981200"/>
            <a:ext cx="8153400" cy="41148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>
            <a:off x="4038600" y="3505200"/>
            <a:ext cx="914400" cy="485775"/>
          </a:xfrm>
          <a:prstGeom prst="rightArrow">
            <a:avLst>
              <a:gd name="adj1" fmla="val 50000"/>
              <a:gd name="adj2" fmla="val 47059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0734" name="Text Box 15"/>
          <p:cNvSpPr txBox="1">
            <a:spLocks noChangeArrowheads="1"/>
          </p:cNvSpPr>
          <p:nvPr/>
        </p:nvSpPr>
        <p:spPr bwMode="auto">
          <a:xfrm>
            <a:off x="3614738" y="1022350"/>
            <a:ext cx="161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Jester" pitchFamily="2" charset="0"/>
              </a:rPr>
              <a:t>El Niño</a:t>
            </a:r>
          </a:p>
        </p:txBody>
      </p:sp>
      <p:sp>
        <p:nvSpPr>
          <p:cNvPr id="30735" name="AutoShape 16"/>
          <p:cNvSpPr>
            <a:spLocks noChangeArrowheads="1"/>
          </p:cNvSpPr>
          <p:nvPr/>
        </p:nvSpPr>
        <p:spPr bwMode="auto">
          <a:xfrm>
            <a:off x="3962400" y="3048000"/>
            <a:ext cx="914400" cy="485775"/>
          </a:xfrm>
          <a:prstGeom prst="leftArrow">
            <a:avLst>
              <a:gd name="adj1" fmla="val 50000"/>
              <a:gd name="adj2" fmla="val 47059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1698625" y="5429250"/>
            <a:ext cx="1797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Jester" pitchFamily="2" charset="0"/>
              </a:rPr>
              <a:t>Thermocline</a:t>
            </a:r>
            <a:endParaRPr lang="en-US" sz="2400" dirty="0">
              <a:solidFill>
                <a:srgbClr val="C00000"/>
              </a:solidFill>
              <a:latin typeface="Jester" pitchFamily="2" charset="0"/>
            </a:endParaRPr>
          </a:p>
        </p:txBody>
      </p:sp>
      <p:sp>
        <p:nvSpPr>
          <p:cNvPr id="132115" name="Line 19"/>
          <p:cNvSpPr>
            <a:spLocks noChangeShapeType="1"/>
          </p:cNvSpPr>
          <p:nvPr/>
        </p:nvSpPr>
        <p:spPr bwMode="auto">
          <a:xfrm flipV="1">
            <a:off x="2438400" y="4953000"/>
            <a:ext cx="152400" cy="5334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2118" name="Line 22"/>
          <p:cNvSpPr>
            <a:spLocks noChangeShapeType="1"/>
          </p:cNvSpPr>
          <p:nvPr/>
        </p:nvSpPr>
        <p:spPr bwMode="auto">
          <a:xfrm flipH="1">
            <a:off x="1066800" y="4833938"/>
            <a:ext cx="7010400" cy="0"/>
          </a:xfrm>
          <a:prstGeom prst="line">
            <a:avLst/>
          </a:prstGeom>
          <a:noFill/>
          <a:ln w="57150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14" grpId="0"/>
      <p:bldP spid="132115" grpId="0" animBg="1"/>
      <p:bldP spid="1321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9BDAC2-51B9-47CA-88CF-1A8D6E98DB5C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31748" name="Picture 4" descr="el nino10"/>
          <p:cNvPicPr>
            <a:picLocks noChangeAspect="1" noChangeArrowheads="1"/>
          </p:cNvPicPr>
          <p:nvPr/>
        </p:nvPicPr>
        <p:blipFill>
          <a:blip r:embed="rId3" cstate="print"/>
          <a:srcRect t="1910"/>
          <a:stretch>
            <a:fillRect/>
          </a:stretch>
        </p:blipFill>
        <p:spPr bwMode="auto">
          <a:xfrm>
            <a:off x="838200" y="1066800"/>
            <a:ext cx="7696200" cy="49704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354385" y="304800"/>
            <a:ext cx="38940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Jester" pitchFamily="2" charset="0"/>
              </a:rPr>
              <a:t>El Niño Conditions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1965FC-0CB2-4482-8D81-EA9EE3D9EEB7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533400" y="1981200"/>
            <a:ext cx="8153400" cy="411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32773" name="Rectangle 3"/>
          <p:cNvSpPr>
            <a:spLocks noChangeArrowheads="1"/>
          </p:cNvSpPr>
          <p:nvPr/>
        </p:nvSpPr>
        <p:spPr bwMode="auto">
          <a:xfrm>
            <a:off x="533400" y="4114800"/>
            <a:ext cx="8153400" cy="1981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chemeClr val="folHlink"/>
              </a:gs>
            </a:gsLst>
            <a:lin ang="0" scaled="1"/>
          </a:gra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32774" name="AutoShape 5"/>
          <p:cNvSpPr>
            <a:spLocks noChangeArrowheads="1"/>
          </p:cNvSpPr>
          <p:nvPr/>
        </p:nvSpPr>
        <p:spPr bwMode="auto">
          <a:xfrm>
            <a:off x="2971800" y="2743200"/>
            <a:ext cx="2971800" cy="838200"/>
          </a:xfrm>
          <a:prstGeom prst="leftArrow">
            <a:avLst>
              <a:gd name="adj1" fmla="val 49676"/>
              <a:gd name="adj2" fmla="val 75341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2775" name="AutoShape 6"/>
          <p:cNvSpPr>
            <a:spLocks noChangeArrowheads="1"/>
          </p:cNvSpPr>
          <p:nvPr/>
        </p:nvSpPr>
        <p:spPr bwMode="auto">
          <a:xfrm>
            <a:off x="3581400" y="4343400"/>
            <a:ext cx="1524000" cy="609600"/>
          </a:xfrm>
          <a:prstGeom prst="leftArrow">
            <a:avLst>
              <a:gd name="adj1" fmla="val 50000"/>
              <a:gd name="adj2" fmla="val 625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2911475" y="2305050"/>
            <a:ext cx="3517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Jester" pitchFamily="2" charset="0"/>
              </a:rPr>
              <a:t>Very Strong Trade Winds</a:t>
            </a:r>
          </a:p>
        </p:txBody>
      </p:sp>
      <p:sp>
        <p:nvSpPr>
          <p:cNvPr id="32777" name="Text Box 8"/>
          <p:cNvSpPr txBox="1">
            <a:spLocks noChangeArrowheads="1"/>
          </p:cNvSpPr>
          <p:nvPr/>
        </p:nvSpPr>
        <p:spPr bwMode="auto">
          <a:xfrm>
            <a:off x="3082925" y="4972050"/>
            <a:ext cx="2635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Jester" pitchFamily="2" charset="0"/>
              </a:rPr>
              <a:t>Equatorial Current</a:t>
            </a:r>
          </a:p>
        </p:txBody>
      </p:sp>
      <p:sp>
        <p:nvSpPr>
          <p:cNvPr id="32778" name="Rectangle 9"/>
          <p:cNvSpPr>
            <a:spLocks noChangeArrowheads="1"/>
          </p:cNvSpPr>
          <p:nvPr/>
        </p:nvSpPr>
        <p:spPr bwMode="auto">
          <a:xfrm>
            <a:off x="533400" y="1981200"/>
            <a:ext cx="8153400" cy="41148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1083" name="AutoShape 11"/>
          <p:cNvSpPr>
            <a:spLocks noChangeArrowheads="1"/>
          </p:cNvSpPr>
          <p:nvPr/>
        </p:nvSpPr>
        <p:spPr bwMode="auto">
          <a:xfrm rot="16029346" flipV="1">
            <a:off x="6554787" y="4037013"/>
            <a:ext cx="1065213" cy="1525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8970" y="5399"/>
                  <a:pt x="7265" y="6326"/>
                  <a:pt x="6270" y="7860"/>
                </a:cubicBezTo>
                <a:lnTo>
                  <a:pt x="1740" y="4921"/>
                </a:lnTo>
                <a:cubicBezTo>
                  <a:pt x="3731" y="1852"/>
                  <a:pt x="7141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1084" name="Freeform 12"/>
          <p:cNvSpPr>
            <a:spLocks/>
          </p:cNvSpPr>
          <p:nvPr/>
        </p:nvSpPr>
        <p:spPr bwMode="auto">
          <a:xfrm>
            <a:off x="914400" y="4114800"/>
            <a:ext cx="4078288" cy="715962"/>
          </a:xfrm>
          <a:custGeom>
            <a:avLst/>
            <a:gdLst>
              <a:gd name="T0" fmla="*/ 0 w 2569"/>
              <a:gd name="T1" fmla="*/ 2147483647 h 451"/>
              <a:gd name="T2" fmla="*/ 2147483647 w 2569"/>
              <a:gd name="T3" fmla="*/ 2147483647 h 451"/>
              <a:gd name="T4" fmla="*/ 2147483647 w 2569"/>
              <a:gd name="T5" fmla="*/ 0 h 451"/>
              <a:gd name="T6" fmla="*/ 0 60000 65536"/>
              <a:gd name="T7" fmla="*/ 0 60000 65536"/>
              <a:gd name="T8" fmla="*/ 0 60000 65536"/>
              <a:gd name="T9" fmla="*/ 0 w 2569"/>
              <a:gd name="T10" fmla="*/ 0 h 451"/>
              <a:gd name="T11" fmla="*/ 2569 w 2569"/>
              <a:gd name="T12" fmla="*/ 451 h 4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69" h="451">
                <a:moveTo>
                  <a:pt x="0" y="402"/>
                </a:moveTo>
                <a:cubicBezTo>
                  <a:pt x="268" y="399"/>
                  <a:pt x="1181" y="451"/>
                  <a:pt x="1609" y="384"/>
                </a:cubicBezTo>
                <a:cubicBezTo>
                  <a:pt x="2037" y="317"/>
                  <a:pt x="2369" y="80"/>
                  <a:pt x="2569" y="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3354388" y="1019175"/>
            <a:ext cx="1677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Jester" pitchFamily="2" charset="0"/>
              </a:rPr>
              <a:t>La Niña</a:t>
            </a:r>
          </a:p>
        </p:txBody>
      </p:sp>
      <p:sp>
        <p:nvSpPr>
          <p:cNvPr id="131086" name="Text Box 14"/>
          <p:cNvSpPr txBox="1">
            <a:spLocks noChangeArrowheads="1"/>
          </p:cNvSpPr>
          <p:nvPr/>
        </p:nvSpPr>
        <p:spPr bwMode="auto">
          <a:xfrm>
            <a:off x="2079625" y="5505450"/>
            <a:ext cx="1797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Jester" pitchFamily="2" charset="0"/>
              </a:rPr>
              <a:t>Thermocline</a:t>
            </a:r>
            <a:endParaRPr lang="en-US" sz="2400" dirty="0">
              <a:solidFill>
                <a:srgbClr val="C00000"/>
              </a:solidFill>
              <a:latin typeface="Jester" pitchFamily="2" charset="0"/>
            </a:endParaRPr>
          </a:p>
        </p:txBody>
      </p:sp>
      <p:sp>
        <p:nvSpPr>
          <p:cNvPr id="131087" name="Line 15"/>
          <p:cNvSpPr>
            <a:spLocks noChangeShapeType="1"/>
          </p:cNvSpPr>
          <p:nvPr/>
        </p:nvSpPr>
        <p:spPr bwMode="auto">
          <a:xfrm flipV="1">
            <a:off x="2895600" y="4876800"/>
            <a:ext cx="0" cy="6858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 flipH="1">
            <a:off x="7424738" y="3690938"/>
            <a:ext cx="1219200" cy="23622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2785" name="AutoShape 17"/>
          <p:cNvSpPr>
            <a:spLocks noChangeArrowheads="1"/>
          </p:cNvSpPr>
          <p:nvPr/>
        </p:nvSpPr>
        <p:spPr bwMode="auto">
          <a:xfrm>
            <a:off x="561975" y="3705225"/>
            <a:ext cx="1295400" cy="2362200"/>
          </a:xfrm>
          <a:prstGeom prst="rtTriangle">
            <a:avLst/>
          </a:pr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4546600" y="3487738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Jester" pitchFamily="2" charset="0"/>
              </a:rPr>
              <a:t>Sea Surface</a:t>
            </a:r>
          </a:p>
        </p:txBody>
      </p:sp>
      <p:sp>
        <p:nvSpPr>
          <p:cNvPr id="131091" name="Line 19"/>
          <p:cNvSpPr>
            <a:spLocks noChangeShapeType="1"/>
          </p:cNvSpPr>
          <p:nvPr/>
        </p:nvSpPr>
        <p:spPr bwMode="auto">
          <a:xfrm>
            <a:off x="5638800" y="3886200"/>
            <a:ext cx="304800" cy="457200"/>
          </a:xfrm>
          <a:prstGeom prst="line">
            <a:avLst/>
          </a:prstGeom>
          <a:noFill/>
          <a:ln w="57150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1092" name="Line 20"/>
          <p:cNvSpPr>
            <a:spLocks noChangeShapeType="1"/>
          </p:cNvSpPr>
          <p:nvPr/>
        </p:nvSpPr>
        <p:spPr bwMode="auto">
          <a:xfrm>
            <a:off x="685800" y="3810000"/>
            <a:ext cx="7467600" cy="762000"/>
          </a:xfrm>
          <a:prstGeom prst="line">
            <a:avLst/>
          </a:prstGeom>
          <a:noFill/>
          <a:ln w="5715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5525869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Asia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96200" y="5297269"/>
            <a:ext cx="1019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South </a:t>
            </a:r>
          </a:p>
          <a:p>
            <a:pPr algn="ctr"/>
            <a:r>
              <a:rPr lang="en-US" b="1" dirty="0" smtClean="0"/>
              <a:t>America</a:t>
            </a:r>
            <a:endParaRPr lang="en-US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3" grpId="0" animBg="1"/>
      <p:bldP spid="131084" grpId="0" animBg="1"/>
      <p:bldP spid="131086" grpId="0"/>
      <p:bldP spid="131087" grpId="0" animBg="1"/>
      <p:bldP spid="131090" grpId="0"/>
      <p:bldP spid="131091" grpId="0" animBg="1"/>
      <p:bldP spid="1310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57288" y="228600"/>
            <a:ext cx="63081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Or?….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Maverick’s --13 February 2010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“Biggest Waves Ever”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6" name="Picture 5" descr="maverickssur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2209800"/>
            <a:ext cx="6133482" cy="408622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1BA8C6-41F4-448D-968E-92A18EAD660F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33796" name="Picture 4" descr="el nino 11"/>
          <p:cNvPicPr>
            <a:picLocks noChangeAspect="1" noChangeArrowheads="1"/>
          </p:cNvPicPr>
          <p:nvPr/>
        </p:nvPicPr>
        <p:blipFill>
          <a:blip r:embed="rId3" cstate="print"/>
          <a:srcRect t="990" b="1486"/>
          <a:stretch>
            <a:fillRect/>
          </a:stretch>
        </p:blipFill>
        <p:spPr bwMode="auto">
          <a:xfrm>
            <a:off x="685800" y="1169988"/>
            <a:ext cx="7772400" cy="500221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411413" y="457200"/>
            <a:ext cx="4141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Jester" pitchFamily="2" charset="0"/>
              </a:rPr>
              <a:t>La Niña Conditions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11DDE2-E9B6-40C3-AD8A-D9E929CB4FA5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28600" y="2514600"/>
            <a:ext cx="876300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The Last Two Great El Niño Events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Were in 1982-83 and in 1997-98</a:t>
            </a:r>
          </a:p>
          <a:p>
            <a:endParaRPr lang="en-US" sz="3600" dirty="0">
              <a:solidFill>
                <a:schemeClr val="tx1"/>
              </a:solidFill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808EA1-4A23-474E-A30A-1EAA8FB6B29F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39940" name="Picture 10" descr="darwin-tahiti pressure"/>
          <p:cNvPicPr>
            <a:picLocks noChangeAspect="1" noChangeArrowheads="1"/>
          </p:cNvPicPr>
          <p:nvPr/>
        </p:nvPicPr>
        <p:blipFill>
          <a:blip r:embed="rId3" cstate="print"/>
          <a:srcRect r="638"/>
          <a:stretch>
            <a:fillRect/>
          </a:stretch>
        </p:blipFill>
        <p:spPr bwMode="auto">
          <a:xfrm>
            <a:off x="304800" y="711200"/>
            <a:ext cx="8305800" cy="5537200"/>
          </a:xfrm>
          <a:prstGeom prst="rect">
            <a:avLst/>
          </a:prstGeom>
          <a:solidFill>
            <a:srgbClr val="7F7F7F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9941" name="Text Box 3"/>
          <p:cNvSpPr txBox="1">
            <a:spLocks noChangeArrowheads="1"/>
          </p:cNvSpPr>
          <p:nvPr/>
        </p:nvSpPr>
        <p:spPr bwMode="auto">
          <a:xfrm>
            <a:off x="3276600" y="4953000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Jester" pitchFamily="2" charset="0"/>
              </a:rPr>
              <a:t>1982</a:t>
            </a:r>
            <a:r>
              <a:rPr lang="en-US" sz="1800" dirty="0">
                <a:solidFill>
                  <a:schemeClr val="bg1"/>
                </a:solidFill>
                <a:latin typeface="Jester" pitchFamily="2" charset="0"/>
              </a:rPr>
              <a:t>                                                                                                 </a:t>
            </a:r>
          </a:p>
        </p:txBody>
      </p:sp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6705600" y="4967287"/>
            <a:ext cx="684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Jester" pitchFamily="2" charset="0"/>
              </a:rPr>
              <a:t>1983</a:t>
            </a: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1298575" y="3892550"/>
            <a:ext cx="1379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Jester" pitchFamily="2" charset="0"/>
              </a:rPr>
              <a:t>“Normal”</a:t>
            </a:r>
          </a:p>
        </p:txBody>
      </p:sp>
      <p:sp>
        <p:nvSpPr>
          <p:cNvPr id="133126" name="Line 6"/>
          <p:cNvSpPr>
            <a:spLocks noChangeShapeType="1"/>
          </p:cNvSpPr>
          <p:nvPr/>
        </p:nvSpPr>
        <p:spPr bwMode="auto">
          <a:xfrm flipV="1">
            <a:off x="4981575" y="773113"/>
            <a:ext cx="0" cy="4800600"/>
          </a:xfrm>
          <a:prstGeom prst="line">
            <a:avLst/>
          </a:prstGeom>
          <a:noFill/>
          <a:ln w="57150">
            <a:solidFill>
              <a:srgbClr val="00206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9945" name="Text Box 7"/>
          <p:cNvSpPr txBox="1">
            <a:spLocks noChangeArrowheads="1"/>
          </p:cNvSpPr>
          <p:nvPr/>
        </p:nvSpPr>
        <p:spPr bwMode="auto">
          <a:xfrm>
            <a:off x="3941763" y="2624138"/>
            <a:ext cx="2508250" cy="46990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7A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7A"/>
                </a:solidFill>
                <a:latin typeface="Jester" pitchFamily="2" charset="0"/>
              </a:rPr>
              <a:t>El Niño Condition</a:t>
            </a:r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 flipH="1" flipV="1">
            <a:off x="2590800" y="5322888"/>
            <a:ext cx="1295400" cy="11112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9947" name="Line 12"/>
          <p:cNvSpPr>
            <a:spLocks noChangeShapeType="1"/>
          </p:cNvSpPr>
          <p:nvPr/>
        </p:nvSpPr>
        <p:spPr bwMode="auto">
          <a:xfrm>
            <a:off x="4572000" y="5308600"/>
            <a:ext cx="1219200" cy="25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 flipH="1">
            <a:off x="5791200" y="5334000"/>
            <a:ext cx="9144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9949" name="Text Box 14"/>
          <p:cNvSpPr txBox="1">
            <a:spLocks noChangeArrowheads="1"/>
          </p:cNvSpPr>
          <p:nvPr/>
        </p:nvSpPr>
        <p:spPr bwMode="auto">
          <a:xfrm>
            <a:off x="3276600" y="1371600"/>
            <a:ext cx="1490663" cy="579438"/>
          </a:xfrm>
          <a:prstGeom prst="rect">
            <a:avLst/>
          </a:prstGeom>
          <a:solidFill>
            <a:srgbClr val="7F858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Jester" pitchFamily="2" charset="0"/>
              </a:rPr>
              <a:t>Darwin</a:t>
            </a:r>
          </a:p>
        </p:txBody>
      </p:sp>
      <p:sp>
        <p:nvSpPr>
          <p:cNvPr id="39950" name="Text Box 15"/>
          <p:cNvSpPr txBox="1">
            <a:spLocks noChangeArrowheads="1"/>
          </p:cNvSpPr>
          <p:nvPr/>
        </p:nvSpPr>
        <p:spPr bwMode="auto">
          <a:xfrm>
            <a:off x="3200400" y="4267200"/>
            <a:ext cx="1206500" cy="579438"/>
          </a:xfrm>
          <a:prstGeom prst="rect">
            <a:avLst/>
          </a:prstGeom>
          <a:solidFill>
            <a:srgbClr val="7F858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Jester" pitchFamily="2" charset="0"/>
              </a:rPr>
              <a:t>Tahiti</a:t>
            </a: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457200" y="5791200"/>
            <a:ext cx="807720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 dirty="0">
                <a:solidFill>
                  <a:srgbClr val="002060"/>
                </a:solidFill>
                <a:latin typeface="Jester" pitchFamily="2" charset="0"/>
              </a:rPr>
              <a:t> July 1981)       Jan (1982)          July (1982)         Jan. (1983)          July (1983) </a:t>
            </a:r>
          </a:p>
        </p:txBody>
      </p:sp>
      <p:sp>
        <p:nvSpPr>
          <p:cNvPr id="39952" name="Text Box 17"/>
          <p:cNvSpPr txBox="1">
            <a:spLocks noChangeArrowheads="1"/>
          </p:cNvSpPr>
          <p:nvPr/>
        </p:nvSpPr>
        <p:spPr bwMode="auto">
          <a:xfrm rot="-5400000">
            <a:off x="5965031" y="2947194"/>
            <a:ext cx="4651375" cy="5794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Jester" pitchFamily="2" charset="0"/>
              </a:rPr>
              <a:t>Pressure Anomaly (mbar)</a:t>
            </a:r>
          </a:p>
        </p:txBody>
      </p:sp>
      <p:sp>
        <p:nvSpPr>
          <p:cNvPr id="39953" name="Text Box 18"/>
          <p:cNvSpPr txBox="1">
            <a:spLocks noChangeArrowheads="1"/>
          </p:cNvSpPr>
          <p:nvPr/>
        </p:nvSpPr>
        <p:spPr bwMode="auto">
          <a:xfrm>
            <a:off x="7775575" y="1828800"/>
            <a:ext cx="428322" cy="286232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Jester" pitchFamily="2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Jester" pitchFamily="2" charset="0"/>
              </a:rPr>
              <a:t>2</a:t>
            </a: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Jester" pitchFamily="2" charset="0"/>
              </a:rPr>
              <a:t> 0</a:t>
            </a: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Jester" pitchFamily="2" charset="0"/>
              </a:rPr>
              <a:t>-2</a:t>
            </a:r>
          </a:p>
        </p:txBody>
      </p:sp>
      <p:sp>
        <p:nvSpPr>
          <p:cNvPr id="39954" name="Rectangle 19"/>
          <p:cNvSpPr>
            <a:spLocks noChangeArrowheads="1"/>
          </p:cNvSpPr>
          <p:nvPr/>
        </p:nvSpPr>
        <p:spPr bwMode="auto">
          <a:xfrm>
            <a:off x="1143000" y="990600"/>
            <a:ext cx="2133600" cy="990600"/>
          </a:xfrm>
          <a:prstGeom prst="rect">
            <a:avLst/>
          </a:prstGeom>
          <a:solidFill>
            <a:srgbClr val="7F85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33129" name="Line 9"/>
          <p:cNvSpPr>
            <a:spLocks noChangeShapeType="1"/>
          </p:cNvSpPr>
          <p:nvPr/>
        </p:nvSpPr>
        <p:spPr bwMode="auto">
          <a:xfrm>
            <a:off x="2971800" y="1371600"/>
            <a:ext cx="0" cy="419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6" grpId="0" animBg="1"/>
      <p:bldP spid="13312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7CC497-283E-4C5A-A034-6D4E900B8752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40964" name="Picture 2" descr="darwin-tahiti pressure"/>
          <p:cNvPicPr>
            <a:picLocks noChangeAspect="1" noChangeArrowheads="1"/>
          </p:cNvPicPr>
          <p:nvPr/>
        </p:nvPicPr>
        <p:blipFill>
          <a:blip r:embed="rId3" cstate="print"/>
          <a:srcRect r="638"/>
          <a:stretch>
            <a:fillRect/>
          </a:stretch>
        </p:blipFill>
        <p:spPr bwMode="auto">
          <a:xfrm>
            <a:off x="304800" y="711200"/>
            <a:ext cx="8305800" cy="5537200"/>
          </a:xfrm>
          <a:prstGeom prst="rect">
            <a:avLst/>
          </a:prstGeom>
          <a:solidFill>
            <a:srgbClr val="7F7F7F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3048000" y="4967288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Jester" pitchFamily="2" charset="0"/>
                <a:cs typeface="+mn-cs"/>
              </a:rPr>
              <a:t>1982</a:t>
            </a:r>
            <a:r>
              <a:rPr lang="en-US" sz="1800" dirty="0">
                <a:solidFill>
                  <a:schemeClr val="bg1"/>
                </a:solidFill>
                <a:latin typeface="Jester" pitchFamily="2" charset="0"/>
                <a:cs typeface="+mn-cs"/>
              </a:rPr>
              <a:t>                                                                                                 </a:t>
            </a:r>
          </a:p>
        </p:txBody>
      </p:sp>
      <p:sp>
        <p:nvSpPr>
          <p:cNvPr id="37894" name="Text Box 4"/>
          <p:cNvSpPr txBox="1">
            <a:spLocks noChangeArrowheads="1"/>
          </p:cNvSpPr>
          <p:nvPr/>
        </p:nvSpPr>
        <p:spPr bwMode="auto">
          <a:xfrm>
            <a:off x="6702425" y="5029200"/>
            <a:ext cx="684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Jester" pitchFamily="2" charset="0"/>
                <a:cs typeface="+mn-cs"/>
              </a:rPr>
              <a:t>1983</a:t>
            </a:r>
          </a:p>
        </p:txBody>
      </p:sp>
      <p:sp>
        <p:nvSpPr>
          <p:cNvPr id="37895" name="Text Box 5"/>
          <p:cNvSpPr txBox="1">
            <a:spLocks noChangeArrowheads="1"/>
          </p:cNvSpPr>
          <p:nvPr/>
        </p:nvSpPr>
        <p:spPr bwMode="auto">
          <a:xfrm>
            <a:off x="1298575" y="3892550"/>
            <a:ext cx="1379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Jester" pitchFamily="2" charset="0"/>
                <a:cs typeface="+mn-cs"/>
              </a:rPr>
              <a:t>“Normal”</a:t>
            </a:r>
          </a:p>
        </p:txBody>
      </p:sp>
      <p:sp>
        <p:nvSpPr>
          <p:cNvPr id="40968" name="Line 6"/>
          <p:cNvSpPr>
            <a:spLocks noChangeShapeType="1"/>
          </p:cNvSpPr>
          <p:nvPr/>
        </p:nvSpPr>
        <p:spPr bwMode="auto">
          <a:xfrm flipV="1">
            <a:off x="4981575" y="773113"/>
            <a:ext cx="0" cy="4800600"/>
          </a:xfrm>
          <a:prstGeom prst="line">
            <a:avLst/>
          </a:prstGeom>
          <a:noFill/>
          <a:ln w="5715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40969" name="Text Box 7"/>
          <p:cNvSpPr txBox="1">
            <a:spLocks noChangeArrowheads="1"/>
          </p:cNvSpPr>
          <p:nvPr/>
        </p:nvSpPr>
        <p:spPr bwMode="auto">
          <a:xfrm>
            <a:off x="3941763" y="2624138"/>
            <a:ext cx="2508250" cy="46990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7A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7A"/>
                </a:solidFill>
                <a:latin typeface="Jester" pitchFamily="2" charset="0"/>
              </a:rPr>
              <a:t>El Niño Condition</a:t>
            </a:r>
          </a:p>
        </p:txBody>
      </p:sp>
      <p:sp>
        <p:nvSpPr>
          <p:cNvPr id="40970" name="Line 8"/>
          <p:cNvSpPr>
            <a:spLocks noChangeShapeType="1"/>
          </p:cNvSpPr>
          <p:nvPr/>
        </p:nvSpPr>
        <p:spPr bwMode="auto">
          <a:xfrm flipH="1" flipV="1">
            <a:off x="2590800" y="5322888"/>
            <a:ext cx="1295400" cy="11112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40971" name="Line 9"/>
          <p:cNvSpPr>
            <a:spLocks noChangeShapeType="1"/>
          </p:cNvSpPr>
          <p:nvPr/>
        </p:nvSpPr>
        <p:spPr bwMode="auto">
          <a:xfrm>
            <a:off x="4572000" y="5308600"/>
            <a:ext cx="1219200" cy="25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40972" name="Line 10"/>
          <p:cNvSpPr>
            <a:spLocks noChangeShapeType="1"/>
          </p:cNvSpPr>
          <p:nvPr/>
        </p:nvSpPr>
        <p:spPr bwMode="auto">
          <a:xfrm flipH="1">
            <a:off x="5791200" y="5334000"/>
            <a:ext cx="9144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37901" name="Text Box 11"/>
          <p:cNvSpPr txBox="1">
            <a:spLocks noChangeArrowheads="1"/>
          </p:cNvSpPr>
          <p:nvPr/>
        </p:nvSpPr>
        <p:spPr bwMode="auto">
          <a:xfrm>
            <a:off x="3276600" y="1371600"/>
            <a:ext cx="1490663" cy="579438"/>
          </a:xfrm>
          <a:prstGeom prst="rect">
            <a:avLst/>
          </a:prstGeom>
          <a:solidFill>
            <a:srgbClr val="7F858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Jester" pitchFamily="2" charset="0"/>
                <a:cs typeface="+mn-cs"/>
              </a:rPr>
              <a:t>Darwin</a:t>
            </a:r>
          </a:p>
        </p:txBody>
      </p:sp>
      <p:sp>
        <p:nvSpPr>
          <p:cNvPr id="37902" name="Text Box 12"/>
          <p:cNvSpPr txBox="1">
            <a:spLocks noChangeArrowheads="1"/>
          </p:cNvSpPr>
          <p:nvPr/>
        </p:nvSpPr>
        <p:spPr bwMode="auto">
          <a:xfrm>
            <a:off x="3200400" y="4267200"/>
            <a:ext cx="1206500" cy="579438"/>
          </a:xfrm>
          <a:prstGeom prst="rect">
            <a:avLst/>
          </a:prstGeom>
          <a:solidFill>
            <a:srgbClr val="7F858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Jester" pitchFamily="2" charset="0"/>
                <a:cs typeface="+mn-cs"/>
              </a:rPr>
              <a:t>Tahiti</a:t>
            </a:r>
          </a:p>
        </p:txBody>
      </p:sp>
      <p:sp>
        <p:nvSpPr>
          <p:cNvPr id="40975" name="Text Box 13"/>
          <p:cNvSpPr txBox="1">
            <a:spLocks noChangeArrowheads="1"/>
          </p:cNvSpPr>
          <p:nvPr/>
        </p:nvSpPr>
        <p:spPr bwMode="auto">
          <a:xfrm>
            <a:off x="457200" y="5791200"/>
            <a:ext cx="807720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Jester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Jester" pitchFamily="2" charset="0"/>
              </a:rPr>
              <a:t>July (-1)             Jan (0)                July (0)              Jan. (0)              July (-1) </a:t>
            </a:r>
          </a:p>
        </p:txBody>
      </p:sp>
      <p:sp>
        <p:nvSpPr>
          <p:cNvPr id="40976" name="Text Box 14"/>
          <p:cNvSpPr txBox="1">
            <a:spLocks noChangeArrowheads="1"/>
          </p:cNvSpPr>
          <p:nvPr/>
        </p:nvSpPr>
        <p:spPr bwMode="auto">
          <a:xfrm rot="-5400000">
            <a:off x="6071394" y="2947194"/>
            <a:ext cx="4651375" cy="5794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Jester" pitchFamily="2" charset="0"/>
              </a:rPr>
              <a:t>Pressure Anomaly (mbar)</a:t>
            </a:r>
          </a:p>
        </p:txBody>
      </p:sp>
      <p:sp>
        <p:nvSpPr>
          <p:cNvPr id="40977" name="Text Box 15"/>
          <p:cNvSpPr txBox="1">
            <a:spLocks noChangeArrowheads="1"/>
          </p:cNvSpPr>
          <p:nvPr/>
        </p:nvSpPr>
        <p:spPr bwMode="auto">
          <a:xfrm>
            <a:off x="7775575" y="1828800"/>
            <a:ext cx="428322" cy="286232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Jester" pitchFamily="2" charset="0"/>
              </a:rPr>
              <a:t> 2</a:t>
            </a: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Jester" pitchFamily="2" charset="0"/>
              </a:rPr>
              <a:t> 0</a:t>
            </a: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endParaRPr lang="en-US" sz="2000" dirty="0">
              <a:solidFill>
                <a:srgbClr val="002060"/>
              </a:solidFill>
              <a:latin typeface="Jester" pitchFamily="2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Jester" pitchFamily="2" charset="0"/>
              </a:rPr>
              <a:t>-2</a:t>
            </a:r>
          </a:p>
        </p:txBody>
      </p:sp>
      <p:sp>
        <p:nvSpPr>
          <p:cNvPr id="40978" name="Rectangle 16"/>
          <p:cNvSpPr>
            <a:spLocks noChangeArrowheads="1"/>
          </p:cNvSpPr>
          <p:nvPr/>
        </p:nvSpPr>
        <p:spPr bwMode="auto">
          <a:xfrm>
            <a:off x="1143000" y="990600"/>
            <a:ext cx="2133600" cy="990600"/>
          </a:xfrm>
          <a:prstGeom prst="rect">
            <a:avLst/>
          </a:prstGeom>
          <a:solidFill>
            <a:srgbClr val="7F85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40979" name="Line 17"/>
          <p:cNvSpPr>
            <a:spLocks noChangeShapeType="1"/>
          </p:cNvSpPr>
          <p:nvPr/>
        </p:nvSpPr>
        <p:spPr bwMode="auto">
          <a:xfrm>
            <a:off x="2971800" y="1371600"/>
            <a:ext cx="0" cy="419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40980" name="Line 18"/>
          <p:cNvSpPr>
            <a:spLocks noChangeShapeType="1"/>
          </p:cNvSpPr>
          <p:nvPr/>
        </p:nvSpPr>
        <p:spPr bwMode="auto">
          <a:xfrm flipH="1">
            <a:off x="3048000" y="3733800"/>
            <a:ext cx="1905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40981" name="Text Box 19"/>
          <p:cNvSpPr txBox="1">
            <a:spLocks noChangeArrowheads="1"/>
          </p:cNvSpPr>
          <p:nvPr/>
        </p:nvSpPr>
        <p:spPr bwMode="auto">
          <a:xfrm>
            <a:off x="3551238" y="3290888"/>
            <a:ext cx="1122423" cy="369332"/>
          </a:xfrm>
          <a:prstGeom prst="rect">
            <a:avLst/>
          </a:prstGeom>
          <a:solidFill>
            <a:schemeClr val="tx1"/>
          </a:solidFill>
          <a:ln w="19050">
            <a:solidFill>
              <a:srgbClr val="00007A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Jester" pitchFamily="2" charset="0"/>
              </a:rPr>
              <a:t>7 months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D3787A-B5F2-4A93-AA91-AF64591C742F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55300" name="Picture 4" descr="el nino 34"/>
          <p:cNvPicPr>
            <a:picLocks noChangeAspect="1" noChangeArrowheads="1"/>
          </p:cNvPicPr>
          <p:nvPr/>
        </p:nvPicPr>
        <p:blipFill>
          <a:blip r:embed="rId3" cstate="print">
            <a:lum bright="-12000" contrast="-6000"/>
          </a:blip>
          <a:srcRect t="1802" r="1077" b="900"/>
          <a:stretch>
            <a:fillRect/>
          </a:stretch>
        </p:blipFill>
        <p:spPr bwMode="auto">
          <a:xfrm>
            <a:off x="304800" y="1828800"/>
            <a:ext cx="8458200" cy="41148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219200" y="838200"/>
            <a:ext cx="69573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Jester" pitchFamily="2" charset="0"/>
              </a:rPr>
              <a:t>Effects of El Niño as Seen in 1983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3A0CFF-F6FE-4951-B90C-5B9E5B7A9003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56324" name="Picture 4" descr="ocean97"/>
          <p:cNvPicPr>
            <a:picLocks noChangeAspect="1" noChangeArrowheads="1"/>
          </p:cNvPicPr>
          <p:nvPr/>
        </p:nvPicPr>
        <p:blipFill>
          <a:blip r:embed="rId3" cstate="print"/>
          <a:srcRect t="1482" r="1031"/>
          <a:stretch>
            <a:fillRect/>
          </a:stretch>
        </p:blipFill>
        <p:spPr bwMode="auto">
          <a:xfrm>
            <a:off x="838200" y="1066800"/>
            <a:ext cx="7315200" cy="50673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209800" y="381000"/>
            <a:ext cx="4803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Isla Santa Cruz, Galapagos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4764088" y="5437188"/>
            <a:ext cx="1460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Normal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990600" y="5440363"/>
            <a:ext cx="1073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1983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2E75E9-DAE1-4CC1-9B75-594A2CB02DEF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57348" name="Picture 4" descr="ano nuevo"/>
          <p:cNvPicPr>
            <a:picLocks noChangeAspect="1" noChangeArrowheads="1"/>
          </p:cNvPicPr>
          <p:nvPr/>
        </p:nvPicPr>
        <p:blipFill>
          <a:blip r:embed="rId3" cstate="print">
            <a:lum bright="-12000" contrast="-36000"/>
          </a:blip>
          <a:srcRect l="2461" r="1538"/>
          <a:stretch>
            <a:fillRect/>
          </a:stretch>
        </p:blipFill>
        <p:spPr bwMode="auto">
          <a:xfrm>
            <a:off x="4191000" y="228600"/>
            <a:ext cx="2971800" cy="638968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52400" y="1931988"/>
            <a:ext cx="36102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Elephant Seal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Breeding Beach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At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Año</a:t>
            </a:r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Nuevo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Island,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Northern California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7453313" y="636588"/>
            <a:ext cx="147187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Año</a:t>
            </a:r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Nuevo</a:t>
            </a:r>
          </a:p>
          <a:p>
            <a:pPr algn="ctr"/>
            <a:endParaRPr lang="en-US" sz="3200" b="1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Normal</a:t>
            </a:r>
          </a:p>
          <a:p>
            <a:pPr algn="ctr"/>
            <a:endParaRPr lang="en-US" sz="3200" b="1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Jester" pitchFamily="2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1983</a:t>
            </a: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H="1">
            <a:off x="4143375" y="4495800"/>
            <a:ext cx="3048000" cy="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 flipH="1">
            <a:off x="4143375" y="2224088"/>
            <a:ext cx="3048000" cy="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806795-8081-45AD-A238-73E567E486A0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59396" name="Picture 4" descr="el nino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6324600" cy="3054350"/>
          </a:xfrm>
          <a:prstGeom prst="rect">
            <a:avLst/>
          </a:prstGeom>
          <a:noFill/>
          <a:ln w="57150">
            <a:solidFill>
              <a:srgbClr val="33CCCC"/>
            </a:solidFill>
            <a:miter lim="800000"/>
            <a:headEnd/>
            <a:tailEnd/>
          </a:ln>
        </p:spPr>
      </p:pic>
      <p:pic>
        <p:nvPicPr>
          <p:cNvPr id="59397" name="Picture 5" descr="el nino 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524250"/>
            <a:ext cx="6019800" cy="3028950"/>
          </a:xfrm>
          <a:prstGeom prst="rect">
            <a:avLst/>
          </a:prstGeom>
          <a:noFill/>
          <a:ln w="5715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969963" y="4375150"/>
            <a:ext cx="1209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Jester" pitchFamily="2" charset="0"/>
              </a:rPr>
              <a:t>1988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44619F-EFA0-4A39-A2A7-A9AE57E8162F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60420" name="Picture 5" descr="el nino 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7188"/>
            <a:ext cx="6096000" cy="2995612"/>
          </a:xfrm>
          <a:prstGeom prst="rect">
            <a:avLst/>
          </a:prstGeom>
          <a:noFill/>
          <a:ln w="57150">
            <a:solidFill>
              <a:srgbClr val="33CCCC"/>
            </a:solidFill>
            <a:miter lim="800000"/>
            <a:headEnd/>
            <a:tailEnd/>
          </a:ln>
        </p:spPr>
      </p:pic>
      <p:pic>
        <p:nvPicPr>
          <p:cNvPr id="60421" name="Picture 6" descr="el nino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3581400"/>
            <a:ext cx="5973763" cy="2895600"/>
          </a:xfrm>
          <a:prstGeom prst="rect">
            <a:avLst/>
          </a:prstGeom>
          <a:noFill/>
          <a:ln w="5715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741363" y="4756150"/>
            <a:ext cx="1209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Jester" pitchFamily="2" charset="0"/>
              </a:rPr>
              <a:t>1988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09FDEF-96BD-4337-8579-A67EDD65E5B4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61444" name="Picture 4" descr="el nino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90800"/>
            <a:ext cx="8001000" cy="27162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1412875" y="865188"/>
            <a:ext cx="645240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After the Experience of 1982-83 It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Became Clear That We Needed to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Instrument the Equatorial Pacific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235_ElNino2009-ver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04800" y="609600"/>
            <a:ext cx="9906000" cy="5572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656" y="838200"/>
            <a:ext cx="5564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They Were All Produced by a </a:t>
            </a:r>
          </a:p>
          <a:p>
            <a:r>
              <a:rPr lang="en-US" sz="2400" b="1" dirty="0" smtClean="0"/>
              <a:t>Warming of the Eastern Tropical Pacific </a:t>
            </a:r>
          </a:p>
          <a:p>
            <a:r>
              <a:rPr lang="en-US" sz="2400" b="1" dirty="0" smtClean="0"/>
              <a:t>that Started Last Summer</a:t>
            </a:r>
            <a:endParaRPr lang="en-US" sz="2400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01C8A-16FD-4B18-99DD-2F5E991F893A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62468" name="Picture 4" descr="tao-array-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8458200" cy="3482975"/>
          </a:xfrm>
          <a:prstGeom prst="rect">
            <a:avLst/>
          </a:prstGeom>
          <a:noFill/>
          <a:ln w="5715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2514600" y="609600"/>
            <a:ext cx="44919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The 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TAO/TRITON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Array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6705600" y="4800600"/>
            <a:ext cx="229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70 moorings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2743200" y="1676400"/>
            <a:ext cx="35052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5410200"/>
            <a:ext cx="7347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Tropical Atmosphere Ocean (TAO)/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Triangle Trans-Ocean Buoy Network (TRITON)</a:t>
            </a:r>
            <a:endParaRPr lang="en-US" sz="2800" b="1" dirty="0">
              <a:effectLst>
                <a:outerShdw blurRad="50800" dist="50800" dir="5400000" algn="ctr" rotWithShape="0">
                  <a:srgbClr val="002060"/>
                </a:outerShdw>
              </a:effectLst>
            </a:endParaRPr>
          </a:p>
        </p:txBody>
      </p:sp>
      <p:pic>
        <p:nvPicPr>
          <p:cNvPr id="9" name="Picture 8" descr="fr_s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676400"/>
            <a:ext cx="796119" cy="533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 descr="american-flag_sm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1676399"/>
            <a:ext cx="846669" cy="5334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 descr="japan fla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50837" y="1676400"/>
            <a:ext cx="816563" cy="533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map_l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8458200" cy="305099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0744" y="3733800"/>
            <a:ext cx="550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Research Moored Array for African-Asian-Australian</a:t>
            </a:r>
          </a:p>
          <a:p>
            <a:pPr algn="ctr"/>
            <a:r>
              <a:rPr lang="en-US" b="1" dirty="0" smtClean="0"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For Monsoon Analysis and Prediction (RAMA)</a:t>
            </a:r>
            <a:endParaRPr lang="en-US" b="1" dirty="0">
              <a:effectLst>
                <a:outerShdw blurRad="50800" dist="50800" dir="5400000" algn="ctr" rotWithShape="0">
                  <a:srgbClr val="00206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1" y="4535269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Tropical Atmosphere Ocean (TAO)/</a:t>
            </a:r>
          </a:p>
          <a:p>
            <a:pPr algn="ctr"/>
            <a:r>
              <a:rPr lang="en-US" b="1" dirty="0" smtClean="0"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Triangle Trans-Ocean Buoy Network (TRITON)</a:t>
            </a:r>
            <a:endParaRPr lang="en-US" b="1" dirty="0">
              <a:effectLst>
                <a:outerShdw blurRad="50800" dist="50800" dir="5400000" algn="ctr" rotWithShape="0">
                  <a:srgbClr val="00206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1532" y="5410200"/>
            <a:ext cx="4338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Prediction and Research Moored Array in</a:t>
            </a:r>
          </a:p>
          <a:p>
            <a:pPr algn="ctr"/>
            <a:r>
              <a:rPr lang="en-US" b="1" dirty="0" smtClean="0"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The Atlantic (PIRATA)</a:t>
            </a:r>
            <a:endParaRPr lang="en-US" b="1" dirty="0">
              <a:effectLst>
                <a:outerShdw blurRad="50800" dist="50800" dir="5400000" algn="ctr" rotWithShape="0">
                  <a:srgbClr val="002060"/>
                </a:outerShdw>
              </a:effectLst>
            </a:endParaRPr>
          </a:p>
        </p:txBody>
      </p:sp>
      <p:pic>
        <p:nvPicPr>
          <p:cNvPr id="8" name="Picture 7" descr="american-flag_s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5638800"/>
            <a:ext cx="846667" cy="533400"/>
          </a:xfrm>
          <a:prstGeom prst="rect">
            <a:avLst/>
          </a:prstGeom>
        </p:spPr>
      </p:pic>
      <p:pic>
        <p:nvPicPr>
          <p:cNvPr id="9" name="Picture 8" descr="bandeira300_s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5638800"/>
            <a:ext cx="773044" cy="533400"/>
          </a:xfrm>
          <a:prstGeom prst="rect">
            <a:avLst/>
          </a:prstGeom>
        </p:spPr>
      </p:pic>
      <p:pic>
        <p:nvPicPr>
          <p:cNvPr id="10" name="Picture 9" descr="fr_sm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5638800"/>
            <a:ext cx="762000" cy="510540"/>
          </a:xfrm>
          <a:prstGeom prst="rect">
            <a:avLst/>
          </a:prstGeom>
        </p:spPr>
      </p:pic>
      <p:pic>
        <p:nvPicPr>
          <p:cNvPr id="11" name="Picture 10" descr="fr_sm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0" y="4648200"/>
            <a:ext cx="762000" cy="510540"/>
          </a:xfrm>
          <a:prstGeom prst="rect">
            <a:avLst/>
          </a:prstGeom>
        </p:spPr>
      </p:pic>
      <p:pic>
        <p:nvPicPr>
          <p:cNvPr id="12" name="Picture 11" descr="american-flag_s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4648200"/>
            <a:ext cx="846667" cy="533400"/>
          </a:xfrm>
          <a:prstGeom prst="rect">
            <a:avLst/>
          </a:prstGeom>
        </p:spPr>
      </p:pic>
      <p:pic>
        <p:nvPicPr>
          <p:cNvPr id="13" name="Picture 12" descr="american-flag_s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0248" y="3810000"/>
            <a:ext cx="846668" cy="533400"/>
          </a:xfrm>
          <a:prstGeom prst="rect">
            <a:avLst/>
          </a:prstGeom>
        </p:spPr>
      </p:pic>
      <p:pic>
        <p:nvPicPr>
          <p:cNvPr id="14" name="Picture 13" descr="australia fla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53200" y="3810000"/>
            <a:ext cx="802848" cy="533399"/>
          </a:xfrm>
          <a:prstGeom prst="rect">
            <a:avLst/>
          </a:prstGeom>
        </p:spPr>
      </p:pic>
      <p:pic>
        <p:nvPicPr>
          <p:cNvPr id="15" name="Picture 14" descr="japan fla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9000" y="4572000"/>
            <a:ext cx="762000" cy="497758"/>
          </a:xfrm>
          <a:prstGeom prst="rect">
            <a:avLst/>
          </a:prstGeom>
        </p:spPr>
      </p:pic>
      <p:pic>
        <p:nvPicPr>
          <p:cNvPr id="17" name="Picture 16" descr="japan fla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91400" y="3810000"/>
            <a:ext cx="762000" cy="497758"/>
          </a:xfrm>
          <a:prstGeom prst="rect">
            <a:avLst/>
          </a:prstGeom>
        </p:spPr>
      </p:pic>
      <p:pic>
        <p:nvPicPr>
          <p:cNvPr id="18" name="Picture 17" descr="indi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29600" y="3810000"/>
            <a:ext cx="762000" cy="5100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rot="10800000">
            <a:off x="304800" y="4440380"/>
            <a:ext cx="8610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>
            <a:off x="304800" y="5334000"/>
            <a:ext cx="8610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F69F66-2158-426F-A82E-A74A6AF2AA7B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64516" name="Picture 4" descr="tao bu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9425" y="304800"/>
            <a:ext cx="4411663" cy="6173788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67456" y="1390650"/>
            <a:ext cx="382508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The ATLAS Buoy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-----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(Autonomous Temperature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Line Acquisition System)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-----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Water Depths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1500-6000m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8282FD-2DF0-4D88-B537-5FD1924C62F2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65540" name="Text Box 7"/>
          <p:cNvSpPr txBox="1">
            <a:spLocks noChangeArrowheads="1"/>
          </p:cNvSpPr>
          <p:nvPr/>
        </p:nvSpPr>
        <p:spPr bwMode="auto">
          <a:xfrm>
            <a:off x="533401" y="2514600"/>
            <a:ext cx="24913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Servicing 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 an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Atlas  Buoy</a:t>
            </a:r>
            <a:endParaRPr lang="en-US" sz="3200" b="1" dirty="0">
              <a:solidFill>
                <a:schemeClr val="tx1"/>
              </a:solidFill>
              <a:effectLst>
                <a:outerShdw blurRad="50800" dist="50800" dir="5400000" algn="ctr" rotWithShape="0">
                  <a:srgbClr val="002060"/>
                </a:outerShdw>
              </a:effectLst>
              <a:latin typeface="Jester" pitchFamily="2" charset="0"/>
            </a:endParaRPr>
          </a:p>
        </p:txBody>
      </p:sp>
      <p:pic>
        <p:nvPicPr>
          <p:cNvPr id="6" name="Picture 5" descr="gp79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81000"/>
            <a:ext cx="3962400" cy="5954857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506974-B598-4739-936B-B799D68A05FF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66564" name="Picture 4" descr="new atlas bou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28600"/>
            <a:ext cx="4295775" cy="62103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31775" y="1860550"/>
            <a:ext cx="352901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The New ATLAS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Mooring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-----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Water Depths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1500-6000m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1ED28D-ADAE-4856-BEC6-9DFE633063D7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67588" name="Picture 4" descr="atlas current 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04800"/>
            <a:ext cx="4286250" cy="619125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74625" y="2393950"/>
            <a:ext cx="34067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The New ATLAS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Current Meter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Mooring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8E3C72-D6F7-437C-8AE1-05E14841989E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68612" name="Picture 2" descr="el nino 2"/>
          <p:cNvPicPr>
            <a:picLocks noChangeAspect="1" noChangeArrowheads="1"/>
          </p:cNvPicPr>
          <p:nvPr/>
        </p:nvPicPr>
        <p:blipFill>
          <a:blip r:embed="rId3" cstate="print"/>
          <a:srcRect t="1190" b="1219"/>
          <a:stretch>
            <a:fillRect/>
          </a:stretch>
        </p:blipFill>
        <p:spPr bwMode="auto">
          <a:xfrm>
            <a:off x="3629025" y="304800"/>
            <a:ext cx="4829175" cy="6096000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68613" name="Text Box 3"/>
          <p:cNvSpPr txBox="1">
            <a:spLocks noChangeArrowheads="1"/>
          </p:cNvSpPr>
          <p:nvPr/>
        </p:nvSpPr>
        <p:spPr bwMode="auto">
          <a:xfrm>
            <a:off x="36513" y="1860550"/>
            <a:ext cx="345318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Onset of the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1997-98 El Niño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----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October, 1997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13F5A-8A30-45D2-A5E4-9CADFA58EFB8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69636" name="Picture 4" descr="el nino 26"/>
          <p:cNvPicPr>
            <a:picLocks noChangeAspect="1" noChangeArrowheads="1"/>
          </p:cNvPicPr>
          <p:nvPr/>
        </p:nvPicPr>
        <p:blipFill>
          <a:blip r:embed="rId3" cstate="print"/>
          <a:srcRect l="1585" t="1254" r="1717"/>
          <a:stretch>
            <a:fillRect/>
          </a:stretch>
        </p:blipFill>
        <p:spPr bwMode="auto">
          <a:xfrm>
            <a:off x="4191000" y="457200"/>
            <a:ext cx="4648200" cy="5997575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88925" y="933450"/>
            <a:ext cx="36695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The TAO Array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Provides Vertical Sections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Across the Pacific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50825" y="4057650"/>
            <a:ext cx="34291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The Onset of the El Niño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October 1997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AECF00-105A-4D42-9BAE-ADDB3341CB3C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0660" name="Picture 4" descr="el nino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57200"/>
            <a:ext cx="4716463" cy="6019800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90513" y="1314450"/>
            <a:ext cx="36695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The TAO Array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Provides Vertical Sections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Across the Pacific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44500" y="4362450"/>
            <a:ext cx="31774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The End of the El Niño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August 1998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C65ECF-182C-4E21-A4EF-F095A7F58B85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1684" name="Picture 4" descr="el nino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57200"/>
            <a:ext cx="4594225" cy="5811838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87325" y="1009650"/>
            <a:ext cx="36695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The TAO Array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Provides Vertical Sections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Across the Equator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792163" y="4438650"/>
            <a:ext cx="2611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End of the El Niño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August 1998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4156075" y="487363"/>
            <a:ext cx="415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Jester" pitchFamily="2" charset="0"/>
              </a:rPr>
              <a:t>S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8228013" y="457200"/>
            <a:ext cx="4587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Jester" pitchFamily="2" charset="0"/>
              </a:rPr>
              <a:t>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1371600"/>
            <a:ext cx="681789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This Warming is Called “El Niño”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And It Is One Phase of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 “Quasi-Periodic” Oscillation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Which Affects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Tropical Pacific Ocean,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El Niño-Southern Oscillation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Or ENSO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09453C-9818-4B7A-99DC-5468512FF6B6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2708" name="Picture 4" descr="el nino 16"/>
          <p:cNvPicPr>
            <a:picLocks noChangeAspect="1" noChangeArrowheads="1"/>
          </p:cNvPicPr>
          <p:nvPr/>
        </p:nvPicPr>
        <p:blipFill>
          <a:blip r:embed="rId3" cstate="print"/>
          <a:srcRect t="1250" b="1250"/>
          <a:stretch>
            <a:fillRect/>
          </a:stretch>
        </p:blipFill>
        <p:spPr bwMode="auto">
          <a:xfrm>
            <a:off x="3708400" y="381000"/>
            <a:ext cx="4857750" cy="5943600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280988" y="2381250"/>
            <a:ext cx="29995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The TAO Array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Provides Time-Depth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Profiles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F839DD-93D4-43A9-83BD-884F1520D950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3732" name="Picture 4" descr="el nino 21"/>
          <p:cNvPicPr>
            <a:picLocks noChangeAspect="1" noChangeArrowheads="1"/>
          </p:cNvPicPr>
          <p:nvPr/>
        </p:nvPicPr>
        <p:blipFill>
          <a:blip r:embed="rId3" cstate="print"/>
          <a:srcRect t="1367" r="970" b="1538"/>
          <a:stretch>
            <a:fillRect/>
          </a:stretch>
        </p:blipFill>
        <p:spPr bwMode="auto">
          <a:xfrm>
            <a:off x="762000" y="990600"/>
            <a:ext cx="7543800" cy="5410200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844550" y="304800"/>
            <a:ext cx="7461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Jester" pitchFamily="2" charset="0"/>
              </a:rPr>
              <a:t>The TAO Array Provides Time Series Across the Pacific</a:t>
            </a:r>
          </a:p>
        </p:txBody>
      </p:sp>
      <p:sp>
        <p:nvSpPr>
          <p:cNvPr id="55302" name="Freeform 6"/>
          <p:cNvSpPr>
            <a:spLocks/>
          </p:cNvSpPr>
          <p:nvPr/>
        </p:nvSpPr>
        <p:spPr bwMode="auto">
          <a:xfrm>
            <a:off x="1371600" y="1727200"/>
            <a:ext cx="2609850" cy="3657600"/>
          </a:xfrm>
          <a:custGeom>
            <a:avLst/>
            <a:gdLst>
              <a:gd name="T0" fmla="*/ 2147483647 w 1644"/>
              <a:gd name="T1" fmla="*/ 0 h 2304"/>
              <a:gd name="T2" fmla="*/ 2147483647 w 1644"/>
              <a:gd name="T3" fmla="*/ 2147483647 h 2304"/>
              <a:gd name="T4" fmla="*/ 0 w 1644"/>
              <a:gd name="T5" fmla="*/ 2147483647 h 2304"/>
              <a:gd name="T6" fmla="*/ 0 60000 65536"/>
              <a:gd name="T7" fmla="*/ 0 60000 65536"/>
              <a:gd name="T8" fmla="*/ 0 60000 65536"/>
              <a:gd name="T9" fmla="*/ 0 w 1644"/>
              <a:gd name="T10" fmla="*/ 0 h 2304"/>
              <a:gd name="T11" fmla="*/ 1644 w 1644"/>
              <a:gd name="T12" fmla="*/ 2304 h 2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44" h="2304">
                <a:moveTo>
                  <a:pt x="72" y="0"/>
                </a:moveTo>
                <a:cubicBezTo>
                  <a:pt x="332" y="276"/>
                  <a:pt x="1644" y="1272"/>
                  <a:pt x="1632" y="1656"/>
                </a:cubicBezTo>
                <a:cubicBezTo>
                  <a:pt x="1620" y="2040"/>
                  <a:pt x="340" y="2169"/>
                  <a:pt x="0" y="2304"/>
                </a:cubicBezTo>
              </a:path>
            </a:pathLst>
          </a:custGeom>
          <a:noFill/>
          <a:ln w="1524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2438400" y="1600200"/>
            <a:ext cx="0" cy="396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1595D-BA6A-4FE7-8670-9B2B61987650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4756" name="Picture 4" descr="seawif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47800"/>
            <a:ext cx="6153150" cy="505777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11175" y="180975"/>
            <a:ext cx="81387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Jester" pitchFamily="2" charset="0"/>
              </a:rPr>
              <a:t>SEAWiFS</a:t>
            </a:r>
            <a:endParaRPr lang="en-US" sz="3600" dirty="0">
              <a:solidFill>
                <a:schemeClr val="tx1"/>
              </a:solidFill>
              <a:latin typeface="Jester" pitchFamily="2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Sea-viewing Wide Field-of-view Sensor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572B3B-60ED-4F3C-B3E6-DA93B44FC1E8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5780" name="Picture 4" descr="el nino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81000"/>
            <a:ext cx="4186237" cy="6172200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09538" y="2317750"/>
            <a:ext cx="397737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Jester" pitchFamily="2" charset="0"/>
              </a:rPr>
              <a:t>SeaWIFS</a:t>
            </a:r>
            <a:endParaRPr lang="en-US" sz="3600" dirty="0">
              <a:solidFill>
                <a:schemeClr val="tx1"/>
              </a:solidFill>
              <a:latin typeface="Jester" pitchFamily="2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Satellite Images of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Sea Surface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Jester" pitchFamily="2" charset="0"/>
              </a:rPr>
              <a:t>Temperature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9D531B-849C-4422-B8AC-9CFF10160CC8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6804" name="Picture 4" descr="el nino 23"/>
          <p:cNvPicPr>
            <a:picLocks noChangeAspect="1" noChangeArrowheads="1"/>
          </p:cNvPicPr>
          <p:nvPr/>
        </p:nvPicPr>
        <p:blipFill>
          <a:blip r:embed="rId3" cstate="print"/>
          <a:srcRect r="970" b="1559"/>
          <a:stretch>
            <a:fillRect/>
          </a:stretch>
        </p:blipFill>
        <p:spPr bwMode="auto">
          <a:xfrm>
            <a:off x="533400" y="757238"/>
            <a:ext cx="7772400" cy="5110162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5AB0E-F36A-4BEF-A396-1C1633CA8109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7828" name="Picture 4" descr="el nino 22"/>
          <p:cNvPicPr>
            <a:picLocks noChangeAspect="1" noChangeArrowheads="1"/>
          </p:cNvPicPr>
          <p:nvPr/>
        </p:nvPicPr>
        <p:blipFill>
          <a:blip r:embed="rId3" cstate="print"/>
          <a:srcRect t="1711"/>
          <a:stretch>
            <a:fillRect/>
          </a:stretch>
        </p:blipFill>
        <p:spPr bwMode="auto">
          <a:xfrm>
            <a:off x="457200" y="1295400"/>
            <a:ext cx="7989888" cy="5018088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484313" y="636588"/>
            <a:ext cx="62880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Sea Surface Temperature Anomaly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AE7845-F60D-4853-ACDF-5261752DE90F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8852" name="Picture 4" descr="TOPEX-Posei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1700" y="381000"/>
            <a:ext cx="5016500" cy="6019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77863" y="2341563"/>
            <a:ext cx="19944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TOPEX/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Poseidon</a:t>
            </a:r>
          </a:p>
        </p:txBody>
      </p:sp>
      <p:sp>
        <p:nvSpPr>
          <p:cNvPr id="78854" name="Text Box 9"/>
          <p:cNvSpPr txBox="1">
            <a:spLocks noChangeArrowheads="1"/>
          </p:cNvSpPr>
          <p:nvPr/>
        </p:nvSpPr>
        <p:spPr bwMode="auto">
          <a:xfrm>
            <a:off x="506413" y="4632325"/>
            <a:ext cx="2193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Launched 1992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Accuracy 5cm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2F603-A376-4ECE-93D3-F20D9A9C706C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9876" name="Picture 5" descr="jason-1-in-sp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524000"/>
            <a:ext cx="7143750" cy="3810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9877" name="Text Box 6"/>
          <p:cNvSpPr txBox="1">
            <a:spLocks noChangeArrowheads="1"/>
          </p:cNvSpPr>
          <p:nvPr/>
        </p:nvSpPr>
        <p:spPr bwMode="auto">
          <a:xfrm>
            <a:off x="3657600" y="6096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Jason 1</a:t>
            </a:r>
          </a:p>
        </p:txBody>
      </p:sp>
      <p:sp>
        <p:nvSpPr>
          <p:cNvPr id="79878" name="Text Box 7"/>
          <p:cNvSpPr txBox="1">
            <a:spLocks noChangeArrowheads="1"/>
          </p:cNvSpPr>
          <p:nvPr/>
        </p:nvSpPr>
        <p:spPr bwMode="auto">
          <a:xfrm>
            <a:off x="2813050" y="5546725"/>
            <a:ext cx="3900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Launched 7 December 2001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Accuracy 3.3cm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C14A3-4CF4-4A5A-B35B-5A221D47603B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66700" y="371475"/>
          <a:ext cx="8610600" cy="6181725"/>
        </p:xfrm>
        <a:graphic>
          <a:graphicData uri="http://schemas.openxmlformats.org/presentationml/2006/ole">
            <p:oleObj spid="_x0000_s1026" name="Image" r:id="rId4" imgW="11479365" imgH="8241270" progId="Photoshop.Image.6">
              <p:embed/>
            </p:oleObj>
          </a:graphicData>
        </a:graphic>
      </p:graphicFrame>
      <p:pic>
        <p:nvPicPr>
          <p:cNvPr id="1029" name="Picture 3" descr="jas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838200"/>
            <a:ext cx="3429000" cy="18288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4632325" y="820738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Jester" pitchFamily="2" charset="0"/>
              </a:rPr>
              <a:t>Jason 1 Satellite</a:t>
            </a:r>
          </a:p>
        </p:txBody>
      </p:sp>
      <p:sp>
        <p:nvSpPr>
          <p:cNvPr id="484357" name="Text Box 5"/>
          <p:cNvSpPr txBox="1">
            <a:spLocks noChangeArrowheads="1"/>
          </p:cNvSpPr>
          <p:nvPr/>
        </p:nvSpPr>
        <p:spPr bwMode="auto">
          <a:xfrm>
            <a:off x="3962400" y="4783138"/>
            <a:ext cx="156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Jester" pitchFamily="2" charset="0"/>
              </a:rPr>
              <a:t>Argo Float</a:t>
            </a:r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5638800" y="3568700"/>
            <a:ext cx="2362200" cy="17526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304800" y="419100"/>
            <a:ext cx="8534400" cy="6096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F43CA0-E50B-4AAE-8633-BC191425F7B2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82948" name="Picture 4" descr="el nino 14"/>
          <p:cNvPicPr>
            <a:picLocks noChangeAspect="1" noChangeArrowheads="1"/>
          </p:cNvPicPr>
          <p:nvPr/>
        </p:nvPicPr>
        <p:blipFill>
          <a:blip r:embed="rId3" cstate="print"/>
          <a:srcRect t="1428" r="453"/>
          <a:stretch>
            <a:fillRect/>
          </a:stretch>
        </p:blipFill>
        <p:spPr bwMode="auto">
          <a:xfrm>
            <a:off x="381000" y="1295400"/>
            <a:ext cx="8382000" cy="4711700"/>
          </a:xfrm>
          <a:prstGeom prst="rect">
            <a:avLst/>
          </a:prstGeom>
          <a:noFill/>
          <a:ln w="76200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76200" y="609600"/>
            <a:ext cx="89546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The TOPEX/Poseidon Satellite Records Sea Level Height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jim</a:t>
            </a:r>
            <a:r>
              <a:rPr lang="en-US" dirty="0" smtClean="0"/>
              <a:t> </a:t>
            </a:r>
            <a:r>
              <a:rPr lang="en-US" dirty="0" err="1" smtClean="0"/>
              <a:t>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371600"/>
            <a:ext cx="75456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Why Do We Care about El Ni</a:t>
            </a:r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/>
              </a:rPr>
              <a:t>ño?</a:t>
            </a:r>
          </a:p>
          <a:p>
            <a:pPr algn="ctr"/>
            <a:endParaRPr lang="en-US" sz="3600" b="1" dirty="0" smtClean="0">
              <a:effectLst>
                <a:outerShdw blurRad="50800" dist="50800" dir="5400000" algn="ctr" rotWithShape="0">
                  <a:srgbClr val="000000"/>
                </a:outerShdw>
              </a:effectLst>
              <a:latin typeface="Jester"/>
            </a:endParaRP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/>
              </a:rPr>
              <a:t>Because, after the Seasons, the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/>
              </a:rPr>
              <a:t>El Niño-Southern Oscillation (ENSO)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/>
              </a:rPr>
              <a:t>Is the Second Most Important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/>
              </a:rPr>
              <a:t>Factor Determining Global Climate</a:t>
            </a:r>
            <a:endParaRPr lang="en-US" sz="36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7FDCB-A310-434D-A8F2-7F2B399CB356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80900" name="Picture 4" descr="jason-1-topex-cali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00200"/>
            <a:ext cx="6943725" cy="486727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096963" y="333375"/>
            <a:ext cx="71833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Topex</a:t>
            </a:r>
            <a:r>
              <a:rPr lang="en-US" sz="36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/Poseidon Follows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Jason 1 by about 1 minute = 370km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1690688" y="5486400"/>
            <a:ext cx="2681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Jester" pitchFamily="2" charset="0"/>
              </a:rPr>
              <a:t>Altitude = 1336 km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3CC640-7743-4E2C-BD93-CDA4F47FD91E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1676400" y="5638800"/>
            <a:ext cx="5916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Launched 20 June 2008, Altitude 1336 km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Accuracy 1 cm, Sea Level at 1mm</a:t>
            </a:r>
          </a:p>
        </p:txBody>
      </p:sp>
      <p:sp>
        <p:nvSpPr>
          <p:cNvPr id="81925" name="Text Box 6"/>
          <p:cNvSpPr txBox="1">
            <a:spLocks noChangeArrowheads="1"/>
          </p:cNvSpPr>
          <p:nvPr/>
        </p:nvSpPr>
        <p:spPr bwMode="auto">
          <a:xfrm>
            <a:off x="3708400" y="304800"/>
            <a:ext cx="170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Jester" pitchFamily="2" charset="0"/>
              </a:rPr>
              <a:t>Jason 2</a:t>
            </a:r>
          </a:p>
        </p:txBody>
      </p:sp>
      <p:pic>
        <p:nvPicPr>
          <p:cNvPr id="81926" name="Picture 7" descr="ostm-brow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1143000"/>
            <a:ext cx="5886450" cy="43148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138535"/>
            <a:ext cx="8343354" cy="4271665"/>
            <a:chOff x="2209800" y="-1371600"/>
            <a:chExt cx="8343354" cy="4271665"/>
          </a:xfrm>
        </p:grpSpPr>
        <p:pic>
          <p:nvPicPr>
            <p:cNvPr id="1792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904" t="1717" r="1469" b="2146"/>
            <a:stretch>
              <a:fillRect/>
            </a:stretch>
          </p:blipFill>
          <p:spPr bwMode="auto">
            <a:xfrm>
              <a:off x="2209800" y="-1371600"/>
              <a:ext cx="8229600" cy="426720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363082" y="-949035"/>
              <a:ext cx="532518" cy="2893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</a:rPr>
                <a:t>60N</a:t>
              </a:r>
            </a:p>
            <a:p>
              <a:endParaRPr lang="en-US" sz="1400" b="1" dirty="0" smtClean="0">
                <a:solidFill>
                  <a:srgbClr val="000000"/>
                </a:solidFill>
              </a:endParaRPr>
            </a:p>
            <a:p>
              <a:r>
                <a:rPr lang="en-US" sz="1400" b="1" dirty="0" smtClean="0">
                  <a:solidFill>
                    <a:srgbClr val="000000"/>
                  </a:solidFill>
                </a:rPr>
                <a:t>40N</a:t>
              </a:r>
            </a:p>
            <a:p>
              <a:endParaRPr lang="en-US" sz="1400" b="1" dirty="0" smtClean="0">
                <a:solidFill>
                  <a:srgbClr val="000000"/>
                </a:solidFill>
              </a:endParaRPr>
            </a:p>
            <a:p>
              <a:r>
                <a:rPr lang="en-US" sz="1400" b="1" dirty="0" smtClean="0">
                  <a:solidFill>
                    <a:srgbClr val="000000"/>
                  </a:solidFill>
                </a:rPr>
                <a:t>20N</a:t>
              </a:r>
            </a:p>
            <a:p>
              <a:endParaRPr lang="en-US" sz="1400" b="1" dirty="0" smtClean="0">
                <a:solidFill>
                  <a:srgbClr val="000000"/>
                </a:solidFill>
              </a:endParaRPr>
            </a:p>
            <a:p>
              <a:r>
                <a:rPr lang="en-US" sz="1400" b="1" dirty="0" smtClean="0">
                  <a:solidFill>
                    <a:srgbClr val="000000"/>
                  </a:solidFill>
                </a:rPr>
                <a:t>    O</a:t>
              </a:r>
            </a:p>
            <a:p>
              <a:endParaRPr lang="en-US" sz="1400" b="1" dirty="0" smtClean="0">
                <a:solidFill>
                  <a:srgbClr val="000000"/>
                </a:solidFill>
              </a:endParaRPr>
            </a:p>
            <a:p>
              <a:r>
                <a:rPr lang="en-US" sz="1400" b="1" dirty="0" smtClean="0">
                  <a:solidFill>
                    <a:srgbClr val="000000"/>
                  </a:solidFill>
                </a:rPr>
                <a:t>20S</a:t>
              </a:r>
            </a:p>
            <a:p>
              <a:endParaRPr lang="en-US" sz="1400" b="1" dirty="0" smtClean="0">
                <a:solidFill>
                  <a:srgbClr val="000000"/>
                </a:solidFill>
              </a:endParaRPr>
            </a:p>
            <a:p>
              <a:r>
                <a:rPr lang="en-US" sz="1400" b="1" dirty="0" smtClean="0">
                  <a:solidFill>
                    <a:srgbClr val="000000"/>
                  </a:solidFill>
                </a:rPr>
                <a:t>40S</a:t>
              </a:r>
            </a:p>
            <a:p>
              <a:endParaRPr lang="en-US" sz="1400" b="1" dirty="0" smtClean="0">
                <a:solidFill>
                  <a:srgbClr val="000000"/>
                </a:solidFill>
              </a:endParaRPr>
            </a:p>
            <a:p>
              <a:r>
                <a:rPr lang="en-US" sz="1400" b="1" dirty="0" smtClean="0">
                  <a:solidFill>
                    <a:srgbClr val="000000"/>
                  </a:solidFill>
                </a:rPr>
                <a:t>60S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94299" y="1828800"/>
              <a:ext cx="775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</a:rPr>
                <a:t>0           40E           60E          120E        160E         160W       120W        80W         40W           0    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62400" y="2286000"/>
              <a:ext cx="50577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</a:rPr>
                <a:t>-176     -132     -88      -44         0       44        88       132      176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43600" y="2438400"/>
              <a:ext cx="68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mm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71594" y="-1295400"/>
              <a:ext cx="66784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</a:rPr>
                <a:t>JASON 2 Sea Level Residuals --30 January 2010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9C80803-9CFB-47BD-A2B9-E232A952B094}" type="datetime1">
              <a:rPr lang="en-US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7108" name="Picture 4" descr="smo_bi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5715000" cy="428625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6103938" y="990600"/>
            <a:ext cx="30400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Argo Floats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Measure the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Upper 2000m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Of the Ocean</a:t>
            </a:r>
          </a:p>
        </p:txBody>
      </p:sp>
      <p:pic>
        <p:nvPicPr>
          <p:cNvPr id="8" name="Picture 7" descr="argo feb 2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4131090"/>
            <a:ext cx="5029200" cy="232305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sst anomaly mid jan 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343025"/>
            <a:ext cx="7543800" cy="467677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200" y="533400"/>
            <a:ext cx="9050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Sea Surface Temperature Anomaly—January 2010</a:t>
            </a:r>
            <a:endParaRPr lang="en-US" sz="32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533400"/>
            <a:ext cx="9225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Sea Surface Temperature Anomaly—February 2010</a:t>
            </a:r>
            <a:endParaRPr lang="en-US" sz="32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6" name="Picture 5" descr="sst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371600"/>
            <a:ext cx="7543800" cy="467715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sst anomalies jan - feb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381000"/>
            <a:ext cx="3836221" cy="595143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4800" y="2209800"/>
            <a:ext cx="44037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Sea Surface</a:t>
            </a:r>
          </a:p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Temperature Anomalies</a:t>
            </a:r>
          </a:p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January-February 2010</a:t>
            </a:r>
            <a:endParaRPr lang="en-US" sz="32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53D9F7-D157-465C-8317-A4BF2E615738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83973" name="Text Box 2"/>
          <p:cNvSpPr txBox="1">
            <a:spLocks noChangeArrowheads="1"/>
          </p:cNvSpPr>
          <p:nvPr/>
        </p:nvSpPr>
        <p:spPr bwMode="auto">
          <a:xfrm>
            <a:off x="4767263" y="5578475"/>
            <a:ext cx="4137671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Jester" pitchFamily="2" charset="0"/>
              </a:rPr>
              <a:t>Available at the Website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Jester" pitchFamily="2" charset="0"/>
              </a:rPr>
              <a:t>http://www.cdc.noaa.gov/~kew/MEI/</a:t>
            </a:r>
          </a:p>
        </p:txBody>
      </p:sp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677863" y="5611813"/>
            <a:ext cx="3276859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Jester" pitchFamily="2" charset="0"/>
              </a:rPr>
              <a:t>Current as of  </a:t>
            </a:r>
            <a:r>
              <a:rPr lang="en-US" sz="1800" dirty="0" smtClean="0">
                <a:solidFill>
                  <a:schemeClr val="tx1"/>
                </a:solidFill>
                <a:latin typeface="Jester" pitchFamily="2" charset="0"/>
              </a:rPr>
              <a:t>3 February 2010</a:t>
            </a:r>
            <a:endParaRPr lang="en-US" sz="1800" dirty="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80903" name="Text Box 4"/>
          <p:cNvSpPr txBox="1">
            <a:spLocks noChangeArrowheads="1"/>
          </p:cNvSpPr>
          <p:nvPr/>
        </p:nvSpPr>
        <p:spPr bwMode="auto">
          <a:xfrm>
            <a:off x="2632075" y="628650"/>
            <a:ext cx="433965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accent4">
                      <a:lumMod val="10000"/>
                    </a:schemeClr>
                  </a:outerShdw>
                </a:effectLst>
                <a:latin typeface="Jester" pitchFamily="2" charset="0"/>
                <a:cs typeface="+mn-cs"/>
              </a:rPr>
              <a:t>This Multivariate Enso Index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accent4">
                      <a:lumMod val="10000"/>
                    </a:schemeClr>
                  </a:outerShdw>
                </a:effectLst>
                <a:latin typeface="Jester" pitchFamily="2" charset="0"/>
                <a:cs typeface="+mn-cs"/>
              </a:rPr>
              <a:t>Shows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4">
                      <a:lumMod val="10000"/>
                    </a:schemeClr>
                  </a:outerShdw>
                </a:effectLst>
                <a:latin typeface="Jester" pitchFamily="2" charset="0"/>
                <a:cs typeface="+mn-cs"/>
              </a:rPr>
              <a:t>El Ni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4">
                      <a:lumMod val="10000"/>
                    </a:schemeClr>
                  </a:outerShdw>
                </a:effectLst>
                <a:latin typeface="Jester" pitchFamily="2" charset="0"/>
              </a:rPr>
              <a:t>ño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4">
                      <a:lumMod val="10000"/>
                    </a:schemeClr>
                  </a:outerShdw>
                </a:effectLst>
                <a:latin typeface="Jester" pitchFamily="2" charset="0"/>
                <a:cs typeface="+mn-cs"/>
              </a:rPr>
              <a:t>’s</a:t>
            </a:r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accent4">
                      <a:lumMod val="10000"/>
                    </a:schemeClr>
                  </a:outerShdw>
                </a:effectLst>
                <a:latin typeface="Jester" pitchFamily="2" charset="0"/>
              </a:rPr>
              <a:t> and 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50800" dist="50800" dir="5400000" algn="ctr" rotWithShape="0">
                    <a:schemeClr val="accent4">
                      <a:lumMod val="10000"/>
                    </a:schemeClr>
                  </a:outerShdw>
                </a:effectLst>
                <a:latin typeface="Jester" pitchFamily="2" charset="0"/>
              </a:rPr>
              <a:t>La Niña’s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accent4">
                      <a:lumMod val="10000"/>
                    </a:schemeClr>
                  </a:outerShdw>
                </a:effectLst>
                <a:latin typeface="Jester" pitchFamily="2" charset="0"/>
              </a:rPr>
              <a:t>--------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accent4">
                      <a:lumMod val="10000"/>
                    </a:schemeClr>
                  </a:outerShdw>
                </a:effectLst>
                <a:latin typeface="Jester" pitchFamily="2" charset="0"/>
              </a:rPr>
              <a:t>There Is No “Normal” Condition</a:t>
            </a:r>
          </a:p>
        </p:txBody>
      </p:sp>
      <p:pic>
        <p:nvPicPr>
          <p:cNvPr id="8" name="Picture 7" descr="mei feb 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514600"/>
            <a:ext cx="8371749" cy="2667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04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04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04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04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7" grpId="0" animBg="1"/>
      <p:bldP spid="190467" grpId="1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2"/>
          <p:cNvSpPr>
            <a:spLocks noChangeArrowheads="1"/>
          </p:cNvSpPr>
          <p:nvPr/>
        </p:nvSpPr>
        <p:spPr bwMode="auto">
          <a:xfrm>
            <a:off x="381000" y="152400"/>
            <a:ext cx="8534400" cy="6248400"/>
          </a:xfrm>
          <a:prstGeom prst="rect">
            <a:avLst/>
          </a:prstGeom>
          <a:solidFill>
            <a:schemeClr val="tx1"/>
          </a:solidFill>
          <a:ln w="762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Jester" pitchFamily="2" charset="0"/>
            </a:endParaRPr>
          </a:p>
        </p:txBody>
      </p:sp>
      <p:pic>
        <p:nvPicPr>
          <p:cNvPr id="11" name="Picture 10" descr="mei comparison 2 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563" y="304800"/>
            <a:ext cx="7942637" cy="5867400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21EBD5-22BC-43B1-92AF-F328D2D655B1}" type="datetime1">
              <a:rPr lang="en-US" smtClean="0"/>
              <a:pPr>
                <a:defRPr/>
              </a:pPr>
              <a:t>10/19/2010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2438400" y="6324600"/>
            <a:ext cx="4343400" cy="4572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 dirty="0">
                <a:solidFill>
                  <a:srgbClr val="002060"/>
                </a:solidFill>
                <a:latin typeface="Jester" pitchFamily="2" charset="0"/>
              </a:rPr>
              <a:t>ENSO Index through </a:t>
            </a:r>
            <a:r>
              <a:rPr lang="en-US" sz="1800" b="1" dirty="0" smtClean="0">
                <a:solidFill>
                  <a:srgbClr val="002060"/>
                </a:solidFill>
                <a:latin typeface="Jester" pitchFamily="2" charset="0"/>
              </a:rPr>
              <a:t>3 February 2010</a:t>
            </a:r>
            <a:endParaRPr lang="en-US" sz="1800" b="1" dirty="0">
              <a:solidFill>
                <a:srgbClr val="002060"/>
              </a:solidFill>
              <a:latin typeface="Jester" pitchFamily="2" charset="0"/>
            </a:endParaRPr>
          </a:p>
        </p:txBody>
      </p:sp>
      <p:sp>
        <p:nvSpPr>
          <p:cNvPr id="85000" name="Text Box 9"/>
          <p:cNvSpPr txBox="1">
            <a:spLocks noChangeArrowheads="1"/>
          </p:cNvSpPr>
          <p:nvPr/>
        </p:nvSpPr>
        <p:spPr bwMode="auto">
          <a:xfrm>
            <a:off x="7848600" y="609600"/>
            <a:ext cx="577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>
              <a:latin typeface="Jester" pitchFamily="2" charset="0"/>
            </a:endParaRPr>
          </a:p>
          <a:p>
            <a:endParaRPr lang="en-US" sz="1400">
              <a:latin typeface="Jester" pitchFamily="2" charset="0"/>
            </a:endParaRPr>
          </a:p>
        </p:txBody>
      </p:sp>
      <p:sp>
        <p:nvSpPr>
          <p:cNvPr id="85003" name="Rectangle 19"/>
          <p:cNvSpPr>
            <a:spLocks noChangeArrowheads="1"/>
          </p:cNvSpPr>
          <p:nvPr/>
        </p:nvSpPr>
        <p:spPr bwMode="auto">
          <a:xfrm>
            <a:off x="9609138" y="2755900"/>
            <a:ext cx="231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99CCFF"/>
                </a:solidFill>
                <a:latin typeface="Jester" pitchFamily="2" charset="0"/>
              </a:rPr>
              <a:t> </a:t>
            </a:r>
            <a:endParaRPr lang="en-US">
              <a:latin typeface="Jester" pitchFamily="2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1579418" y="1496291"/>
            <a:ext cx="6054437" cy="2840182"/>
          </a:xfrm>
          <a:custGeom>
            <a:avLst/>
            <a:gdLst>
              <a:gd name="connsiteX0" fmla="*/ 0 w 6054437"/>
              <a:gd name="connsiteY0" fmla="*/ 2840182 h 2840182"/>
              <a:gd name="connsiteX1" fmla="*/ 263237 w 6054437"/>
              <a:gd name="connsiteY1" fmla="*/ 2161309 h 2840182"/>
              <a:gd name="connsiteX2" fmla="*/ 484909 w 6054437"/>
              <a:gd name="connsiteY2" fmla="*/ 1537854 h 2840182"/>
              <a:gd name="connsiteX3" fmla="*/ 762000 w 6054437"/>
              <a:gd name="connsiteY3" fmla="*/ 1219200 h 2840182"/>
              <a:gd name="connsiteX4" fmla="*/ 1025237 w 6054437"/>
              <a:gd name="connsiteY4" fmla="*/ 706582 h 2840182"/>
              <a:gd name="connsiteX5" fmla="*/ 1260764 w 6054437"/>
              <a:gd name="connsiteY5" fmla="*/ 831273 h 2840182"/>
              <a:gd name="connsiteX6" fmla="*/ 1773382 w 6054437"/>
              <a:gd name="connsiteY6" fmla="*/ 360218 h 2840182"/>
              <a:gd name="connsiteX7" fmla="*/ 2036618 w 6054437"/>
              <a:gd name="connsiteY7" fmla="*/ 374073 h 2840182"/>
              <a:gd name="connsiteX8" fmla="*/ 2258291 w 6054437"/>
              <a:gd name="connsiteY8" fmla="*/ 429491 h 2840182"/>
              <a:gd name="connsiteX9" fmla="*/ 2590800 w 6054437"/>
              <a:gd name="connsiteY9" fmla="*/ 374073 h 2840182"/>
              <a:gd name="connsiteX10" fmla="*/ 2826327 w 6054437"/>
              <a:gd name="connsiteY10" fmla="*/ 263236 h 2840182"/>
              <a:gd name="connsiteX11" fmla="*/ 3034146 w 6054437"/>
              <a:gd name="connsiteY11" fmla="*/ 0 h 2840182"/>
              <a:gd name="connsiteX12" fmla="*/ 3325091 w 6054437"/>
              <a:gd name="connsiteY12" fmla="*/ 0 h 2840182"/>
              <a:gd name="connsiteX13" fmla="*/ 3574473 w 6054437"/>
              <a:gd name="connsiteY13" fmla="*/ 166254 h 2840182"/>
              <a:gd name="connsiteX14" fmla="*/ 3810000 w 6054437"/>
              <a:gd name="connsiteY14" fmla="*/ 665018 h 2840182"/>
              <a:gd name="connsiteX15" fmla="*/ 4100946 w 6054437"/>
              <a:gd name="connsiteY15" fmla="*/ 858982 h 2840182"/>
              <a:gd name="connsiteX16" fmla="*/ 4281055 w 6054437"/>
              <a:gd name="connsiteY16" fmla="*/ 665018 h 2840182"/>
              <a:gd name="connsiteX17" fmla="*/ 4585855 w 6054437"/>
              <a:gd name="connsiteY17" fmla="*/ 900545 h 2840182"/>
              <a:gd name="connsiteX18" fmla="*/ 4793673 w 6054437"/>
              <a:gd name="connsiteY18" fmla="*/ 1177636 h 2840182"/>
              <a:gd name="connsiteX19" fmla="*/ 5043055 w 6054437"/>
              <a:gd name="connsiteY19" fmla="*/ 1482436 h 2840182"/>
              <a:gd name="connsiteX20" fmla="*/ 5306291 w 6054437"/>
              <a:gd name="connsiteY20" fmla="*/ 1482436 h 2840182"/>
              <a:gd name="connsiteX21" fmla="*/ 5555673 w 6054437"/>
              <a:gd name="connsiteY21" fmla="*/ 1122218 h 2840182"/>
              <a:gd name="connsiteX22" fmla="*/ 5818909 w 6054437"/>
              <a:gd name="connsiteY22" fmla="*/ 872836 h 2840182"/>
              <a:gd name="connsiteX23" fmla="*/ 6054437 w 6054437"/>
              <a:gd name="connsiteY23" fmla="*/ 1094509 h 2840182"/>
              <a:gd name="connsiteX24" fmla="*/ 6026727 w 6054437"/>
              <a:gd name="connsiteY24" fmla="*/ 1080654 h 284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54437" h="2840182">
                <a:moveTo>
                  <a:pt x="0" y="2840182"/>
                </a:moveTo>
                <a:lnTo>
                  <a:pt x="263237" y="2161309"/>
                </a:lnTo>
                <a:lnTo>
                  <a:pt x="484909" y="1537854"/>
                </a:lnTo>
                <a:lnTo>
                  <a:pt x="762000" y="1219200"/>
                </a:lnTo>
                <a:lnTo>
                  <a:pt x="1025237" y="706582"/>
                </a:lnTo>
                <a:lnTo>
                  <a:pt x="1260764" y="831273"/>
                </a:lnTo>
                <a:lnTo>
                  <a:pt x="1773382" y="360218"/>
                </a:lnTo>
                <a:lnTo>
                  <a:pt x="2036618" y="374073"/>
                </a:lnTo>
                <a:lnTo>
                  <a:pt x="2258291" y="429491"/>
                </a:lnTo>
                <a:lnTo>
                  <a:pt x="2590800" y="374073"/>
                </a:lnTo>
                <a:lnTo>
                  <a:pt x="2826327" y="263236"/>
                </a:lnTo>
                <a:lnTo>
                  <a:pt x="3034146" y="0"/>
                </a:lnTo>
                <a:lnTo>
                  <a:pt x="3325091" y="0"/>
                </a:lnTo>
                <a:lnTo>
                  <a:pt x="3574473" y="166254"/>
                </a:lnTo>
                <a:lnTo>
                  <a:pt x="3810000" y="665018"/>
                </a:lnTo>
                <a:lnTo>
                  <a:pt x="4100946" y="858982"/>
                </a:lnTo>
                <a:lnTo>
                  <a:pt x="4281055" y="665018"/>
                </a:lnTo>
                <a:lnTo>
                  <a:pt x="4585855" y="900545"/>
                </a:lnTo>
                <a:lnTo>
                  <a:pt x="4793673" y="1177636"/>
                </a:lnTo>
                <a:lnTo>
                  <a:pt x="5043055" y="1482436"/>
                </a:lnTo>
                <a:lnTo>
                  <a:pt x="5306291" y="1482436"/>
                </a:lnTo>
                <a:lnTo>
                  <a:pt x="5555673" y="1122218"/>
                </a:lnTo>
                <a:lnTo>
                  <a:pt x="5818909" y="872836"/>
                </a:lnTo>
                <a:lnTo>
                  <a:pt x="6054437" y="1094509"/>
                </a:lnTo>
                <a:lnTo>
                  <a:pt x="6026727" y="1080654"/>
                </a:lnTo>
              </a:path>
            </a:pathLst>
          </a:cu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1586345" y="1828800"/>
            <a:ext cx="3061855" cy="2230581"/>
          </a:xfrm>
          <a:custGeom>
            <a:avLst/>
            <a:gdLst>
              <a:gd name="connsiteX0" fmla="*/ 0 w 2438400"/>
              <a:gd name="connsiteY0" fmla="*/ 1898072 h 1911927"/>
              <a:gd name="connsiteX1" fmla="*/ 277091 w 2438400"/>
              <a:gd name="connsiteY1" fmla="*/ 1911927 h 1911927"/>
              <a:gd name="connsiteX2" fmla="*/ 512618 w 2438400"/>
              <a:gd name="connsiteY2" fmla="*/ 1911927 h 1911927"/>
              <a:gd name="connsiteX3" fmla="*/ 748145 w 2438400"/>
              <a:gd name="connsiteY3" fmla="*/ 1302327 h 1911927"/>
              <a:gd name="connsiteX4" fmla="*/ 969818 w 2438400"/>
              <a:gd name="connsiteY4" fmla="*/ 762000 h 1911927"/>
              <a:gd name="connsiteX5" fmla="*/ 1260763 w 2438400"/>
              <a:gd name="connsiteY5" fmla="*/ 166254 h 1911927"/>
              <a:gd name="connsiteX6" fmla="*/ 1440873 w 2438400"/>
              <a:gd name="connsiteY6" fmla="*/ 138545 h 1911927"/>
              <a:gd name="connsiteX7" fmla="*/ 1717963 w 2438400"/>
              <a:gd name="connsiteY7" fmla="*/ 55418 h 1911927"/>
              <a:gd name="connsiteX8" fmla="*/ 1967345 w 2438400"/>
              <a:gd name="connsiteY8" fmla="*/ 318654 h 1911927"/>
              <a:gd name="connsiteX9" fmla="*/ 2175163 w 2438400"/>
              <a:gd name="connsiteY9" fmla="*/ 13854 h 1911927"/>
              <a:gd name="connsiteX10" fmla="*/ 2438400 w 2438400"/>
              <a:gd name="connsiteY10" fmla="*/ 0 h 1911927"/>
              <a:gd name="connsiteX0" fmla="*/ 0 w 2971800"/>
              <a:gd name="connsiteY0" fmla="*/ 2039697 h 2053552"/>
              <a:gd name="connsiteX1" fmla="*/ 277091 w 2971800"/>
              <a:gd name="connsiteY1" fmla="*/ 2053552 h 2053552"/>
              <a:gd name="connsiteX2" fmla="*/ 512618 w 2971800"/>
              <a:gd name="connsiteY2" fmla="*/ 2053552 h 2053552"/>
              <a:gd name="connsiteX3" fmla="*/ 748145 w 2971800"/>
              <a:gd name="connsiteY3" fmla="*/ 1443952 h 2053552"/>
              <a:gd name="connsiteX4" fmla="*/ 969818 w 2971800"/>
              <a:gd name="connsiteY4" fmla="*/ 903625 h 2053552"/>
              <a:gd name="connsiteX5" fmla="*/ 1260763 w 2971800"/>
              <a:gd name="connsiteY5" fmla="*/ 307879 h 2053552"/>
              <a:gd name="connsiteX6" fmla="*/ 1440873 w 2971800"/>
              <a:gd name="connsiteY6" fmla="*/ 280170 h 2053552"/>
              <a:gd name="connsiteX7" fmla="*/ 1717963 w 2971800"/>
              <a:gd name="connsiteY7" fmla="*/ 197043 h 2053552"/>
              <a:gd name="connsiteX8" fmla="*/ 1967345 w 2971800"/>
              <a:gd name="connsiteY8" fmla="*/ 460279 h 2053552"/>
              <a:gd name="connsiteX9" fmla="*/ 2175163 w 2971800"/>
              <a:gd name="connsiteY9" fmla="*/ 155479 h 2053552"/>
              <a:gd name="connsiteX10" fmla="*/ 2971800 w 2971800"/>
              <a:gd name="connsiteY10" fmla="*/ 0 h 2053552"/>
              <a:gd name="connsiteX0" fmla="*/ 0 w 2971800"/>
              <a:gd name="connsiteY0" fmla="*/ 2039697 h 2053552"/>
              <a:gd name="connsiteX1" fmla="*/ 277091 w 2971800"/>
              <a:gd name="connsiteY1" fmla="*/ 2053552 h 2053552"/>
              <a:gd name="connsiteX2" fmla="*/ 512618 w 2971800"/>
              <a:gd name="connsiteY2" fmla="*/ 2053552 h 2053552"/>
              <a:gd name="connsiteX3" fmla="*/ 748145 w 2971800"/>
              <a:gd name="connsiteY3" fmla="*/ 1443952 h 2053552"/>
              <a:gd name="connsiteX4" fmla="*/ 969818 w 2971800"/>
              <a:gd name="connsiteY4" fmla="*/ 903625 h 2053552"/>
              <a:gd name="connsiteX5" fmla="*/ 1260763 w 2971800"/>
              <a:gd name="connsiteY5" fmla="*/ 307879 h 2053552"/>
              <a:gd name="connsiteX6" fmla="*/ 1440873 w 2971800"/>
              <a:gd name="connsiteY6" fmla="*/ 280170 h 2053552"/>
              <a:gd name="connsiteX7" fmla="*/ 1717963 w 2971800"/>
              <a:gd name="connsiteY7" fmla="*/ 197043 h 2053552"/>
              <a:gd name="connsiteX8" fmla="*/ 1967345 w 2971800"/>
              <a:gd name="connsiteY8" fmla="*/ 460279 h 2053552"/>
              <a:gd name="connsiteX9" fmla="*/ 2175163 w 2971800"/>
              <a:gd name="connsiteY9" fmla="*/ 155479 h 2053552"/>
              <a:gd name="connsiteX10" fmla="*/ 2971800 w 2971800"/>
              <a:gd name="connsiteY10" fmla="*/ 0 h 2053552"/>
              <a:gd name="connsiteX0" fmla="*/ 0 w 2971800"/>
              <a:gd name="connsiteY0" fmla="*/ 2039697 h 2053552"/>
              <a:gd name="connsiteX1" fmla="*/ 13855 w 2971800"/>
              <a:gd name="connsiteY1" fmla="*/ 1963428 h 2053552"/>
              <a:gd name="connsiteX2" fmla="*/ 277091 w 2971800"/>
              <a:gd name="connsiteY2" fmla="*/ 2053552 h 2053552"/>
              <a:gd name="connsiteX3" fmla="*/ 512618 w 2971800"/>
              <a:gd name="connsiteY3" fmla="*/ 2053552 h 2053552"/>
              <a:gd name="connsiteX4" fmla="*/ 748145 w 2971800"/>
              <a:gd name="connsiteY4" fmla="*/ 1443952 h 2053552"/>
              <a:gd name="connsiteX5" fmla="*/ 969818 w 2971800"/>
              <a:gd name="connsiteY5" fmla="*/ 903625 h 2053552"/>
              <a:gd name="connsiteX6" fmla="*/ 1260763 w 2971800"/>
              <a:gd name="connsiteY6" fmla="*/ 307879 h 2053552"/>
              <a:gd name="connsiteX7" fmla="*/ 1440873 w 2971800"/>
              <a:gd name="connsiteY7" fmla="*/ 280170 h 2053552"/>
              <a:gd name="connsiteX8" fmla="*/ 1717963 w 2971800"/>
              <a:gd name="connsiteY8" fmla="*/ 197043 h 2053552"/>
              <a:gd name="connsiteX9" fmla="*/ 1967345 w 2971800"/>
              <a:gd name="connsiteY9" fmla="*/ 460279 h 2053552"/>
              <a:gd name="connsiteX10" fmla="*/ 2175163 w 2971800"/>
              <a:gd name="connsiteY10" fmla="*/ 155479 h 2053552"/>
              <a:gd name="connsiteX11" fmla="*/ 2971800 w 2971800"/>
              <a:gd name="connsiteY11" fmla="*/ 0 h 2053552"/>
              <a:gd name="connsiteX0" fmla="*/ 0 w 2971800"/>
              <a:gd name="connsiteY0" fmla="*/ 2039697 h 2053552"/>
              <a:gd name="connsiteX1" fmla="*/ 13855 w 2971800"/>
              <a:gd name="connsiteY1" fmla="*/ 1963428 h 2053552"/>
              <a:gd name="connsiteX2" fmla="*/ 318655 w 2971800"/>
              <a:gd name="connsiteY2" fmla="*/ 2034240 h 2053552"/>
              <a:gd name="connsiteX3" fmla="*/ 512618 w 2971800"/>
              <a:gd name="connsiteY3" fmla="*/ 2053552 h 2053552"/>
              <a:gd name="connsiteX4" fmla="*/ 748145 w 2971800"/>
              <a:gd name="connsiteY4" fmla="*/ 1443952 h 2053552"/>
              <a:gd name="connsiteX5" fmla="*/ 969818 w 2971800"/>
              <a:gd name="connsiteY5" fmla="*/ 903625 h 2053552"/>
              <a:gd name="connsiteX6" fmla="*/ 1260763 w 2971800"/>
              <a:gd name="connsiteY6" fmla="*/ 307879 h 2053552"/>
              <a:gd name="connsiteX7" fmla="*/ 1440873 w 2971800"/>
              <a:gd name="connsiteY7" fmla="*/ 280170 h 2053552"/>
              <a:gd name="connsiteX8" fmla="*/ 1717963 w 2971800"/>
              <a:gd name="connsiteY8" fmla="*/ 197043 h 2053552"/>
              <a:gd name="connsiteX9" fmla="*/ 1967345 w 2971800"/>
              <a:gd name="connsiteY9" fmla="*/ 460279 h 2053552"/>
              <a:gd name="connsiteX10" fmla="*/ 2175163 w 2971800"/>
              <a:gd name="connsiteY10" fmla="*/ 155479 h 2053552"/>
              <a:gd name="connsiteX11" fmla="*/ 2971800 w 2971800"/>
              <a:gd name="connsiteY11" fmla="*/ 0 h 2053552"/>
              <a:gd name="connsiteX0" fmla="*/ 0 w 3061855"/>
              <a:gd name="connsiteY0" fmla="*/ 2059008 h 2072863"/>
              <a:gd name="connsiteX1" fmla="*/ 13855 w 3061855"/>
              <a:gd name="connsiteY1" fmla="*/ 1982739 h 2072863"/>
              <a:gd name="connsiteX2" fmla="*/ 318655 w 3061855"/>
              <a:gd name="connsiteY2" fmla="*/ 2053551 h 2072863"/>
              <a:gd name="connsiteX3" fmla="*/ 512618 w 3061855"/>
              <a:gd name="connsiteY3" fmla="*/ 2072863 h 2072863"/>
              <a:gd name="connsiteX4" fmla="*/ 748145 w 3061855"/>
              <a:gd name="connsiteY4" fmla="*/ 1463263 h 2072863"/>
              <a:gd name="connsiteX5" fmla="*/ 969818 w 3061855"/>
              <a:gd name="connsiteY5" fmla="*/ 922936 h 2072863"/>
              <a:gd name="connsiteX6" fmla="*/ 1260763 w 3061855"/>
              <a:gd name="connsiteY6" fmla="*/ 327190 h 2072863"/>
              <a:gd name="connsiteX7" fmla="*/ 1440873 w 3061855"/>
              <a:gd name="connsiteY7" fmla="*/ 299481 h 2072863"/>
              <a:gd name="connsiteX8" fmla="*/ 1717963 w 3061855"/>
              <a:gd name="connsiteY8" fmla="*/ 216354 h 2072863"/>
              <a:gd name="connsiteX9" fmla="*/ 1967345 w 3061855"/>
              <a:gd name="connsiteY9" fmla="*/ 479590 h 2072863"/>
              <a:gd name="connsiteX10" fmla="*/ 2175163 w 3061855"/>
              <a:gd name="connsiteY10" fmla="*/ 174790 h 2072863"/>
              <a:gd name="connsiteX11" fmla="*/ 3061855 w 3061855"/>
              <a:gd name="connsiteY11" fmla="*/ 0 h 2072863"/>
              <a:gd name="connsiteX0" fmla="*/ 0 w 3061855"/>
              <a:gd name="connsiteY0" fmla="*/ 2059008 h 2072863"/>
              <a:gd name="connsiteX1" fmla="*/ 318655 w 3061855"/>
              <a:gd name="connsiteY1" fmla="*/ 2053551 h 2072863"/>
              <a:gd name="connsiteX2" fmla="*/ 512618 w 3061855"/>
              <a:gd name="connsiteY2" fmla="*/ 2072863 h 2072863"/>
              <a:gd name="connsiteX3" fmla="*/ 748145 w 3061855"/>
              <a:gd name="connsiteY3" fmla="*/ 1463263 h 2072863"/>
              <a:gd name="connsiteX4" fmla="*/ 969818 w 3061855"/>
              <a:gd name="connsiteY4" fmla="*/ 922936 h 2072863"/>
              <a:gd name="connsiteX5" fmla="*/ 1260763 w 3061855"/>
              <a:gd name="connsiteY5" fmla="*/ 327190 h 2072863"/>
              <a:gd name="connsiteX6" fmla="*/ 1440873 w 3061855"/>
              <a:gd name="connsiteY6" fmla="*/ 299481 h 2072863"/>
              <a:gd name="connsiteX7" fmla="*/ 1717963 w 3061855"/>
              <a:gd name="connsiteY7" fmla="*/ 216354 h 2072863"/>
              <a:gd name="connsiteX8" fmla="*/ 1967345 w 3061855"/>
              <a:gd name="connsiteY8" fmla="*/ 479590 h 2072863"/>
              <a:gd name="connsiteX9" fmla="*/ 2175163 w 3061855"/>
              <a:gd name="connsiteY9" fmla="*/ 174790 h 2072863"/>
              <a:gd name="connsiteX10" fmla="*/ 3061855 w 3061855"/>
              <a:gd name="connsiteY10" fmla="*/ 0 h 2072863"/>
              <a:gd name="connsiteX0" fmla="*/ 0 w 3061855"/>
              <a:gd name="connsiteY0" fmla="*/ 2059008 h 2072863"/>
              <a:gd name="connsiteX1" fmla="*/ 13855 w 3061855"/>
              <a:gd name="connsiteY1" fmla="*/ 1982739 h 2072863"/>
              <a:gd name="connsiteX2" fmla="*/ 318655 w 3061855"/>
              <a:gd name="connsiteY2" fmla="*/ 2053551 h 2072863"/>
              <a:gd name="connsiteX3" fmla="*/ 512618 w 3061855"/>
              <a:gd name="connsiteY3" fmla="*/ 2072863 h 2072863"/>
              <a:gd name="connsiteX4" fmla="*/ 748145 w 3061855"/>
              <a:gd name="connsiteY4" fmla="*/ 1463263 h 2072863"/>
              <a:gd name="connsiteX5" fmla="*/ 969818 w 3061855"/>
              <a:gd name="connsiteY5" fmla="*/ 922936 h 2072863"/>
              <a:gd name="connsiteX6" fmla="*/ 1260763 w 3061855"/>
              <a:gd name="connsiteY6" fmla="*/ 327190 h 2072863"/>
              <a:gd name="connsiteX7" fmla="*/ 1440873 w 3061855"/>
              <a:gd name="connsiteY7" fmla="*/ 299481 h 2072863"/>
              <a:gd name="connsiteX8" fmla="*/ 1717963 w 3061855"/>
              <a:gd name="connsiteY8" fmla="*/ 216354 h 2072863"/>
              <a:gd name="connsiteX9" fmla="*/ 1967345 w 3061855"/>
              <a:gd name="connsiteY9" fmla="*/ 479590 h 2072863"/>
              <a:gd name="connsiteX10" fmla="*/ 2175163 w 3061855"/>
              <a:gd name="connsiteY10" fmla="*/ 174790 h 2072863"/>
              <a:gd name="connsiteX11" fmla="*/ 3061855 w 3061855"/>
              <a:gd name="connsiteY11" fmla="*/ 0 h 207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61855" h="2072863">
                <a:moveTo>
                  <a:pt x="0" y="2059008"/>
                </a:moveTo>
                <a:lnTo>
                  <a:pt x="13855" y="1982739"/>
                </a:lnTo>
                <a:lnTo>
                  <a:pt x="318655" y="2053551"/>
                </a:lnTo>
                <a:lnTo>
                  <a:pt x="512618" y="2072863"/>
                </a:lnTo>
                <a:lnTo>
                  <a:pt x="748145" y="1463263"/>
                </a:lnTo>
                <a:lnTo>
                  <a:pt x="969818" y="922936"/>
                </a:lnTo>
                <a:lnTo>
                  <a:pt x="1260763" y="327190"/>
                </a:lnTo>
                <a:lnTo>
                  <a:pt x="1440873" y="299481"/>
                </a:lnTo>
                <a:lnTo>
                  <a:pt x="1717963" y="216354"/>
                </a:lnTo>
                <a:lnTo>
                  <a:pt x="1967345" y="479590"/>
                </a:lnTo>
                <a:lnTo>
                  <a:pt x="2175163" y="174790"/>
                </a:lnTo>
                <a:cubicBezTo>
                  <a:pt x="2440709" y="122964"/>
                  <a:pt x="2865582" y="109762"/>
                  <a:pt x="3061855" y="0"/>
                </a:cubicBezTo>
              </a:path>
            </a:pathLst>
          </a:custGeom>
          <a:noFill/>
          <a:ln w="762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7514-6E61-4EED-B014-6E298E9F988B}" type="datetime1">
              <a:rPr lang="en-US" smtClean="0"/>
              <a:pPr/>
              <a:t>10/19/2010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nino-regio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389910"/>
            <a:ext cx="8252791" cy="35814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" y="914400"/>
            <a:ext cx="79015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Another Measure of ENSO is the Oceanic Ni</a:t>
            </a:r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/>
              </a:rPr>
              <a:t>ño</a:t>
            </a:r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Index (ONI)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Which is Simply the Temperature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Anomaly in the Ni</a:t>
            </a:r>
            <a:r>
              <a:rPr lang="en-US" sz="2400" b="1" dirty="0" smtClean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/>
              </a:rPr>
              <a:t>ño 3.4 Area</a:t>
            </a:r>
            <a:endParaRPr lang="en-US" sz="2400" b="1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267200" y="3699165"/>
            <a:ext cx="762000" cy="381000"/>
          </a:xfrm>
          <a:prstGeom prst="rect">
            <a:avLst/>
          </a:prstGeom>
          <a:solidFill>
            <a:srgbClr val="FF0000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29200" y="3699165"/>
            <a:ext cx="1170710" cy="381000"/>
          </a:xfrm>
          <a:prstGeom prst="rect">
            <a:avLst/>
          </a:prstGeom>
          <a:solidFill>
            <a:srgbClr val="FF0000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heme8">
  <a:themeElements>
    <a:clrScheme name="Office Them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Custom 1">
      <a:majorFont>
        <a:latin typeface="Jester"/>
        <a:ea typeface=""/>
        <a:cs typeface=""/>
      </a:majorFont>
      <a:minorFont>
        <a:latin typeface="Jes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Theme8</Template>
  <TotalTime>7705</TotalTime>
  <Words>2843</Words>
  <Application>Microsoft Office PowerPoint</Application>
  <PresentationFormat>On-screen Show (4:3)</PresentationFormat>
  <Paragraphs>1319</Paragraphs>
  <Slides>150</Slides>
  <Notes>120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2" baseType="lpstr">
      <vt:lpstr>Theme8</vt:lpstr>
      <vt:lpstr>Image</vt:lpstr>
      <vt:lpstr>El Niño: Boy Wonder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In Summary, El Niño…</vt:lpstr>
      <vt:lpstr>Slide 150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kelley</dc:creator>
  <cp:lastModifiedBy> </cp:lastModifiedBy>
  <cp:revision>261</cp:revision>
  <dcterms:created xsi:type="dcterms:W3CDTF">2009-12-09T22:40:53Z</dcterms:created>
  <dcterms:modified xsi:type="dcterms:W3CDTF">2010-10-19T22:10:26Z</dcterms:modified>
</cp:coreProperties>
</file>